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5" r:id="rId7"/>
    <p:sldId id="264" r:id="rId8"/>
    <p:sldId id="266" r:id="rId9"/>
    <p:sldId id="267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3309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92DFC9-FCFA-0A47-96C4-F3918F1611EB}" type="doc">
      <dgm:prSet loTypeId="urn:microsoft.com/office/officeart/2005/8/layout/hierarchy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B5C5C5-99D1-AA42-96A7-282C3C3C9812}">
      <dgm:prSet phldrT="[Text]" custT="1"/>
      <dgm:spPr/>
      <dgm:t>
        <a:bodyPr/>
        <a:lstStyle/>
        <a:p>
          <a:r>
            <a:rPr lang="en-US" sz="2800" dirty="0"/>
            <a:t>Revenue = $321M</a:t>
          </a:r>
        </a:p>
      </dgm:t>
    </dgm:pt>
    <dgm:pt modelId="{5DC24C6F-5117-3C4B-8E65-DFAD8360DDDB}" type="parTrans" cxnId="{F8E7495F-86B2-9449-A2C4-8190F73B033C}">
      <dgm:prSet/>
      <dgm:spPr/>
      <dgm:t>
        <a:bodyPr/>
        <a:lstStyle/>
        <a:p>
          <a:endParaRPr lang="en-US"/>
        </a:p>
      </dgm:t>
    </dgm:pt>
    <dgm:pt modelId="{82763C61-014C-E544-A633-6FEB9DC87EB7}" type="sibTrans" cxnId="{F8E7495F-86B2-9449-A2C4-8190F73B033C}">
      <dgm:prSet/>
      <dgm:spPr/>
      <dgm:t>
        <a:bodyPr/>
        <a:lstStyle/>
        <a:p>
          <a:endParaRPr lang="en-US"/>
        </a:p>
      </dgm:t>
    </dgm:pt>
    <dgm:pt modelId="{84B04741-9FEE-C844-904E-CEEADC0A337E}">
      <dgm:prSet phldrT="[Text]" custT="1"/>
      <dgm:spPr/>
      <dgm:t>
        <a:bodyPr/>
        <a:lstStyle/>
        <a:p>
          <a:r>
            <a:rPr lang="en-US" sz="2800" dirty="0"/>
            <a:t>Cost = $210M</a:t>
          </a:r>
        </a:p>
      </dgm:t>
    </dgm:pt>
    <dgm:pt modelId="{E1336EBA-4EA8-4A43-850D-DA73FCFE7DFE}" type="parTrans" cxnId="{2AAB33BA-850D-4A47-975E-EC63B916BD76}">
      <dgm:prSet/>
      <dgm:spPr/>
      <dgm:t>
        <a:bodyPr/>
        <a:lstStyle/>
        <a:p>
          <a:endParaRPr lang="en-US"/>
        </a:p>
      </dgm:t>
    </dgm:pt>
    <dgm:pt modelId="{759DA312-10EB-A44F-862C-2CAFE2EFFFF4}" type="sibTrans" cxnId="{2AAB33BA-850D-4A47-975E-EC63B916BD76}">
      <dgm:prSet/>
      <dgm:spPr/>
      <dgm:t>
        <a:bodyPr/>
        <a:lstStyle/>
        <a:p>
          <a:endParaRPr lang="en-US"/>
        </a:p>
      </dgm:t>
    </dgm:pt>
    <dgm:pt modelId="{F55B4F44-2955-DB49-A159-69257CC33409}">
      <dgm:prSet phldrT="[Text]" custT="1"/>
      <dgm:spPr/>
      <dgm:t>
        <a:bodyPr/>
        <a:lstStyle/>
        <a:p>
          <a:r>
            <a:rPr lang="en-US" sz="2800" dirty="0"/>
            <a:t>Profit = $111M</a:t>
          </a:r>
        </a:p>
      </dgm:t>
    </dgm:pt>
    <dgm:pt modelId="{0733966F-70C7-B549-BDC1-262D09455E3C}" type="parTrans" cxnId="{F783CBB4-11C2-D641-8565-F5630B126A39}">
      <dgm:prSet/>
      <dgm:spPr/>
      <dgm:t>
        <a:bodyPr/>
        <a:lstStyle/>
        <a:p>
          <a:endParaRPr lang="en-US"/>
        </a:p>
      </dgm:t>
    </dgm:pt>
    <dgm:pt modelId="{61A9F4DE-95D5-7A4F-9CE2-32D27EB96D27}" type="sibTrans" cxnId="{F783CBB4-11C2-D641-8565-F5630B126A39}">
      <dgm:prSet/>
      <dgm:spPr/>
      <dgm:t>
        <a:bodyPr/>
        <a:lstStyle/>
        <a:p>
          <a:endParaRPr lang="en-US"/>
        </a:p>
      </dgm:t>
    </dgm:pt>
    <dgm:pt modelId="{7A5378F5-638D-4544-8AD8-3127C3E01944}" type="pres">
      <dgm:prSet presAssocID="{8092DFC9-FCFA-0A47-96C4-F3918F1611E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75C59B-CCE7-D245-9ECA-59AEEDC39674}" type="pres">
      <dgm:prSet presAssocID="{74B5C5C5-99D1-AA42-96A7-282C3C3C9812}" presName="vertOne" presStyleCnt="0"/>
      <dgm:spPr/>
    </dgm:pt>
    <dgm:pt modelId="{D04A651D-B752-874E-8BC0-4D40E835853B}" type="pres">
      <dgm:prSet presAssocID="{74B5C5C5-99D1-AA42-96A7-282C3C3C9812}" presName="txOne" presStyleLbl="node0" presStyleIdx="0" presStyleCnt="1" custLinFactY="-136752" custLinFactNeighborX="-54633" custLinFactNeighborY="-200000">
        <dgm:presLayoutVars>
          <dgm:chPref val="3"/>
        </dgm:presLayoutVars>
      </dgm:prSet>
      <dgm:spPr/>
    </dgm:pt>
    <dgm:pt modelId="{BCE4618F-4C10-D640-A1C6-FC62EDD88BE3}" type="pres">
      <dgm:prSet presAssocID="{74B5C5C5-99D1-AA42-96A7-282C3C3C9812}" presName="parTransOne" presStyleCnt="0"/>
      <dgm:spPr/>
    </dgm:pt>
    <dgm:pt modelId="{152C598E-7590-CD44-95B2-4CFEFB9F554B}" type="pres">
      <dgm:prSet presAssocID="{74B5C5C5-99D1-AA42-96A7-282C3C3C9812}" presName="horzOne" presStyleCnt="0"/>
      <dgm:spPr/>
    </dgm:pt>
    <dgm:pt modelId="{8CE41CA4-D84A-E343-8A1C-1DFE606CDD07}" type="pres">
      <dgm:prSet presAssocID="{84B04741-9FEE-C844-904E-CEEADC0A337E}" presName="vertTwo" presStyleCnt="0"/>
      <dgm:spPr/>
    </dgm:pt>
    <dgm:pt modelId="{CEB3B497-F26D-E444-9C39-31CD75D597DB}" type="pres">
      <dgm:prSet presAssocID="{84B04741-9FEE-C844-904E-CEEADC0A337E}" presName="txTwo" presStyleLbl="node2" presStyleIdx="0" presStyleCnt="2">
        <dgm:presLayoutVars>
          <dgm:chPref val="3"/>
        </dgm:presLayoutVars>
      </dgm:prSet>
      <dgm:spPr/>
    </dgm:pt>
    <dgm:pt modelId="{F4AE26F1-D54C-B24E-8F0B-C038ED9DE2BF}" type="pres">
      <dgm:prSet presAssocID="{84B04741-9FEE-C844-904E-CEEADC0A337E}" presName="horzTwo" presStyleCnt="0"/>
      <dgm:spPr/>
    </dgm:pt>
    <dgm:pt modelId="{EC19F6FA-CC83-2A45-8923-2C2441F5E7CD}" type="pres">
      <dgm:prSet presAssocID="{759DA312-10EB-A44F-862C-2CAFE2EFFFF4}" presName="sibSpaceTwo" presStyleCnt="0"/>
      <dgm:spPr/>
    </dgm:pt>
    <dgm:pt modelId="{ECF451A3-1B0A-3640-9E97-1627FEBC1D61}" type="pres">
      <dgm:prSet presAssocID="{F55B4F44-2955-DB49-A159-69257CC33409}" presName="vertTwo" presStyleCnt="0"/>
      <dgm:spPr/>
    </dgm:pt>
    <dgm:pt modelId="{40625119-F56A-254C-AE1B-F7EB8074795B}" type="pres">
      <dgm:prSet presAssocID="{F55B4F44-2955-DB49-A159-69257CC33409}" presName="txTwo" presStyleLbl="node2" presStyleIdx="1" presStyleCnt="2">
        <dgm:presLayoutVars>
          <dgm:chPref val="3"/>
        </dgm:presLayoutVars>
      </dgm:prSet>
      <dgm:spPr/>
    </dgm:pt>
    <dgm:pt modelId="{FD18BD3E-FF0B-9640-A82A-D05B1B053CFD}" type="pres">
      <dgm:prSet presAssocID="{F55B4F44-2955-DB49-A159-69257CC33409}" presName="horzTwo" presStyleCnt="0"/>
      <dgm:spPr/>
    </dgm:pt>
  </dgm:ptLst>
  <dgm:cxnLst>
    <dgm:cxn modelId="{AEE80A17-504B-A84C-81FC-9F4C09884171}" type="presOf" srcId="{F55B4F44-2955-DB49-A159-69257CC33409}" destId="{40625119-F56A-254C-AE1B-F7EB8074795B}" srcOrd="0" destOrd="0" presId="urn:microsoft.com/office/officeart/2005/8/layout/hierarchy4"/>
    <dgm:cxn modelId="{F8E7495F-86B2-9449-A2C4-8190F73B033C}" srcId="{8092DFC9-FCFA-0A47-96C4-F3918F1611EB}" destId="{74B5C5C5-99D1-AA42-96A7-282C3C3C9812}" srcOrd="0" destOrd="0" parTransId="{5DC24C6F-5117-3C4B-8E65-DFAD8360DDDB}" sibTransId="{82763C61-014C-E544-A633-6FEB9DC87EB7}"/>
    <dgm:cxn modelId="{7B4E386A-2B84-0948-B9D0-BE9B7F5F1177}" type="presOf" srcId="{74B5C5C5-99D1-AA42-96A7-282C3C3C9812}" destId="{D04A651D-B752-874E-8BC0-4D40E835853B}" srcOrd="0" destOrd="0" presId="urn:microsoft.com/office/officeart/2005/8/layout/hierarchy4"/>
    <dgm:cxn modelId="{731D817F-6719-B341-B41C-A4082EEA6260}" type="presOf" srcId="{8092DFC9-FCFA-0A47-96C4-F3918F1611EB}" destId="{7A5378F5-638D-4544-8AD8-3127C3E01944}" srcOrd="0" destOrd="0" presId="urn:microsoft.com/office/officeart/2005/8/layout/hierarchy4"/>
    <dgm:cxn modelId="{F783CBB4-11C2-D641-8565-F5630B126A39}" srcId="{74B5C5C5-99D1-AA42-96A7-282C3C3C9812}" destId="{F55B4F44-2955-DB49-A159-69257CC33409}" srcOrd="1" destOrd="0" parTransId="{0733966F-70C7-B549-BDC1-262D09455E3C}" sibTransId="{61A9F4DE-95D5-7A4F-9CE2-32D27EB96D27}"/>
    <dgm:cxn modelId="{2AAB33BA-850D-4A47-975E-EC63B916BD76}" srcId="{74B5C5C5-99D1-AA42-96A7-282C3C3C9812}" destId="{84B04741-9FEE-C844-904E-CEEADC0A337E}" srcOrd="0" destOrd="0" parTransId="{E1336EBA-4EA8-4A43-850D-DA73FCFE7DFE}" sibTransId="{759DA312-10EB-A44F-862C-2CAFE2EFFFF4}"/>
    <dgm:cxn modelId="{1DF1D2E0-6525-724F-9472-12A8BA939F5B}" type="presOf" srcId="{84B04741-9FEE-C844-904E-CEEADC0A337E}" destId="{CEB3B497-F26D-E444-9C39-31CD75D597DB}" srcOrd="0" destOrd="0" presId="urn:microsoft.com/office/officeart/2005/8/layout/hierarchy4"/>
    <dgm:cxn modelId="{869C1941-EBE0-1B4E-8C52-D5D02CE0453A}" type="presParOf" srcId="{7A5378F5-638D-4544-8AD8-3127C3E01944}" destId="{0475C59B-CCE7-D245-9ECA-59AEEDC39674}" srcOrd="0" destOrd="0" presId="urn:microsoft.com/office/officeart/2005/8/layout/hierarchy4"/>
    <dgm:cxn modelId="{D9334DE7-AD7E-C74A-AC46-7368BD1DF897}" type="presParOf" srcId="{0475C59B-CCE7-D245-9ECA-59AEEDC39674}" destId="{D04A651D-B752-874E-8BC0-4D40E835853B}" srcOrd="0" destOrd="0" presId="urn:microsoft.com/office/officeart/2005/8/layout/hierarchy4"/>
    <dgm:cxn modelId="{E82F6E78-EFC7-604E-AE84-51B317ED815E}" type="presParOf" srcId="{0475C59B-CCE7-D245-9ECA-59AEEDC39674}" destId="{BCE4618F-4C10-D640-A1C6-FC62EDD88BE3}" srcOrd="1" destOrd="0" presId="urn:microsoft.com/office/officeart/2005/8/layout/hierarchy4"/>
    <dgm:cxn modelId="{403FD002-8081-BC45-AFDF-4D740948196A}" type="presParOf" srcId="{0475C59B-CCE7-D245-9ECA-59AEEDC39674}" destId="{152C598E-7590-CD44-95B2-4CFEFB9F554B}" srcOrd="2" destOrd="0" presId="urn:microsoft.com/office/officeart/2005/8/layout/hierarchy4"/>
    <dgm:cxn modelId="{4AAD2F3C-B621-3F47-A403-8C9BCDC5E2B0}" type="presParOf" srcId="{152C598E-7590-CD44-95B2-4CFEFB9F554B}" destId="{8CE41CA4-D84A-E343-8A1C-1DFE606CDD07}" srcOrd="0" destOrd="0" presId="urn:microsoft.com/office/officeart/2005/8/layout/hierarchy4"/>
    <dgm:cxn modelId="{BC3FECEF-B5EE-4845-A9BD-C5BE486463DF}" type="presParOf" srcId="{8CE41CA4-D84A-E343-8A1C-1DFE606CDD07}" destId="{CEB3B497-F26D-E444-9C39-31CD75D597DB}" srcOrd="0" destOrd="0" presId="urn:microsoft.com/office/officeart/2005/8/layout/hierarchy4"/>
    <dgm:cxn modelId="{4700E1DF-3E8C-5045-94C9-95A832841854}" type="presParOf" srcId="{8CE41CA4-D84A-E343-8A1C-1DFE606CDD07}" destId="{F4AE26F1-D54C-B24E-8F0B-C038ED9DE2BF}" srcOrd="1" destOrd="0" presId="urn:microsoft.com/office/officeart/2005/8/layout/hierarchy4"/>
    <dgm:cxn modelId="{02DD5E54-CD52-3A44-BBD4-D8682F5A9C2D}" type="presParOf" srcId="{152C598E-7590-CD44-95B2-4CFEFB9F554B}" destId="{EC19F6FA-CC83-2A45-8923-2C2441F5E7CD}" srcOrd="1" destOrd="0" presId="urn:microsoft.com/office/officeart/2005/8/layout/hierarchy4"/>
    <dgm:cxn modelId="{CDFF4CCD-897F-2741-B248-810146B964CD}" type="presParOf" srcId="{152C598E-7590-CD44-95B2-4CFEFB9F554B}" destId="{ECF451A3-1B0A-3640-9E97-1627FEBC1D61}" srcOrd="2" destOrd="0" presId="urn:microsoft.com/office/officeart/2005/8/layout/hierarchy4"/>
    <dgm:cxn modelId="{7C373223-F66A-9848-B4D0-3525FE963586}" type="presParOf" srcId="{ECF451A3-1B0A-3640-9E97-1627FEBC1D61}" destId="{40625119-F56A-254C-AE1B-F7EB8074795B}" srcOrd="0" destOrd="0" presId="urn:microsoft.com/office/officeart/2005/8/layout/hierarchy4"/>
    <dgm:cxn modelId="{742FEC72-D7A6-F14C-B3F0-4B4A450FB6BC}" type="presParOf" srcId="{ECF451A3-1B0A-3640-9E97-1627FEBC1D61}" destId="{FD18BD3E-FF0B-9640-A82A-D05B1B053CF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A651D-B752-874E-8BC0-4D40E835853B}">
      <dsp:nvSpPr>
        <dsp:cNvPr id="0" name=""/>
        <dsp:cNvSpPr/>
      </dsp:nvSpPr>
      <dsp:spPr>
        <a:xfrm>
          <a:off x="0" y="0"/>
          <a:ext cx="4527092" cy="1452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Revenue = $321M</a:t>
          </a:r>
        </a:p>
      </dsp:txBody>
      <dsp:txXfrm>
        <a:off x="42554" y="42554"/>
        <a:ext cx="4441984" cy="1367776"/>
      </dsp:txXfrm>
    </dsp:sp>
    <dsp:sp modelId="{CEB3B497-F26D-E444-9C39-31CD75D597DB}">
      <dsp:nvSpPr>
        <dsp:cNvPr id="0" name=""/>
        <dsp:cNvSpPr/>
      </dsp:nvSpPr>
      <dsp:spPr>
        <a:xfrm>
          <a:off x="1672" y="1575849"/>
          <a:ext cx="2172309" cy="1452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Cost = $210M</a:t>
          </a:r>
        </a:p>
      </dsp:txBody>
      <dsp:txXfrm>
        <a:off x="44226" y="1618403"/>
        <a:ext cx="2087201" cy="1367776"/>
      </dsp:txXfrm>
    </dsp:sp>
    <dsp:sp modelId="{40625119-F56A-254C-AE1B-F7EB8074795B}">
      <dsp:nvSpPr>
        <dsp:cNvPr id="0" name=""/>
        <dsp:cNvSpPr/>
      </dsp:nvSpPr>
      <dsp:spPr>
        <a:xfrm>
          <a:off x="2356455" y="1575849"/>
          <a:ext cx="2172309" cy="1452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Profit = $111M</a:t>
          </a:r>
        </a:p>
      </dsp:txBody>
      <dsp:txXfrm>
        <a:off x="2399009" y="1618403"/>
        <a:ext cx="2087201" cy="1367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1E279-C005-BC41-B5CC-50644843E2AA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E1358-3952-9C4B-9EFC-0256B1108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0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ddwschneider.com/dashboards/nyc-taxi-ridehailing-uber-lyft-data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Safety problems of subway</a:t>
            </a:r>
          </a:p>
          <a:p>
            <a:r>
              <a:rPr lang="en-US" dirty="0"/>
              <a:t>Whether you are a student, a professional, NYC commuters experience these problems everyday</a:t>
            </a:r>
          </a:p>
          <a:p>
            <a:r>
              <a:rPr lang="en-US" dirty="0"/>
              <a:t>Get from one point to another quickly for an important meeting, or event, or family emergency – feel impossible</a:t>
            </a:r>
          </a:p>
          <a:p>
            <a:r>
              <a:rPr lang="en-US" dirty="0"/>
              <a:t>Unreliability creates a huge anxiety for people</a:t>
            </a:r>
          </a:p>
          <a:p>
            <a:endParaRPr lang="en-US" dirty="0"/>
          </a:p>
          <a:p>
            <a:r>
              <a:rPr lang="en-US" dirty="0"/>
              <a:t>As electric vehicle technologies advanced in the past years, electric powered aircraft.</a:t>
            </a:r>
          </a:p>
          <a:p>
            <a:endParaRPr lang="en-US" dirty="0"/>
          </a:p>
          <a:p>
            <a:r>
              <a:rPr lang="en-US" dirty="0"/>
              <a:t>(Joby, lilium, archer)</a:t>
            </a:r>
          </a:p>
          <a:p>
            <a:endParaRPr lang="en-US" dirty="0"/>
          </a:p>
          <a:p>
            <a:r>
              <a:rPr lang="en-US" dirty="0"/>
              <a:t>Though the </a:t>
            </a:r>
            <a:r>
              <a:rPr lang="en-US" dirty="0" err="1"/>
              <a:t>evtol</a:t>
            </a:r>
            <a:r>
              <a:rPr lang="en-US" dirty="0"/>
              <a:t> companies have presented prototypes, there’s no current large scale implementation of the technology.</a:t>
            </a:r>
          </a:p>
          <a:p>
            <a:r>
              <a:rPr lang="en-US" dirty="0"/>
              <a:t>Who operate? How do we maintain them? Where to we park them? How should we route them?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1358-3952-9C4B-9EFC-0256B11080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2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citation: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Ariel"/>
              </a:rPr>
              <a:t>Donovan, Brian; Work, Dan (2016): New York City Taxi Trip Data (2010-2013). University of Illinois at Urbana-Champaign. https://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Ariel"/>
              </a:rPr>
              <a:t>doi.org</a:t>
            </a:r>
            <a:r>
              <a:rPr lang="en-US" b="0" i="0" dirty="0">
                <a:solidFill>
                  <a:srgbClr val="404040"/>
                </a:solidFill>
                <a:effectLst/>
                <a:latin typeface="Ariel"/>
              </a:rPr>
              <a:t>/10.13012/J8PN93H8 </a:t>
            </a:r>
          </a:p>
          <a:p>
            <a:endParaRPr lang="en-US" b="0" i="0" dirty="0">
              <a:solidFill>
                <a:srgbClr val="404040"/>
              </a:solidFill>
              <a:effectLst/>
              <a:latin typeface="Ariel"/>
            </a:endParaRPr>
          </a:p>
          <a:p>
            <a:r>
              <a:rPr lang="en-US" dirty="0"/>
              <a:t>Picture source:</a:t>
            </a:r>
          </a:p>
          <a:p>
            <a:r>
              <a:rPr lang="en-US" dirty="0">
                <a:hlinkClick r:id="rId3"/>
              </a:rPr>
              <a:t>https://toddwschneider.com/dashboards/nyc-taxi-ridehailing-uber-lyft-data/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1358-3952-9C4B-9EFC-0256B11080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5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www.flyingmag.com</a:t>
            </a:r>
            <a:r>
              <a:rPr lang="en-US" dirty="0"/>
              <a:t>/</a:t>
            </a:r>
            <a:r>
              <a:rPr lang="en-US" dirty="0" err="1"/>
              <a:t>evtol</a:t>
            </a:r>
            <a:r>
              <a:rPr lang="en-US" dirty="0"/>
              <a:t>-air-taxi-passenger-prices/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Assumptions:</a:t>
            </a:r>
          </a:p>
          <a:p>
            <a:r>
              <a:rPr lang="en-US" dirty="0"/>
              <a:t>$50/</a:t>
            </a:r>
            <a:r>
              <a:rPr lang="en-US" dirty="0" err="1"/>
              <a:t>hr</a:t>
            </a:r>
            <a:r>
              <a:rPr lang="en-US" dirty="0"/>
              <a:t> as value of time</a:t>
            </a:r>
          </a:p>
          <a:p>
            <a:r>
              <a:rPr lang="en-US" dirty="0"/>
              <a:t>Calculation of taxi fare</a:t>
            </a:r>
          </a:p>
          <a:p>
            <a:r>
              <a:rPr lang="en-US" dirty="0"/>
              <a:t>Calculation of air travel speed</a:t>
            </a:r>
          </a:p>
          <a:p>
            <a:endParaRPr lang="en-US" dirty="0"/>
          </a:p>
          <a:p>
            <a:r>
              <a:rPr lang="en-US" dirty="0"/>
              <a:t>df2['</a:t>
            </a:r>
            <a:r>
              <a:rPr lang="en-US" dirty="0" err="1"/>
              <a:t>travel_time_by_air</a:t>
            </a:r>
            <a:r>
              <a:rPr lang="en-US" dirty="0"/>
              <a:t>'] = round(df2['haversine']/50*60+4).</a:t>
            </a:r>
            <a:r>
              <a:rPr lang="en-US" dirty="0" err="1"/>
              <a:t>astype</a:t>
            </a:r>
            <a:r>
              <a:rPr lang="en-US" dirty="0"/>
              <a:t>(int)</a:t>
            </a:r>
          </a:p>
          <a:p>
            <a:r>
              <a:rPr lang="en-US" dirty="0"/>
              <a:t>df2['</a:t>
            </a:r>
            <a:r>
              <a:rPr lang="en-US" dirty="0" err="1"/>
              <a:t>time_saved</a:t>
            </a:r>
            <a:r>
              <a:rPr lang="en-US" dirty="0"/>
              <a:t>'] = df2['</a:t>
            </a:r>
            <a:r>
              <a:rPr lang="en-US" dirty="0" err="1"/>
              <a:t>actual_trip_time_in_min</a:t>
            </a:r>
            <a:r>
              <a:rPr lang="en-US" dirty="0"/>
              <a:t>'] - df2['</a:t>
            </a:r>
            <a:r>
              <a:rPr lang="en-US" dirty="0" err="1"/>
              <a:t>travel_time_by_air</a:t>
            </a:r>
            <a:r>
              <a:rPr lang="en-US" dirty="0"/>
              <a:t>']</a:t>
            </a:r>
          </a:p>
          <a:p>
            <a:r>
              <a:rPr lang="en-US" dirty="0"/>
              <a:t>df2['</a:t>
            </a:r>
            <a:r>
              <a:rPr lang="en-US" dirty="0" err="1"/>
              <a:t>estimated_taxi_fare</a:t>
            </a:r>
            <a:r>
              <a:rPr lang="en-US" dirty="0"/>
              <a:t>'] = 2.5+1.56*df2['</a:t>
            </a:r>
            <a:r>
              <a:rPr lang="en-US" dirty="0" err="1"/>
              <a:t>trip_distance</a:t>
            </a:r>
            <a:r>
              <a:rPr lang="en-US" dirty="0"/>
              <a:t>']+.5*df2['</a:t>
            </a:r>
            <a:r>
              <a:rPr lang="en-US" dirty="0" err="1"/>
              <a:t>actual_trip_time_in_min</a:t>
            </a:r>
            <a:r>
              <a:rPr lang="en-US" dirty="0"/>
              <a:t>'] </a:t>
            </a:r>
          </a:p>
          <a:p>
            <a:r>
              <a:rPr lang="en-US" dirty="0"/>
              <a:t>df2['</a:t>
            </a:r>
            <a:r>
              <a:rPr lang="en-US" dirty="0" err="1"/>
              <a:t>value_of_time_saved</a:t>
            </a:r>
            <a:r>
              <a:rPr lang="en-US" dirty="0"/>
              <a:t>'] = df2['</a:t>
            </a:r>
            <a:r>
              <a:rPr lang="en-US" dirty="0" err="1"/>
              <a:t>time_saved</a:t>
            </a:r>
            <a:r>
              <a:rPr lang="en-US" dirty="0"/>
              <a:t>']*50/60</a:t>
            </a:r>
          </a:p>
          <a:p>
            <a:r>
              <a:rPr lang="en-US" dirty="0"/>
              <a:t>df2['</a:t>
            </a:r>
            <a:r>
              <a:rPr lang="en-US" dirty="0" err="1"/>
              <a:t>estimated_flight_fare</a:t>
            </a:r>
            <a:r>
              <a:rPr lang="en-US" dirty="0"/>
              <a:t>'] = </a:t>
            </a:r>
            <a:r>
              <a:rPr lang="en-US" dirty="0" err="1"/>
              <a:t>air_price_per_mile</a:t>
            </a:r>
            <a:r>
              <a:rPr lang="en-US" dirty="0"/>
              <a:t>*df2['</a:t>
            </a:r>
            <a:r>
              <a:rPr lang="en-US" dirty="0" err="1"/>
              <a:t>trip_distance</a:t>
            </a:r>
            <a:r>
              <a:rPr lang="en-US" dirty="0"/>
              <a:t>']</a:t>
            </a:r>
          </a:p>
          <a:p>
            <a:r>
              <a:rPr lang="en-US" dirty="0"/>
              <a:t>df2['</a:t>
            </a:r>
            <a:r>
              <a:rPr lang="en-US" dirty="0" err="1"/>
              <a:t>take_air_taxi</a:t>
            </a:r>
            <a:r>
              <a:rPr lang="en-US" dirty="0"/>
              <a:t>'] = (df2['</a:t>
            </a:r>
            <a:r>
              <a:rPr lang="en-US" dirty="0" err="1"/>
              <a:t>value_of_time_saved</a:t>
            </a:r>
            <a:r>
              <a:rPr lang="en-US" dirty="0"/>
              <a:t>'] &gt; (df2['</a:t>
            </a:r>
            <a:r>
              <a:rPr lang="en-US" dirty="0" err="1"/>
              <a:t>estimated_flight_fare</a:t>
            </a:r>
            <a:r>
              <a:rPr lang="en-US" dirty="0"/>
              <a:t>']-df2['</a:t>
            </a:r>
            <a:r>
              <a:rPr lang="en-US" dirty="0" err="1"/>
              <a:t>estimated_taxi_fare</a:t>
            </a:r>
            <a:r>
              <a:rPr lang="en-US" dirty="0"/>
              <a:t>']))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1358-3952-9C4B-9EFC-0256B11080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1358-3952-9C4B-9EFC-0256B11080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6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1358-3952-9C4B-9EFC-0256B11080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data for more accurate estimation</a:t>
            </a:r>
          </a:p>
          <a:p>
            <a:r>
              <a:rPr lang="en-US" dirty="0"/>
              <a:t>Car, bike, scooter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E1358-3952-9C4B-9EFC-0256B11080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0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9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4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1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4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1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2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8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E1AFA76-E976-CA46-8D04-B846572C26A0}" type="datetimeFigureOut">
              <a:rPr lang="en-US" smtClean="0"/>
              <a:t>4/7/23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1C2303-F7B4-FB46-B043-D30C2E4A57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568A3CBD-A9E0-8B85-E1CD-17BE508306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8523635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710B8AEB-6FED-947C-9D5D-3D251B5AC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140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hyperlink" Target="http://dx.doi.org/10.13012/J8PN93H8" TargetMode="Externa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5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diagramData" Target="../diagrams/data1.xml"/><Relationship Id="rId5" Type="http://schemas.openxmlformats.org/officeDocument/2006/relationships/image" Target="../media/image14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9.bin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BCBA016-386E-A2F5-0CA3-C0EBA9C3C1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490920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69780C3-9170-77E1-E938-A4D1FE3583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An analysis of Air taxi implementation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1449C-BB10-0949-F662-9F5F4D87F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828" y="3783917"/>
            <a:ext cx="10993546" cy="91277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Annie cheng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Dec 1, 2022</a:t>
            </a:r>
          </a:p>
        </p:txBody>
      </p:sp>
      <p:pic>
        <p:nvPicPr>
          <p:cNvPr id="4098" name="Picture 2" descr="Joby Aviation S4">
            <a:extLst>
              <a:ext uri="{FF2B5EF4-FFF2-40B4-BE49-F238E27FC236}">
                <a16:creationId xmlns:a16="http://schemas.microsoft.com/office/drawing/2014/main" id="{28BABC17-CDF6-1C15-BF4A-CD0473195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14" y="3104927"/>
            <a:ext cx="4907815" cy="326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1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0BA161A-CB13-3CD4-5174-49A3FD34846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30707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042511B-4469-7237-6AE0-A5445906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Background &amp;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8EEBA-A7A4-4398-D00E-F6149FC34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1909349"/>
            <a:ext cx="11222880" cy="27596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Background:</a:t>
            </a:r>
          </a:p>
          <a:p>
            <a:r>
              <a:rPr lang="en-US" sz="2000" dirty="0"/>
              <a:t>NYC has long standing traffic problems: congestion, parking difficulties, aging infrastructure of subway</a:t>
            </a:r>
          </a:p>
          <a:p>
            <a:r>
              <a:rPr lang="en-US" sz="2000" dirty="0"/>
              <a:t>Air taxis are small commercial airplanes used for short flights between locations in a city</a:t>
            </a:r>
          </a:p>
          <a:p>
            <a:r>
              <a:rPr lang="en-US" sz="2000" dirty="0"/>
              <a:t>These aircraft are also referred to as electric Vertical Takeoff and Landing (</a:t>
            </a:r>
            <a:r>
              <a:rPr lang="en-US" sz="2000" dirty="0" err="1"/>
              <a:t>eVTOL</a:t>
            </a:r>
            <a:r>
              <a:rPr lang="en-US" sz="2000" dirty="0"/>
              <a:t>) aircraft, which have the potential to change the mode of transportation</a:t>
            </a:r>
          </a:p>
          <a:p>
            <a:r>
              <a:rPr lang="en-US" sz="2000" dirty="0"/>
              <a:t>Approach from a startup perspective who wants to pitch this new mode of transportation in NYC to venture capitals and attract investment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3B362F-0236-C898-C6E4-653EA9AD0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3" y="4668982"/>
            <a:ext cx="11029616" cy="20089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Problems:</a:t>
            </a:r>
          </a:p>
          <a:p>
            <a:r>
              <a:rPr lang="en-US" sz="2000" dirty="0"/>
              <a:t>Lack of estimation of demand</a:t>
            </a:r>
          </a:p>
          <a:p>
            <a:r>
              <a:rPr lang="en-US" sz="2000" dirty="0"/>
              <a:t>Lack of understanding of the operation</a:t>
            </a:r>
          </a:p>
          <a:p>
            <a:r>
              <a:rPr lang="en-US" sz="2000" dirty="0"/>
              <a:t>Lack of projection of the market value and potential gain</a:t>
            </a:r>
          </a:p>
        </p:txBody>
      </p:sp>
    </p:spTree>
    <p:extLst>
      <p:ext uri="{BB962C8B-B14F-4D97-AF65-F5344CB8AC3E}">
        <p14:creationId xmlns:p14="http://schemas.microsoft.com/office/powerpoint/2010/main" val="251374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F3C97BEB-AB91-77F9-12F5-1D960F23280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15065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27C7561-0101-CD56-9C4D-1779AED6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5964E-6316-8911-D6FD-4D1F78D8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3490"/>
            <a:ext cx="11029615" cy="3408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answers the following questions:</a:t>
            </a:r>
          </a:p>
          <a:p>
            <a:pPr lvl="1"/>
            <a:r>
              <a:rPr lang="en-US" sz="2400" dirty="0"/>
              <a:t>What’s the estimated </a:t>
            </a:r>
            <a:r>
              <a:rPr lang="en-US" sz="2400" i="1" dirty="0"/>
              <a:t>customer demand </a:t>
            </a:r>
            <a:r>
              <a:rPr lang="en-US" sz="2400" dirty="0"/>
              <a:t>for air taxi in NYC?</a:t>
            </a:r>
          </a:p>
          <a:p>
            <a:pPr lvl="1"/>
            <a:r>
              <a:rPr lang="en-US" sz="2400" dirty="0"/>
              <a:t>Where do we build </a:t>
            </a:r>
            <a:r>
              <a:rPr lang="en-US" sz="2400" i="1" dirty="0"/>
              <a:t>vertiports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Is this a </a:t>
            </a:r>
            <a:r>
              <a:rPr lang="en-US" sz="2400" i="1" dirty="0"/>
              <a:t>profitable</a:t>
            </a:r>
            <a:r>
              <a:rPr lang="en-US" sz="2400" dirty="0"/>
              <a:t> business?</a:t>
            </a:r>
          </a:p>
        </p:txBody>
      </p:sp>
    </p:spTree>
    <p:extLst>
      <p:ext uri="{BB962C8B-B14F-4D97-AF65-F5344CB8AC3E}">
        <p14:creationId xmlns:p14="http://schemas.microsoft.com/office/powerpoint/2010/main" val="396072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83332CF-FA60-92A7-3C02-1455D90E45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283882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252E3D-456A-7B4F-8882-E7AFA357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3583-C930-9B35-75E9-5A647E9E1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7460"/>
            <a:ext cx="5739822" cy="2856044"/>
          </a:xfrm>
        </p:spPr>
        <p:txBody>
          <a:bodyPr/>
          <a:lstStyle/>
          <a:p>
            <a:r>
              <a:rPr lang="en-US" dirty="0"/>
              <a:t>Data source: New York City Taxi Trip Data from UIUC </a:t>
            </a:r>
            <a:r>
              <a:rPr lang="en-US" dirty="0">
                <a:hlinkClick r:id="rId6"/>
              </a:rPr>
              <a:t>http://dx.doi.org/10.13012/J8PN93H8</a:t>
            </a:r>
            <a:endParaRPr lang="en-US" dirty="0"/>
          </a:p>
          <a:p>
            <a:r>
              <a:rPr lang="en-US" dirty="0"/>
              <a:t>I chose one month in 2013 for analysis (in total 14m data points with 14 fields).</a:t>
            </a:r>
          </a:p>
          <a:p>
            <a:r>
              <a:rPr lang="en-US" dirty="0"/>
              <a:t>This is a comparable estimate to the demand today. 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45F3ACC-FAF3-20B4-D6D7-7DE6277054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9982" y="2398655"/>
            <a:ext cx="4089699" cy="4089699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E6446BB3-F1A0-E74D-985A-85518F7CAB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843" y="4694174"/>
            <a:ext cx="5739823" cy="1794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199067-AB74-7160-7444-6AF5609F98C0}"/>
              </a:ext>
            </a:extLst>
          </p:cNvPr>
          <p:cNvSpPr txBox="1"/>
          <p:nvPr/>
        </p:nvSpPr>
        <p:spPr>
          <a:xfrm>
            <a:off x="7429982" y="1999606"/>
            <a:ext cx="456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Comparing taxi demand over the past 10 years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429C3-1E3C-029C-7660-A20C1CF1D6F9}"/>
              </a:ext>
            </a:extLst>
          </p:cNvPr>
          <p:cNvSpPr txBox="1"/>
          <p:nvPr/>
        </p:nvSpPr>
        <p:spPr>
          <a:xfrm>
            <a:off x="820843" y="4274227"/>
            <a:ext cx="45670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Dataset sample</a:t>
            </a:r>
          </a:p>
        </p:txBody>
      </p:sp>
    </p:spTree>
    <p:extLst>
      <p:ext uri="{BB962C8B-B14F-4D97-AF65-F5344CB8AC3E}">
        <p14:creationId xmlns:p14="http://schemas.microsoft.com/office/powerpoint/2010/main" val="185271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2EC1E35-83E3-350D-2785-7644A1A841E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299333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1266B8E-DDA5-C8B4-B817-9D152773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Customer demand is strongly correlated with price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73E4792E-8BB1-45BA-8611-4CC462729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1071" t="1737"/>
          <a:stretch/>
        </p:blipFill>
        <p:spPr>
          <a:xfrm>
            <a:off x="896795" y="2189833"/>
            <a:ext cx="6640722" cy="4072422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832D71-4EB4-FBE5-FCC6-7937FF57C611}"/>
              </a:ext>
            </a:extLst>
          </p:cNvPr>
          <p:cNvSpPr txBox="1">
            <a:spLocks/>
          </p:cNvSpPr>
          <p:nvPr/>
        </p:nvSpPr>
        <p:spPr>
          <a:xfrm>
            <a:off x="7811321" y="2466110"/>
            <a:ext cx="3799487" cy="3588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 passenger would only pick the mode of air taxi if the value of time saved is greater than the increase in fare</a:t>
            </a:r>
          </a:p>
          <a:p>
            <a:r>
              <a:rPr lang="en-US" sz="2000" dirty="0"/>
              <a:t>Current estimation of air taxi price is between $3-$7 / mile. </a:t>
            </a:r>
          </a:p>
          <a:p>
            <a:r>
              <a:rPr lang="en-US" sz="2000" dirty="0"/>
              <a:t>We explored the effect of the change in price on demand and picked </a:t>
            </a:r>
            <a:r>
              <a:rPr lang="en-US" sz="2000" dirty="0">
                <a:solidFill>
                  <a:srgbClr val="FF0000"/>
                </a:solidFill>
              </a:rPr>
              <a:t>$3.5 </a:t>
            </a:r>
            <a:r>
              <a:rPr lang="en-US" sz="2000" dirty="0"/>
              <a:t>for further analysis.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434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8B2F2FB-0DA8-FF05-5F0C-C7A8F7D2F63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5346282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3ABC015-8E83-873C-38C8-D141DD513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232621"/>
            <a:ext cx="3409782" cy="437534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estimate the daily air taxi demand is </a:t>
            </a:r>
            <a:r>
              <a:rPr lang="en-US" sz="2000" u="sng" dirty="0">
                <a:solidFill>
                  <a:schemeClr val="bg1"/>
                </a:solidFill>
              </a:rPr>
              <a:t>3650</a:t>
            </a:r>
            <a:r>
              <a:rPr lang="en-US" sz="2000" dirty="0">
                <a:solidFill>
                  <a:schemeClr val="bg1"/>
                </a:solidFill>
              </a:rPr>
              <a:t> is NYC, which is </a:t>
            </a:r>
            <a:r>
              <a:rPr lang="en-US" sz="2000" u="sng" dirty="0">
                <a:solidFill>
                  <a:schemeClr val="bg1"/>
                </a:solidFill>
              </a:rPr>
              <a:t>0.75%</a:t>
            </a:r>
            <a:r>
              <a:rPr lang="en-US" sz="2000" dirty="0">
                <a:solidFill>
                  <a:schemeClr val="bg1"/>
                </a:solidFill>
              </a:rPr>
              <a:t> of all taxi demand.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Among those demand, the average travel time by car is </a:t>
            </a:r>
            <a:r>
              <a:rPr lang="en-US" sz="2000" u="sng" dirty="0">
                <a:solidFill>
                  <a:schemeClr val="bg1"/>
                </a:solidFill>
              </a:rPr>
              <a:t>45 min</a:t>
            </a:r>
            <a:r>
              <a:rPr lang="en-US" sz="2000" dirty="0">
                <a:solidFill>
                  <a:schemeClr val="bg1"/>
                </a:solidFill>
              </a:rPr>
              <a:t>, average travel time by air is </a:t>
            </a:r>
            <a:r>
              <a:rPr lang="en-US" sz="2000" u="sng" dirty="0">
                <a:solidFill>
                  <a:schemeClr val="bg1"/>
                </a:solidFill>
              </a:rPr>
              <a:t>19 min</a:t>
            </a:r>
            <a:r>
              <a:rPr lang="en-US" sz="2000" dirty="0">
                <a:solidFill>
                  <a:schemeClr val="bg1"/>
                </a:solidFill>
              </a:rPr>
              <a:t>, and average time saved is </a:t>
            </a:r>
            <a:r>
              <a:rPr lang="en-US" sz="2000" u="sng" dirty="0">
                <a:solidFill>
                  <a:schemeClr val="bg1"/>
                </a:solidFill>
              </a:rPr>
              <a:t>26 min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 average, passengers need to travel </a:t>
            </a:r>
            <a:r>
              <a:rPr lang="en-US" sz="2000" u="sng" dirty="0">
                <a:solidFill>
                  <a:schemeClr val="bg1"/>
                </a:solidFill>
              </a:rPr>
              <a:t>0.5 mile</a:t>
            </a:r>
            <a:r>
              <a:rPr lang="en-US" sz="2000" dirty="0">
                <a:solidFill>
                  <a:schemeClr val="bg1"/>
                </a:solidFill>
              </a:rPr>
              <a:t> to get to and from the vertiport.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71FD9BD-BF1D-F7B8-44B3-BBB146E6B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913026"/>
              </p:ext>
            </p:extLst>
          </p:nvPr>
        </p:nvGraphicFramePr>
        <p:xfrm>
          <a:off x="4977937" y="959242"/>
          <a:ext cx="6612808" cy="51679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84547">
                  <a:extLst>
                    <a:ext uri="{9D8B030D-6E8A-4147-A177-3AD203B41FA5}">
                      <a16:colId xmlns:a16="http://schemas.microsoft.com/office/drawing/2014/main" val="2477466340"/>
                    </a:ext>
                  </a:extLst>
                </a:gridCol>
                <a:gridCol w="1031581">
                  <a:extLst>
                    <a:ext uri="{9D8B030D-6E8A-4147-A177-3AD203B41FA5}">
                      <a16:colId xmlns:a16="http://schemas.microsoft.com/office/drawing/2014/main" val="2649792410"/>
                    </a:ext>
                  </a:extLst>
                </a:gridCol>
                <a:gridCol w="3696680">
                  <a:extLst>
                    <a:ext uri="{9D8B030D-6E8A-4147-A177-3AD203B41FA5}">
                      <a16:colId xmlns:a16="http://schemas.microsoft.com/office/drawing/2014/main" val="2105482106"/>
                    </a:ext>
                  </a:extLst>
                </a:gridCol>
              </a:tblGrid>
              <a:tr h="505071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400" b="0" cap="all" spc="150" dirty="0">
                          <a:solidFill>
                            <a:schemeClr val="lt1"/>
                          </a:solidFill>
                          <a:effectLst/>
                        </a:rPr>
                        <a:t>Estimate air taxi demand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378051"/>
                  </a:ext>
                </a:extLst>
              </a:tr>
              <a:tr h="463444"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Number of data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Percentage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Note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485019"/>
                  </a:ext>
                </a:extLst>
              </a:tr>
              <a:tr h="46344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14,776,614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All data points in the dataset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3740780"/>
                  </a:ext>
                </a:extLst>
              </a:tr>
              <a:tr h="46344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14,511,511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Cleaned invalid data points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7267"/>
                  </a:ext>
                </a:extLst>
              </a:tr>
              <a:tr h="64382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326,546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2.25%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Air taxi trip for only haversine distance &gt;10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27402"/>
                  </a:ext>
                </a:extLst>
              </a:tr>
              <a:tr h="64382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140,797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0.97%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Comparing value of time saved to increase in fare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212985"/>
                  </a:ext>
                </a:extLst>
              </a:tr>
              <a:tr h="824209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131,238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0.90%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After finding the 20 vertiports, only pick trips that have origins and destinations to be within 2 miles of the vertiports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35975"/>
                  </a:ext>
                </a:extLst>
              </a:tr>
              <a:tr h="46344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109,513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0.75%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Considering the passenger counts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090701"/>
                  </a:ext>
                </a:extLst>
              </a:tr>
              <a:tr h="643827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3,650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1" cap="none" spc="0" dirty="0">
                          <a:solidFill>
                            <a:schemeClr val="tx1"/>
                          </a:solidFill>
                          <a:effectLst/>
                        </a:rPr>
                        <a:t>0.75%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Converting monthly demand to daily demand</a:t>
                      </a:r>
                    </a:p>
                  </a:txBody>
                  <a:tcPr marL="113668" marR="113668" marT="113668" marB="113668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39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8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9817A26-2905-3923-B77A-3D284E4D8A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32249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E838EDA-F9FA-64EC-2DF6-F47F0144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Demand visualization</a:t>
            </a:r>
          </a:p>
        </p:txBody>
      </p:sp>
      <p:pic>
        <p:nvPicPr>
          <p:cNvPr id="5" name="Content Placeholder 4" descr="Chart, scatter chart, bubble chart&#10;&#10;Description automatically generated">
            <a:extLst>
              <a:ext uri="{FF2B5EF4-FFF2-40B4-BE49-F238E27FC236}">
                <a16:creationId xmlns:a16="http://schemas.microsoft.com/office/drawing/2014/main" id="{36605039-24BD-3E9B-0173-9D58C6141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94900" y="1829617"/>
            <a:ext cx="5653354" cy="46202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8DC51C-6A36-DDE6-2827-2C06BC14E250}"/>
              </a:ext>
            </a:extLst>
          </p:cNvPr>
          <p:cNvSpPr txBox="1"/>
          <p:nvPr/>
        </p:nvSpPr>
        <p:spPr>
          <a:xfrm>
            <a:off x="2894900" y="6394213"/>
            <a:ext cx="5653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Visualizing all feasible demand and their takeoff, landing vertiports </a:t>
            </a:r>
          </a:p>
        </p:txBody>
      </p:sp>
    </p:spTree>
    <p:extLst>
      <p:ext uri="{BB962C8B-B14F-4D97-AF65-F5344CB8AC3E}">
        <p14:creationId xmlns:p14="http://schemas.microsoft.com/office/powerpoint/2010/main" val="39123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C96BE7-0034-FBFA-971D-57DFF46DDE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524936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67C175-287A-11B1-2670-923FB1CC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F7B7-9597-6BCF-AFE1-A09291990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14837"/>
            <a:ext cx="5514808" cy="3678303"/>
          </a:xfrm>
        </p:spPr>
        <p:txBody>
          <a:bodyPr>
            <a:normAutofit/>
          </a:bodyPr>
          <a:lstStyle/>
          <a:p>
            <a:r>
              <a:rPr lang="en-US" sz="2000" dirty="0"/>
              <a:t>A payback period of 5 years</a:t>
            </a:r>
          </a:p>
          <a:p>
            <a:r>
              <a:rPr lang="en-US" sz="2000" dirty="0"/>
              <a:t>20 vertiports</a:t>
            </a:r>
          </a:p>
          <a:p>
            <a:r>
              <a:rPr lang="en-US" sz="2000" dirty="0"/>
              <a:t>100 eVTOLs</a:t>
            </a:r>
          </a:p>
          <a:p>
            <a:r>
              <a:rPr lang="en-US" sz="2000" dirty="0"/>
              <a:t>Consider operations &amp; maintenance cost</a:t>
            </a:r>
          </a:p>
          <a:p>
            <a:r>
              <a:rPr lang="en-US" sz="2000" dirty="0"/>
              <a:t>Consider battery &amp; charging</a:t>
            </a:r>
          </a:p>
          <a:p>
            <a:r>
              <a:rPr lang="en-US" sz="2000" dirty="0"/>
              <a:t>Consider pilot &amp; insurance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80A2A4-BBE5-5B25-4D1C-2A640B2334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187513"/>
              </p:ext>
            </p:extLst>
          </p:nvPr>
        </p:nvGraphicFramePr>
        <p:xfrm>
          <a:off x="6761018" y="2327563"/>
          <a:ext cx="4530437" cy="3030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20831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1C746D4-CF87-73CE-775F-54236352A80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2763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0318383-D140-6416-E9F9-3B1A4D41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Conclusions &amp; Future directions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FF7402-088D-E00C-F09E-E115B9ADF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1978622"/>
            <a:ext cx="5422390" cy="4048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Conclusions:</a:t>
            </a:r>
          </a:p>
          <a:p>
            <a:r>
              <a:rPr lang="en-US" sz="2000" dirty="0"/>
              <a:t>The estimated daily demand is 3650 trips in NYC, which makes up of 0.75% of total taxi demand.</a:t>
            </a:r>
          </a:p>
          <a:p>
            <a:r>
              <a:rPr lang="en-US" sz="2000" dirty="0"/>
              <a:t>We build the 20 vertiports where the demand is most clustered.</a:t>
            </a:r>
          </a:p>
          <a:p>
            <a:r>
              <a:rPr lang="en-US" sz="2000" dirty="0"/>
              <a:t>From preliminary analysis, we see air taxis could be a fast, safe, cost-effective, profitable market to enter</a:t>
            </a:r>
            <a:r>
              <a:rPr lang="zh-CN" altLang="en-US" sz="2000" dirty="0"/>
              <a:t> </a:t>
            </a:r>
            <a:r>
              <a:rPr lang="en-US" altLang="zh-CN" sz="2000" dirty="0"/>
              <a:t>and has a large potential</a:t>
            </a:r>
            <a:r>
              <a:rPr lang="en-US" sz="2000" dirty="0"/>
              <a:t>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6C924EA-854F-E7ED-5E6B-B84E0786E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6" y="2228003"/>
            <a:ext cx="5629511" cy="42697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Future Directions:</a:t>
            </a:r>
          </a:p>
          <a:p>
            <a:r>
              <a:rPr lang="en-US" sz="2000" dirty="0"/>
              <a:t>Estimate demand by time of day, day of week, and seasonality. Use more data available.</a:t>
            </a:r>
          </a:p>
          <a:p>
            <a:r>
              <a:rPr lang="en-US" sz="2000" dirty="0"/>
              <a:t>Incorporate more realistic considerations in building the vertiports, such as the exact location and feasibility. </a:t>
            </a:r>
          </a:p>
          <a:p>
            <a:r>
              <a:rPr lang="en-US" sz="2000" dirty="0"/>
              <a:t>Consider combining different modes of transportation and the options of using other means to get to the vertiports.</a:t>
            </a:r>
          </a:p>
          <a:p>
            <a:r>
              <a:rPr lang="en-US" sz="2000" dirty="0"/>
              <a:t>Do more research on the cost and validate previous numbers.</a:t>
            </a:r>
          </a:p>
        </p:txBody>
      </p:sp>
    </p:spTree>
    <p:extLst>
      <p:ext uri="{BB962C8B-B14F-4D97-AF65-F5344CB8AC3E}">
        <p14:creationId xmlns:p14="http://schemas.microsoft.com/office/powerpoint/2010/main" val="26106024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ividend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{3EE68F14-6ECC-754C-A7C4-4E772CEFDE3C}tf10001123</Template>
  <TotalTime>539</TotalTime>
  <Words>983</Words>
  <Application>Microsoft Macintosh PowerPoint</Application>
  <PresentationFormat>Widescreen</PresentationFormat>
  <Paragraphs>114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Ariel</vt:lpstr>
      <vt:lpstr>Calibri</vt:lpstr>
      <vt:lpstr>Gill Sans MT</vt:lpstr>
      <vt:lpstr>Wingdings 2</vt:lpstr>
      <vt:lpstr>Dividend</vt:lpstr>
      <vt:lpstr>think-cell Slide</vt:lpstr>
      <vt:lpstr>An analysis of Air taxi implementation in nyc</vt:lpstr>
      <vt:lpstr>Background &amp; Problems</vt:lpstr>
      <vt:lpstr>Objectives</vt:lpstr>
      <vt:lpstr>Data</vt:lpstr>
      <vt:lpstr>Customer demand is strongly correlated with price</vt:lpstr>
      <vt:lpstr>PowerPoint Presentation</vt:lpstr>
      <vt:lpstr>Demand visualization</vt:lpstr>
      <vt:lpstr>Implementation</vt:lpstr>
      <vt:lpstr>Conclusions &amp; 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taxi in nyc</dc:title>
  <dc:creator>Annie Cheng</dc:creator>
  <cp:lastModifiedBy>Annie Cheng</cp:lastModifiedBy>
  <cp:revision>13</cp:revision>
  <dcterms:created xsi:type="dcterms:W3CDTF">2022-11-27T21:08:46Z</dcterms:created>
  <dcterms:modified xsi:type="dcterms:W3CDTF">2023-04-07T17:10:16Z</dcterms:modified>
</cp:coreProperties>
</file>