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9144000"/>
  <p:notesSz cx="6756400" cy="9929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5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0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2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3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4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5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6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7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8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9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0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1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2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3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4:notes"/>
          <p:cNvSpPr txBox="1"/>
          <p:nvPr>
            <p:ph idx="1" type="body"/>
          </p:nvPr>
        </p:nvSpPr>
        <p:spPr>
          <a:xfrm>
            <a:off x="914400" y="4724280"/>
            <a:ext cx="4952520" cy="449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4:notes"/>
          <p:cNvSpPr txBox="1"/>
          <p:nvPr/>
        </p:nvSpPr>
        <p:spPr>
          <a:xfrm>
            <a:off x="3809880" y="944892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16000" lvl="0" marL="2160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∙"/>
            </a:pPr>
            <a:fld id="{00000000-1234-1234-1234-123412341234}" type="slidenum">
              <a:rPr b="0" i="1" lang="it-IT" sz="12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34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8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152280" y="1276560"/>
            <a:ext cx="8832960" cy="360"/>
          </a:xfrm>
          <a:prstGeom prst="straightConnector1">
            <a:avLst/>
          </a:prstGeom>
          <a:noFill/>
          <a:ln cap="flat" cmpd="sng" w="9525">
            <a:solidFill>
              <a:srgbClr val="88A44E"/>
            </a:solidFill>
            <a:prstDash val="dashDot"/>
            <a:round/>
            <a:headEnd len="sm" w="sm" type="none"/>
            <a:tailEnd len="sm" w="sm" type="none"/>
          </a:ln>
        </p:spPr>
      </p:cxnSp>
      <p:sp>
        <p:nvSpPr>
          <p:cNvPr id="7" name="Google Shape;7;p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0" y="0"/>
            <a:ext cx="9143640" cy="155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146160" y="6391800"/>
            <a:ext cx="8832600" cy="3092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152280" y="158400"/>
            <a:ext cx="8832600" cy="6546600"/>
          </a:xfrm>
          <a:prstGeom prst="rect">
            <a:avLst/>
          </a:prstGeom>
          <a:noFill/>
          <a:ln cap="flat" cmpd="sng" w="9525">
            <a:solidFill>
              <a:srgbClr val="88A44E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4267080" y="6324480"/>
            <a:ext cx="60912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45700" spcFirstLastPara="1" rIns="45700" wrap="square" tIns="450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600" u="sng" cap="none" strike="noStrike">
                <a:solidFill>
                  <a:srgbClr val="E1E1E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600" u="sng" cap="none" strike="noStrike">
                <a:solidFill>
                  <a:srgbClr val="E1E1E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600" u="sng" cap="none" strike="noStrike">
                <a:solidFill>
                  <a:srgbClr val="E1E1E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600" u="sng" cap="none" strike="noStrike">
                <a:solidFill>
                  <a:srgbClr val="E1E1E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600" u="sng" cap="none" strike="noStrike">
                <a:solidFill>
                  <a:srgbClr val="E1E1E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600" u="sng" cap="none" strike="noStrike">
                <a:solidFill>
                  <a:srgbClr val="E1E1E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600" u="sng" cap="none" strike="noStrike">
                <a:solidFill>
                  <a:srgbClr val="E1E1E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600" u="sng" cap="none" strike="noStrike">
                <a:solidFill>
                  <a:srgbClr val="E1E1E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600" u="sng" cap="none" strike="noStrike">
                <a:solidFill>
                  <a:srgbClr val="E1E1E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 sz="1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hyperlink" Target="http://drive.google.com/file/d/1GPbPoz0XsdiYOtd83tyyK-C7N57jb1iY/view" TargetMode="External"/><Relationship Id="rId5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hyperlink" Target="http://drive.google.com/file/d/1W6JrpJdFuVfB9vVRaPY0KbCBdQBs1a1d/view" TargetMode="External"/><Relationship Id="rId5" Type="http://schemas.openxmlformats.org/officeDocument/2006/relationships/image" Target="../media/image2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hyperlink" Target="http://drive.google.com/file/d/14itnYfmZ8v-AmuVK7_Og0SjetkuFWJl3/view" TargetMode="External"/><Relationship Id="rId5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hyperlink" Target="http://drive.google.com/file/d/16H4kKXpHS44mT3cJfDT4i6eUxajm6Zh7/view" TargetMode="External"/><Relationship Id="rId5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hyperlink" Target="http://drive.google.com/file/d/1XbLLM0l4O8FtnHpTuRpglrUBAjr3glkM/view" TargetMode="External"/><Relationship Id="rId5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hyperlink" Target="http://drive.google.com/file/d/1FMvzVy_2IUYo1Gs8evI6JITLebJXys1i/view" TargetMode="External"/><Relationship Id="rId5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hyperlink" Target="http://drive.google.com/file/d/1QPAEQbaVdOfYxnUmv-BxoYI2C220fPjd/view" TargetMode="External"/><Relationship Id="rId5" Type="http://schemas.openxmlformats.org/officeDocument/2006/relationships/image" Target="../media/image1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hyperlink" Target="http://drive.google.com/file/d/1dcae54f4gaIfZXED_oJP5FaYeIjPnBPB/view" TargetMode="External"/><Relationship Id="rId5" Type="http://schemas.openxmlformats.org/officeDocument/2006/relationships/image" Target="../media/image1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hyperlink" Target="http://drive.google.com/file/d/1IkHQNiV9eIKJNBSd987Huu278iri7LsK/view" TargetMode="External"/><Relationship Id="rId5" Type="http://schemas.openxmlformats.org/officeDocument/2006/relationships/image" Target="../media/image2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hyperlink" Target="http://drive.google.com/file/d/1HeZ27fsW56kqQ-BS8Jg8yVtqx4w9D2Vm/view" TargetMode="External"/><Relationship Id="rId5" Type="http://schemas.openxmlformats.org/officeDocument/2006/relationships/image" Target="../media/image1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hyperlink" Target="http://drive.google.com/file/d/1lA3YDoVAEW5RviznaY8dY3rYL-AoqElz/view" TargetMode="External"/><Relationship Id="rId5" Type="http://schemas.openxmlformats.org/officeDocument/2006/relationships/image" Target="../media/image3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hyperlink" Target="http://drive.google.com/file/d/1WPx4ZYImfK0ZOUROQ1sKrTr55W9BQ8QY/view" TargetMode="External"/><Relationship Id="rId5" Type="http://schemas.openxmlformats.org/officeDocument/2006/relationships/image" Target="../media/image2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hyperlink" Target="http://drive.google.com/file/d/149J55XE3dD_24KTlaOrZEGT1OPhZvA7f/view" TargetMode="External"/><Relationship Id="rId5" Type="http://schemas.openxmlformats.org/officeDocument/2006/relationships/image" Target="../media/image1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hyperlink" Target="http://drive.google.com/file/d/1RsWTqflVBQ82BWxZlbegK6Dudf8fOmC4/view" TargetMode="External"/><Relationship Id="rId5" Type="http://schemas.openxmlformats.org/officeDocument/2006/relationships/image" Target="../media/image2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hyperlink" Target="http://drive.google.com/file/d/1klK8-TXYIa-bVUrCRl6ngO6DCbVnMaAI/view" TargetMode="External"/><Relationship Id="rId5" Type="http://schemas.openxmlformats.org/officeDocument/2006/relationships/image" Target="../media/image1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hyperlink" Target="http://drive.google.com/file/d/1wlsbv4neLkouwBykekoAObzh5ewzoy_1/view" TargetMode="External"/><Relationship Id="rId5" Type="http://schemas.openxmlformats.org/officeDocument/2006/relationships/image" Target="../media/image1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Relationship Id="rId4" Type="http://schemas.openxmlformats.org/officeDocument/2006/relationships/hyperlink" Target="http://drive.google.com/file/d/1Tb4JG6j3T2MmSR0UW78KCyQkd2v7nl7y/view" TargetMode="External"/><Relationship Id="rId5" Type="http://schemas.openxmlformats.org/officeDocument/2006/relationships/image" Target="../media/image2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Relationship Id="rId4" Type="http://schemas.openxmlformats.org/officeDocument/2006/relationships/hyperlink" Target="http://drive.google.com/file/d/1s1PX7siHM2DkdTW_jn71P7VlSluJRnvS/view" TargetMode="External"/><Relationship Id="rId5" Type="http://schemas.openxmlformats.org/officeDocument/2006/relationships/image" Target="../media/image1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Relationship Id="rId4" Type="http://schemas.openxmlformats.org/officeDocument/2006/relationships/hyperlink" Target="http://drive.google.com/file/d/1G1zsmwuBqTfIGqzOjbDfzFMlkXwmK778/view" TargetMode="External"/><Relationship Id="rId5" Type="http://schemas.openxmlformats.org/officeDocument/2006/relationships/image" Target="../media/image2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Relationship Id="rId4" Type="http://schemas.openxmlformats.org/officeDocument/2006/relationships/hyperlink" Target="http://drive.google.com/file/d/1V3nT6vyi61oWCagyD9cHMPFc4ECSYySK/view" TargetMode="External"/><Relationship Id="rId5" Type="http://schemas.openxmlformats.org/officeDocument/2006/relationships/image" Target="../media/image2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Relationship Id="rId4" Type="http://schemas.openxmlformats.org/officeDocument/2006/relationships/hyperlink" Target="http://drive.google.com/file/d/1Mp0g-2AyMiCKP6rapRCGGUoU7BQehx29/view" TargetMode="External"/><Relationship Id="rId5" Type="http://schemas.openxmlformats.org/officeDocument/2006/relationships/image" Target="../media/image3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Relationship Id="rId4" Type="http://schemas.openxmlformats.org/officeDocument/2006/relationships/hyperlink" Target="http://drive.google.com/file/d/1_PYQDk8cC3mU2EIRW1TN4AGtKGf2zMTq/view" TargetMode="External"/><Relationship Id="rId5" Type="http://schemas.openxmlformats.org/officeDocument/2006/relationships/image" Target="../media/image20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Relationship Id="rId4" Type="http://schemas.openxmlformats.org/officeDocument/2006/relationships/hyperlink" Target="http://drive.google.com/file/d/1Ikwr19T36PrwDk-_w5A5act-FYilMaE9/view" TargetMode="External"/><Relationship Id="rId5" Type="http://schemas.openxmlformats.org/officeDocument/2006/relationships/image" Target="../media/image29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Relationship Id="rId4" Type="http://schemas.openxmlformats.org/officeDocument/2006/relationships/hyperlink" Target="http://drive.google.com/file/d/1LrddPJ7TAVExTs5WKVRM9DbXensw341v/view" TargetMode="External"/><Relationship Id="rId5" Type="http://schemas.openxmlformats.org/officeDocument/2006/relationships/image" Target="../media/image27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Relationship Id="rId4" Type="http://schemas.openxmlformats.org/officeDocument/2006/relationships/hyperlink" Target="http://drive.google.com/file/d/1MtKWAoKupDTlRs1q0xSZ3Py5QBIpHnUS/view" TargetMode="External"/><Relationship Id="rId5" Type="http://schemas.openxmlformats.org/officeDocument/2006/relationships/image" Target="../media/image3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hyperlink" Target="http://drive.google.com/file/d/13fR7uLzYN7FYG_sXbQZyedNQ78Vod0lH/view" TargetMode="External"/><Relationship Id="rId5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hyperlink" Target="http://drive.google.com/file/d/1KNUvUQ-CHVHKzrYvbS5r6CcIvKYpmScW/view" TargetMode="External"/><Relationship Id="rId5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hyperlink" Target="http://drive.google.com/file/d/1ikYP_n6bfNSZaK4T__ZQVxXm8RUuzT4c/view" TargetMode="External"/><Relationship Id="rId5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hyperlink" Target="http://drive.google.com/file/d/1r5mQLGCJjiEl9CFnFGof7izktk7UmpXo/view" TargetMode="External"/><Relationship Id="rId5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hyperlink" Target="http://drive.google.com/file/d/1_QH9oNBWgC84tnIzCAObrpqhA9IeGUj2/view" TargetMode="External"/><Relationship Id="rId5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380880" y="3124080"/>
            <a:ext cx="8381520" cy="180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3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Sicurezza informatica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Claudio Bovo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3"/>
          <p:cNvSpPr/>
          <p:nvPr/>
        </p:nvSpPr>
        <p:spPr>
          <a:xfrm>
            <a:off x="2286000" y="285728"/>
            <a:ext cx="4571640" cy="82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Identificare i metodi applicati per il furto di identita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28" y="1643050"/>
            <a:ext cx="6286544" cy="4714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 title="1.3.4 Identificare i metodi applicati per il furto di identita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75" y="1107605"/>
            <a:ext cx="91440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4"/>
          <p:cNvSpPr/>
          <p:nvPr/>
        </p:nvSpPr>
        <p:spPr>
          <a:xfrm>
            <a:off x="1214790" y="285728"/>
            <a:ext cx="6571920" cy="118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Impostare una password per file quali documenti, file compressi, fogli di calcolo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28" y="1643050"/>
            <a:ext cx="6286544" cy="4714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 title="1.4.2 Impostare una password per file quali documenti, file compressi, fogli di calcolo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97280"/>
            <a:ext cx="91440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5"/>
          <p:cNvSpPr/>
          <p:nvPr/>
        </p:nvSpPr>
        <p:spPr>
          <a:xfrm>
            <a:off x="2286000" y="285728"/>
            <a:ext cx="4571640" cy="82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Comprendere i vantaggi e i limiti della cifratura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28" y="1571611"/>
            <a:ext cx="6357982" cy="4768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 title="1.4.3 Comprendere i vantaggi e i limiti della cifratura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97280"/>
            <a:ext cx="91440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357158" y="214290"/>
            <a:ext cx="8429684" cy="927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Riconoscere i tipi di malware infettivo e comprendere come funzionano, ad esempio virus e worm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28" y="1571611"/>
            <a:ext cx="6357982" cy="4768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 title="2.2.1 Riconoscere i tipi di malware infettivo e comprendere come funzionano, ad esempio virus e worm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21080"/>
            <a:ext cx="91440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1500166" y="285728"/>
            <a:ext cx="6500842" cy="814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Eseguire scansioni di specifiche unita, cartelle, file usando un software anti-virus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0166" y="1571612"/>
            <a:ext cx="6357982" cy="4768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 title="2.3.2 Eseguire scansioni di specifiche unita, cartelle, file usando un software anti-virus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97280"/>
            <a:ext cx="91440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2286000" y="285728"/>
            <a:ext cx="4571640" cy="82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Comprendere il termine quarantena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7290" y="1500173"/>
            <a:ext cx="6357982" cy="4768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 title="2.3.3 Comprendere il termine quarantena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97280"/>
            <a:ext cx="91440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29"/>
          <p:cNvSpPr/>
          <p:nvPr/>
        </p:nvSpPr>
        <p:spPr>
          <a:xfrm>
            <a:off x="2286000" y="249666"/>
            <a:ext cx="4571640" cy="82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Comprendere la funzione e i limiti di un firewall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7290" y="1571611"/>
            <a:ext cx="6357982" cy="4768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 title="3.1.3 Comprendere la funzione e i limiti di un firewall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97280"/>
            <a:ext cx="91440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30"/>
          <p:cNvSpPr/>
          <p:nvPr/>
        </p:nvSpPr>
        <p:spPr>
          <a:xfrm>
            <a:off x="1357290" y="285728"/>
            <a:ext cx="6571920" cy="814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Riconoscere le possibilita di connessione ad una rete mediante cavo o wireless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0166" y="1643050"/>
            <a:ext cx="6215106" cy="4661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0" title="3.2.1 Riconoscere le possibilita di connessione ad una rete mediante cavo o wireless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97280"/>
            <a:ext cx="91440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31"/>
          <p:cNvSpPr/>
          <p:nvPr/>
        </p:nvSpPr>
        <p:spPr>
          <a:xfrm>
            <a:off x="1357290" y="285728"/>
            <a:ext cx="6500842" cy="118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Riconoscere la importanza di richiedere una password per reti wireless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7290" y="1500173"/>
            <a:ext cx="6429420" cy="4822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1" title="3.3.1 Riconoscere la importanza di richiedere una password per reti wireless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97280"/>
            <a:ext cx="91440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2286000" y="249666"/>
            <a:ext cx="4571640" cy="82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Riconoscere diversi tipi di sicurezza per reti wireless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28" y="1500174"/>
            <a:ext cx="6357982" cy="4768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2" title="3.3.2 Riconoscere diversi tipi di sicurezza per reti wireless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97280"/>
            <a:ext cx="91440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1386000" y="2000160"/>
            <a:ext cx="6051600" cy="24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Riferimento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3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Syllabus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3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ECDL Standard – IT Security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33"/>
          <p:cNvSpPr/>
          <p:nvPr/>
        </p:nvSpPr>
        <p:spPr>
          <a:xfrm>
            <a:off x="2286000" y="285728"/>
            <a:ext cx="4571640" cy="82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Connettersi ad una rete wireless protetta-non protetta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413" y="1428736"/>
            <a:ext cx="6477045" cy="4857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3" title="3.3.4 Connettersi ad una rete wireless protetta-non protetta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97280"/>
            <a:ext cx="91440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34"/>
          <p:cNvSpPr/>
          <p:nvPr/>
        </p:nvSpPr>
        <p:spPr>
          <a:xfrm>
            <a:off x="2428860" y="357166"/>
            <a:ext cx="4571640" cy="82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Comprendere lo scopo di un account di rete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28" y="1500173"/>
            <a:ext cx="6429420" cy="4822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4" title="3.4.1 Comprendere lo scopo di un account di rete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173480"/>
            <a:ext cx="91440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35"/>
          <p:cNvSpPr/>
          <p:nvPr/>
        </p:nvSpPr>
        <p:spPr>
          <a:xfrm>
            <a:off x="1357290" y="285728"/>
            <a:ext cx="6429044" cy="856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Essere consapevoli che alcune attivit</a:t>
            </a:r>
            <a:r>
              <a:rPr lang="it-IT" sz="2400"/>
              <a:t>à</a:t>
            </a: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rete dovrebbero essere eseguite solo su siti sicuri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5852" y="1500174"/>
            <a:ext cx="6500858" cy="4875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5" title="4.1.1 Essere consapevoli che alcune attivita in rete dovrebbero essere eseguite solo su siti sicuri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97280"/>
            <a:ext cx="91440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36"/>
          <p:cNvSpPr/>
          <p:nvPr/>
        </p:nvSpPr>
        <p:spPr>
          <a:xfrm>
            <a:off x="1214414" y="214290"/>
            <a:ext cx="6643358" cy="928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Identificare un sito web sicuro, ad esempio associato ad https, simbolo del lucchetto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5852" y="1428736"/>
            <a:ext cx="6572296" cy="4929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6" title="4.1.2 Identificare un sito web sicuro, ad esempio associato ad https, simbolo del lucchetto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97280"/>
            <a:ext cx="91440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37"/>
          <p:cNvSpPr/>
          <p:nvPr/>
        </p:nvSpPr>
        <p:spPr>
          <a:xfrm>
            <a:off x="2285984" y="285728"/>
            <a:ext cx="4571640" cy="82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Essere consapevoli del pharming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7290" y="1500173"/>
            <a:ext cx="6429420" cy="4822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7" title="4.1.3 Essere consapevoli del pharming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97280"/>
            <a:ext cx="91440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38"/>
          <p:cNvSpPr/>
          <p:nvPr/>
        </p:nvSpPr>
        <p:spPr>
          <a:xfrm>
            <a:off x="2286000" y="285728"/>
            <a:ext cx="4571640" cy="82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Comprendere il termine certificato digitale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7290" y="1500174"/>
            <a:ext cx="6500858" cy="4875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8" title="4.1.4 Comprendere il termine certificato digitale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174573"/>
            <a:ext cx="9144000" cy="5118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39"/>
          <p:cNvSpPr/>
          <p:nvPr/>
        </p:nvSpPr>
        <p:spPr>
          <a:xfrm>
            <a:off x="2406949" y="428600"/>
            <a:ext cx="4611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Comprendere il termine </a:t>
            </a:r>
            <a:r>
              <a:rPr lang="it-IT" sz="2400"/>
              <a:t>“</a:t>
            </a: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cookie</a:t>
            </a:r>
            <a:r>
              <a:rPr lang="it-IT" sz="2400"/>
              <a:t>”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28" y="1428736"/>
            <a:ext cx="6477045" cy="4857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9" title="4.1.7 Comprendere il termine cookie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97280"/>
            <a:ext cx="91440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40"/>
          <p:cNvSpPr/>
          <p:nvPr/>
        </p:nvSpPr>
        <p:spPr>
          <a:xfrm>
            <a:off x="2286000" y="285728"/>
            <a:ext cx="4571640" cy="82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Eliminare dati privati da un browser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28" y="1643050"/>
            <a:ext cx="6286544" cy="4714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0" title="4.1.9 Eliminare dati privati da un browser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97280"/>
            <a:ext cx="91440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41"/>
          <p:cNvSpPr/>
          <p:nvPr/>
        </p:nvSpPr>
        <p:spPr>
          <a:xfrm>
            <a:off x="2286000" y="249666"/>
            <a:ext cx="4571640" cy="82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Comprendere i rischi potenziali durante l’ uso di siti di reti sociali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27" y="1571612"/>
            <a:ext cx="6381795" cy="4786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1" title="4.2.3 Comprendere i rischi potenziali durante l uso di siti di reti sociali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97280"/>
            <a:ext cx="91440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42"/>
          <p:cNvSpPr/>
          <p:nvPr/>
        </p:nvSpPr>
        <p:spPr>
          <a:xfrm>
            <a:off x="2285984" y="285728"/>
            <a:ext cx="4571640" cy="82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Comprendere il termine firma digitale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5852" y="1500174"/>
            <a:ext cx="6500858" cy="4875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2" title="5.1.2 Comprendere il termine firma digitale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97280"/>
            <a:ext cx="91440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285825" y="985425"/>
            <a:ext cx="8572200" cy="49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Char char="●"/>
            </a:pPr>
            <a:r>
              <a:rPr b="0" i="0" lang="it-IT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Comprendere i concetti fondamentali relativi all’importanza di rendere sicure informazioni e dati, di assicurare protezione fisica e privacy, e di difendersi dal furto di identità.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Char char="●"/>
            </a:pPr>
            <a:r>
              <a:rPr b="0" i="0" lang="it-IT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Proteggere un c</a:t>
            </a:r>
            <a:r>
              <a:rPr b="0" i="0" lang="it-IT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omputer, un dispositivo o una rete da malware e da accessi non autorizzati.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Char char="●"/>
            </a:pPr>
            <a:r>
              <a:rPr b="0" i="0" lang="it-IT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Comprendere i tipi di reti, i tipi di connessioni e le problematiche specifiche alle reti, firewall inclusi.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Char char="●"/>
            </a:pPr>
            <a:r>
              <a:rPr b="0" i="0" lang="it-IT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Navigare nel World Wide Web e comunicare in modo sicuro su Internet.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Char char="●"/>
            </a:pPr>
            <a:r>
              <a:rPr b="0" i="0" lang="it-IT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Comprendere i problemi di sicurezza associati alle comunicazioni, inclusa la posta elettronica e la messaggistica istantanea.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Char char="●"/>
            </a:pPr>
            <a:r>
              <a:rPr b="0" i="0" lang="it-IT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Effettuare copie di sicurezza e ripristinare i dati in modo corretto e sicuro, ed eliminare dati e dispositivi in modo sicuro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Char char="●"/>
            </a:pPr>
            <a:r>
              <a:rPr b="0" i="0" lang="it-IT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La protezione dei mobile device: Android device manager e altro…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3436560" y="214200"/>
            <a:ext cx="12812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Obiettivi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43"/>
          <p:cNvSpPr/>
          <p:nvPr/>
        </p:nvSpPr>
        <p:spPr>
          <a:xfrm>
            <a:off x="2286000" y="249666"/>
            <a:ext cx="4571640" cy="82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Comprendere il termine phishing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7290" y="1428736"/>
            <a:ext cx="6572296" cy="4929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3" title="5.1.5 Comprendere il termine phishing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97280"/>
            <a:ext cx="91440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44"/>
          <p:cNvSpPr/>
          <p:nvPr/>
        </p:nvSpPr>
        <p:spPr>
          <a:xfrm>
            <a:off x="1500166" y="142852"/>
            <a:ext cx="6500842" cy="1000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Comprendere le vulnerabilita di sicurezza della messaggistica istantanea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7290" y="1500174"/>
            <a:ext cx="6429420" cy="4822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4" title="5.2.2 Comprendere le vulnerabilita di sicurezza della messaggistica istantanea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21080"/>
            <a:ext cx="91440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45"/>
          <p:cNvSpPr/>
          <p:nvPr/>
        </p:nvSpPr>
        <p:spPr>
          <a:xfrm>
            <a:off x="1357290" y="285728"/>
            <a:ext cx="6572280" cy="885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Riconoscere la importanza di avere una procedura di copie di sicurezza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7290" y="1428736"/>
            <a:ext cx="6572296" cy="4929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5" title="6.1.2 Riconoscere la importanza di avere una procedura di copie di sicurezza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97280"/>
            <a:ext cx="91440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46"/>
          <p:cNvSpPr/>
          <p:nvPr/>
        </p:nvSpPr>
        <p:spPr>
          <a:xfrm>
            <a:off x="1357290" y="285728"/>
            <a:ext cx="6500482" cy="885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Identificare le caratteristiche di una procedura di copie di sicurezza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28" y="1428736"/>
            <a:ext cx="6500858" cy="4875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6" title="6.1.3 Identificare le caratteristiche di una procedura di copie di sicurezza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97280"/>
            <a:ext cx="91440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47"/>
          <p:cNvSpPr/>
          <p:nvPr/>
        </p:nvSpPr>
        <p:spPr>
          <a:xfrm>
            <a:off x="1428728" y="285728"/>
            <a:ext cx="6429044" cy="814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Distinguere tra cancellare i dati e distruggerli in modo permanente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7290" y="1500174"/>
            <a:ext cx="6429420" cy="4822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7" title="6.2.2 Distinguere tra cancellare i dati e distruggerli in modo permanente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97280"/>
            <a:ext cx="91440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357120" y="2000160"/>
            <a:ext cx="8572320" cy="3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6D2B"/>
              </a:buClr>
              <a:buSzPts val="2000"/>
              <a:buFont typeface="Noto Sans Symbols"/>
              <a:buChar char="❑"/>
            </a:pPr>
            <a:r>
              <a:rPr b="0" i="0" lang="it-IT" sz="2000" u="none" cap="none" strike="noStrike">
                <a:solidFill>
                  <a:srgbClr val="A96D2B"/>
                </a:solidFill>
                <a:latin typeface="Arial"/>
                <a:ea typeface="Arial"/>
                <a:cs typeface="Arial"/>
                <a:sym typeface="Arial"/>
              </a:rPr>
              <a:t>Introdurre l’argomento (max. 5 righe)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6D2B"/>
              </a:buClr>
              <a:buSzPts val="2000"/>
              <a:buFont typeface="Noto Sans Symbols"/>
              <a:buChar char="❑"/>
            </a:pPr>
            <a:r>
              <a:rPr b="0" i="0" lang="it-IT" sz="2000" u="none" cap="none" strike="noStrike">
                <a:solidFill>
                  <a:srgbClr val="A96D2B"/>
                </a:solidFill>
                <a:latin typeface="Arial"/>
                <a:ea typeface="Arial"/>
                <a:cs typeface="Arial"/>
                <a:sym typeface="Arial"/>
              </a:rPr>
              <a:t>Individuare i concetti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6D2B"/>
              </a:buClr>
              <a:buSzPts val="2000"/>
              <a:buFont typeface="Noto Sans Symbols"/>
              <a:buChar char="❑"/>
            </a:pPr>
            <a:r>
              <a:rPr b="0" i="0" lang="it-IT" sz="2000" u="none" cap="none" strike="noStrike">
                <a:solidFill>
                  <a:srgbClr val="A96D2B"/>
                </a:solidFill>
                <a:latin typeface="Arial"/>
                <a:ea typeface="Arial"/>
                <a:cs typeface="Arial"/>
                <a:sym typeface="Arial"/>
              </a:rPr>
              <a:t>Sviluppare i vari concetti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6D2B"/>
              </a:buClr>
              <a:buSzPts val="2000"/>
              <a:buFont typeface="Noto Sans Symbols"/>
              <a:buChar char="❑"/>
            </a:pPr>
            <a:r>
              <a:rPr b="0" i="0" lang="it-IT" sz="2000" u="none" cap="none" strike="noStrike">
                <a:solidFill>
                  <a:srgbClr val="A96D2B"/>
                </a:solidFill>
                <a:latin typeface="Arial"/>
                <a:ea typeface="Arial"/>
                <a:cs typeface="Arial"/>
                <a:sym typeface="Arial"/>
              </a:rPr>
              <a:t>Segnalare i link  a pagine web consigliate (accertarsi che le informazioni non siano obsolete)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6D2B"/>
              </a:buClr>
              <a:buSzPts val="2000"/>
              <a:buFont typeface="Noto Sans Symbols"/>
              <a:buChar char="❑"/>
            </a:pPr>
            <a:r>
              <a:rPr b="0" i="0" lang="it-IT" sz="2000" u="none" cap="none" strike="noStrike">
                <a:solidFill>
                  <a:srgbClr val="A96D2B"/>
                </a:solidFill>
                <a:latin typeface="Arial"/>
                <a:ea typeface="Arial"/>
                <a:cs typeface="Arial"/>
                <a:sym typeface="Arial"/>
              </a:rPr>
              <a:t>Proporre una esercitazione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6D2B"/>
              </a:buClr>
              <a:buSzPts val="2000"/>
              <a:buFont typeface="Noto Sans Symbols"/>
              <a:buChar char="❑"/>
            </a:pPr>
            <a:r>
              <a:rPr b="0" i="0" lang="it-IT" sz="2000" u="none" cap="none" strike="noStrike">
                <a:solidFill>
                  <a:srgbClr val="A96D2B"/>
                </a:solidFill>
                <a:latin typeface="Arial"/>
                <a:ea typeface="Arial"/>
                <a:cs typeface="Arial"/>
                <a:sym typeface="Arial"/>
              </a:rPr>
              <a:t>Creare un test con 5 domande a risposta multipla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615600" y="285840"/>
            <a:ext cx="76136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Scrivere un capitolo dell’e-book “Sicurezza informatica”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2214546" y="285728"/>
            <a:ext cx="4571640" cy="82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Distinguere tra dati e informazioni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3042" y="1714488"/>
            <a:ext cx="5929354" cy="4447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 title="1.1.1 Distinguere tra dati e informazioni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026" y="1361925"/>
            <a:ext cx="8570650" cy="47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2214726" y="71425"/>
            <a:ext cx="50427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Comprendere la differenza tra hacking, cracking e hacking etico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2541" y="1714488"/>
            <a:ext cx="6191293" cy="4643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 title="1.1.3 Comprendere la differenza tra hacking, cracking e hacking etico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3812" y="1079705"/>
            <a:ext cx="91440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2286000" y="71414"/>
            <a:ext cx="4571640" cy="118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Riconoscere le minacce ai dati provocate da impiegati, fornitori di servizi e persone esterne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0166" y="1714488"/>
            <a:ext cx="6215106" cy="4661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 title="1.1.5 Riconoscere le minacce ai dati provocate da impiegati, fornitori di servizi e persone esterne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868680"/>
            <a:ext cx="91440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1"/>
          <p:cNvSpPr/>
          <p:nvPr/>
        </p:nvSpPr>
        <p:spPr>
          <a:xfrm>
            <a:off x="2286000" y="71414"/>
            <a:ext cx="4571640" cy="118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Comprendere i motivi per proteggere le informazioni personali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1604" y="1785926"/>
            <a:ext cx="6000792" cy="4500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 title="1.2.1 Comprendere i motivi per proteggere le informazioni personali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868680"/>
            <a:ext cx="91440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571472" y="375402"/>
            <a:ext cx="7929618" cy="15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Identificare le misure per prevenire accessi non autorizzati ai dati, quali cifratura, password…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0166" y="1714488"/>
            <a:ext cx="6191293" cy="4643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 title="1.2.3 Identificare le misure per prevenire accessi non autorizzati ai dati, quali cifratura, password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290230"/>
            <a:ext cx="91440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