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756400" cy="9929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914400" y="4724280"/>
            <a:ext cx="4952520" cy="44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:notes"/>
          <p:cNvSpPr txBox="1"/>
          <p:nvPr/>
        </p:nvSpPr>
        <p:spPr>
          <a:xfrm>
            <a:off x="3809880" y="944892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6000" lvl="0" marL="21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∙"/>
            </a:pPr>
            <a:fld id="{00000000-1234-1234-1234-123412341234}" type="slidenum">
              <a:rPr b="0" i="1" lang="it-IT" sz="1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4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75625" y="4716650"/>
            <a:ext cx="54051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26275" y="744725"/>
            <a:ext cx="4504475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52280" y="1276560"/>
            <a:ext cx="8832960" cy="360"/>
          </a:xfrm>
          <a:prstGeom prst="straightConnector1">
            <a:avLst/>
          </a:prstGeom>
          <a:noFill/>
          <a:ln cap="flat" cmpd="sng" w="9525">
            <a:solidFill>
              <a:srgbClr val="88A44E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9143640" cy="15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52280" y="158400"/>
            <a:ext cx="8832600" cy="6546600"/>
          </a:xfrm>
          <a:prstGeom prst="rect">
            <a:avLst/>
          </a:prstGeom>
          <a:noFill/>
          <a:ln cap="flat" cmpd="sng" w="9525">
            <a:solidFill>
              <a:srgbClr val="88A44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600" u="sng" cap="none" strike="noStrike">
                <a:solidFill>
                  <a:srgbClr val="E1E1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 sz="1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GPbPoz0XsdiYOtd83tyyK-C7N57jb1iY/view" TargetMode="External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W6JrpJdFuVfB9vVRaPY0KbCBdQBs1a1d/view" TargetMode="External"/><Relationship Id="rId5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4itnYfmZ8v-AmuVK7_Og0SjetkuFWJl3/view" TargetMode="External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6H4kKXpHS44mT3cJfDT4i6eUxajm6Zh7/view" TargetMode="External"/><Relationship Id="rId5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XbLLM0l4O8FtnHpTuRpglrUBAjr3glkM/view" TargetMode="External"/><Relationship Id="rId5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FMvzVy_2IUYo1Gs8evI6JITLebJXys1i/view" TargetMode="External"/><Relationship Id="rId5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QPAEQbaVdOfYxnUmv-BxoYI2C220fPjd/view" TargetMode="External"/><Relationship Id="rId5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dcae54f4gaIfZXED_oJP5FaYeIjPnBPB/view" TargetMode="External"/><Relationship Id="rId5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IkHQNiV9eIKJNBSd987Huu278iri7LsK/view" TargetMode="External"/><Relationship Id="rId5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HeZ27fsW56kqQ-BS8Jg8yVtqx4w9D2Vm/view" TargetMode="External"/><Relationship Id="rId5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lA3YDoVAEW5RviznaY8dY3rYL-AoqElz/view" TargetMode="External"/><Relationship Id="rId5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WPx4ZYImfK0ZOUROQ1sKrTr55W9BQ8QY/view" TargetMode="External"/><Relationship Id="rId5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49J55XE3dD_24KTlaOrZEGT1OPhZvA7f/view" TargetMode="External"/><Relationship Id="rId5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RsWTqflVBQ82BWxZlbegK6Dudf8fOmC4/view" TargetMode="External"/><Relationship Id="rId5" Type="http://schemas.openxmlformats.org/officeDocument/2006/relationships/image" Target="../media/image3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klK8-TXYIa-bVUrCRl6ngO6DCbVnMaAI/view" TargetMode="External"/><Relationship Id="rId5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wlsbv4neLkouwBykekoAObzh5ewzoy_1/view" TargetMode="External"/><Relationship Id="rId5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Tb4JG6j3T2MmSR0UW78KCyQkd2v7nl7y/view" TargetMode="External"/><Relationship Id="rId5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s1PX7siHM2DkdTW_jn71P7VlSluJRnvS/view" TargetMode="External"/><Relationship Id="rId5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G1zsmwuBqTfIGqzOjbDfzFMlkXwmK778/view" TargetMode="External"/><Relationship Id="rId5" Type="http://schemas.openxmlformats.org/officeDocument/2006/relationships/image" Target="../media/image2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V3nT6vyi61oWCagyD9cHMPFc4ECSYySK/view" TargetMode="External"/><Relationship Id="rId5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Mp0g-2AyMiCKP6rapRCGGUoU7BQehx29/view" TargetMode="External"/><Relationship Id="rId5" Type="http://schemas.openxmlformats.org/officeDocument/2006/relationships/image" Target="../media/image2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_PYQDk8cC3mU2EIRW1TN4AGtKGf2zMTq/view" TargetMode="External"/><Relationship Id="rId5" Type="http://schemas.openxmlformats.org/officeDocument/2006/relationships/image" Target="../media/image2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Ikwr19T36PrwDk-_w5A5act-FYilMaE9/view" TargetMode="External"/><Relationship Id="rId5" Type="http://schemas.openxmlformats.org/officeDocument/2006/relationships/image" Target="../media/image3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LrddPJ7TAVExTs5WKVRM9DbXensw341v/view" TargetMode="External"/><Relationship Id="rId5" Type="http://schemas.openxmlformats.org/officeDocument/2006/relationships/image" Target="../media/image3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MtKWAoKupDTlRs1q0xSZ3Py5QBIpHnUS/view" TargetMode="External"/><Relationship Id="rId5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3fR7uLzYN7FYG_sXbQZyedNQ78Vod0lH/view" TargetMode="External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KNUvUQ-CHVHKzrYvbS5r6CcIvKYpmScW/view" TargetMode="External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ikYP_n6bfNSZaK4T__ZQVxXm8RUuzT4c/view" TargetMode="External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r5mQLGCJjiEl9CFnFGof7izktk7UmpXo/view" TargetMode="External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_QH9oNBWgC84tnIzCAObrpqhA9IeGUj2/view" TargetMode="External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380880" y="3124080"/>
            <a:ext cx="8381520" cy="180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Sicurezza informatica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Claudio Bovo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Identificare i metodi applicati per il furto di identita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643050"/>
            <a:ext cx="6286544" cy="471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 title="1.3.4 Identificare i metodi applicati per il furto di identit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07605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1214790" y="285728"/>
            <a:ext cx="657192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Impostare una password per file quali documenti, file compressi, fogli di calcolo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643050"/>
            <a:ext cx="6286544" cy="471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 title="1.4.2 Impostare una password per file quali documenti, file compressi, fogli di calcol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 vantaggi e i limiti della cifratura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571611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 title="1.4.3 Comprendere i vantaggi e i limiti della cifratur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57158" y="214290"/>
            <a:ext cx="8429684" cy="927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i tipi di malware infettivo e comprendere come funzionano, ad esempio virus e worm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571611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 title="2.2.1 Riconoscere i tipi di malware infettivo e comprendere come funzionano, ad esempio virus e wor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210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1500166" y="285728"/>
            <a:ext cx="6500842" cy="81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Eseguire scansioni di specifiche unita, cartelle, file usando un software anti-virus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1571612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 title="2.3.2 Eseguire scansioni di specifiche unita, cartelle, file usando un software anti-viru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quarantena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3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 title="2.3.3 Comprendere il termine quaranten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2286000" y="2496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la funzione e i limiti di un firewall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71611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 title="3.1.3 Comprendere la funzione e i limiti di un firewall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1357290" y="285728"/>
            <a:ext cx="6571920" cy="81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Riconoscere le possibilita di connessione ad una rete mediante cavo o wireless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1643050"/>
            <a:ext cx="6215106" cy="466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 title="3.2.1 Riconoscere le possibilita di connessione ad una rete mediante cavo o wireles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357290" y="285728"/>
            <a:ext cx="6500842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la importanza di richiedere una password per reti wireless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3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 title="3.3.1 Riconoscere la importanza di richiedere una password per reti wireles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2286000" y="2496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diversi tipi di sicurezza per reti wireless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500174"/>
            <a:ext cx="6357982" cy="47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 title="3.3.2 Riconoscere diversi tipi di sicurezza per reti wireles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386000" y="2000160"/>
            <a:ext cx="60516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Riferimento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Syllabus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ECDL Standard – IT Security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Connettersi ad una rete wireless protetta-non protetta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3" y="1428736"/>
            <a:ext cx="6477045" cy="485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 title="3.3.4 Connettersi ad una rete wireless protetta-non protett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2428860" y="3571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lo scopo di un account di rete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500173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 title="3.4.1 Comprendere lo scopo di un account di ret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34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1357290" y="285728"/>
            <a:ext cx="6429044" cy="85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Essere consapevoli che alcune attivit</a:t>
            </a:r>
            <a:r>
              <a:rPr lang="it-IT" sz="2400"/>
              <a:t>à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rete dovrebbero essere eseguite solo su siti sicuri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500174"/>
            <a:ext cx="6500858" cy="487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 title="4.1.1 Essere consapevoli che alcune attivita in rete dovrebbero essere eseguite solo su siti sicur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1214414" y="214290"/>
            <a:ext cx="6643358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Identificare un sito web sicuro, ad esempio associato ad https, simbolo del lucchetto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428736"/>
            <a:ext cx="6572296" cy="492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 title="4.1.2 Identificare un sito web sicuro, ad esempio associato ad https, simbolo del lucchett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2285984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Essere consapevoli del pharming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3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 title="4.1.3 Essere consapevoli del pharming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certificato digitale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4"/>
            <a:ext cx="6500858" cy="487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 title="4.1.4 Comprendere il termine certificato digital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4573"/>
            <a:ext cx="9144000" cy="511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9"/>
          <p:cNvSpPr/>
          <p:nvPr/>
        </p:nvSpPr>
        <p:spPr>
          <a:xfrm>
            <a:off x="2406949" y="428600"/>
            <a:ext cx="4611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</a:t>
            </a:r>
            <a:r>
              <a:rPr lang="it-IT" sz="2400"/>
              <a:t>“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cookie</a:t>
            </a:r>
            <a:r>
              <a:rPr lang="it-IT" sz="2400"/>
              <a:t>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428736"/>
            <a:ext cx="6477045" cy="485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 title="4.1.7 Comprendere il termine cooki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2286000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Eliminare dati privati da un browser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643050"/>
            <a:ext cx="6286544" cy="471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 title="4.1.9 Eliminare dati privati da un browse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2286000" y="2496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 rischi potenziali durante l’ uso di siti di reti sociali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7" y="1571612"/>
            <a:ext cx="6381795" cy="478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 title="4.2.3 Comprendere i rischi potenziali durante l uso di siti di reti social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2285984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firma digitale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500174"/>
            <a:ext cx="6500858" cy="487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 title="5.1.2 Comprendere il termine firma digital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57120" y="928800"/>
            <a:ext cx="8572320" cy="447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❑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Comprendere i concetti fondamentali relativi all’importanza di rendere sicure informazioni e dati, di assicurare protezione fisica e privacy, e di difendersi dal furto di identità.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❑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Proteggere un computer, un dispositivo o una rete da malware e da accessi non autorizzati.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❑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Comprendere i tipi di reti, i tipi di connessioni e le problematiche specifiche alle reti, firewall inclusi.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❑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Navigare nel World Wide Web e comunicare in modo sicuro su Internet.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❑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Comprendere i problemi di sicurezza associati alle comunicazioni, inclusa la posta elettronica e la messaggistica istantanea.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❑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Effettuare copie di sicurezza e ripristinare i dati in modo corretto e sicuro, ed eliminare dati e dispositivi in modo sicuro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❑"/>
            </a:pPr>
            <a:r>
              <a:rPr b="0" i="0" lang="it-IT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La protezione dei mobile device: Android device manager e altro…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436560" y="214200"/>
            <a:ext cx="12812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Obiettivi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2286000" y="249666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il termine phishing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428736"/>
            <a:ext cx="6572296" cy="492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 title="5.1.5 Comprendere il termine phishing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1500166" y="142852"/>
            <a:ext cx="6500842" cy="10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le vulnerabilita di sicurezza della messaggistica istantanea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4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 title="5.2.2 Comprendere le vulnerabilita di sicurezza della messaggistica istantane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210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1357290" y="285728"/>
            <a:ext cx="6572280" cy="88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la importanza di avere una procedura di copie di sicurezza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428736"/>
            <a:ext cx="6572296" cy="492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5" title="6.1.2 Riconoscere la importanza di avere una procedura di copie di sicurezz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6"/>
          <p:cNvSpPr/>
          <p:nvPr/>
        </p:nvSpPr>
        <p:spPr>
          <a:xfrm>
            <a:off x="1357290" y="285728"/>
            <a:ext cx="6500482" cy="88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Identificare le caratteristiche di una procedura di copie di sicurezza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1428736"/>
            <a:ext cx="6500858" cy="487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 title="6.1.3 Identificare le caratteristiche di una procedura di copie di sicurezz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7"/>
          <p:cNvSpPr/>
          <p:nvPr/>
        </p:nvSpPr>
        <p:spPr>
          <a:xfrm>
            <a:off x="1428728" y="285728"/>
            <a:ext cx="6429044" cy="81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Distinguere tra cancellare i dati e distruggerli in modo permanente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00174"/>
            <a:ext cx="6429420" cy="48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7" title="6.2.2 Distinguere tra cancellare i dati e distruggerli in modo permanent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972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57120" y="2000160"/>
            <a:ext cx="857232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Introdurre l’argomento (max. 5 righe)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Individuare i concetti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Sviluppare i vari concetti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Segnalare i link  a pagine web consigliate (accertarsi che le informazioni non siano obsolete)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Proporre una esercitazione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2000"/>
              <a:buFont typeface="Noto Sans Symbols"/>
              <a:buChar char="❑"/>
            </a:pPr>
            <a:r>
              <a:rPr b="0" i="0" lang="it-IT" sz="2000" u="none" cap="none" strike="noStrike">
                <a:solidFill>
                  <a:srgbClr val="A96D2B"/>
                </a:solidFill>
                <a:latin typeface="Arial"/>
                <a:ea typeface="Arial"/>
                <a:cs typeface="Arial"/>
                <a:sym typeface="Arial"/>
              </a:rPr>
              <a:t>Creare un test con 5 domande a risposta multipla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15600" y="285840"/>
            <a:ext cx="7613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Scrivere un capitolo dell’e-book “Sicurezza informatica”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214546" y="285728"/>
            <a:ext cx="457164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Distinguere tra dati e informazioni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42" y="1714488"/>
            <a:ext cx="5929354" cy="444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1.1.1 Distinguere tra dati e informazion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026" y="1361925"/>
            <a:ext cx="8570650" cy="47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214720" y="71414"/>
            <a:ext cx="45716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la differenza tra hacking, cracking e hacking etico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541" y="1714488"/>
            <a:ext cx="6191293" cy="464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title="1.1.3 Comprendere la differenza tra hacking, cracking e hacking etic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686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286000" y="71414"/>
            <a:ext cx="45716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Riconoscere le minacce ai dati provocate da impiegati, fornitori di servizi e persone esterne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1714488"/>
            <a:ext cx="6215106" cy="466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title="1.1.5 Riconoscere le minacce ai dati provocate da impiegati, fornitori di servizi e persone estern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686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286000" y="71414"/>
            <a:ext cx="45716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Comprendere i motivi per proteggere le informazioni personali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1785926"/>
            <a:ext cx="6000792" cy="45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title="1.2.1 Comprendere i motivi per proteggere le informazioni personal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6868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Claudio Bovo 2017- video property SkillonliLine srl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571472" y="375402"/>
            <a:ext cx="7929618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Identificare le misure per prevenire accessi non autorizzati ai dati, quali cifratura, password…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1714488"/>
            <a:ext cx="6191293" cy="464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title="1.2.3 Identificare le misure per prevenire accessi non autorizzati ai dati, quali cifratura, passwor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9023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