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72" r:id="rId2"/>
    <p:sldId id="273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5588" cy="5145088"/>
  <p:notesSz cx="6858000" cy="9144000"/>
  <p:defaultTextStyle>
    <a:defPPr>
      <a:defRPr lang="zh-CN"/>
    </a:defPPr>
    <a:lvl1pPr marL="0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86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572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858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9144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430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716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1002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8288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65" autoAdjust="0"/>
    <p:restoredTop sz="86491" autoAdjust="0"/>
  </p:normalViewPr>
  <p:slideViewPr>
    <p:cSldViewPr>
      <p:cViewPr>
        <p:scale>
          <a:sx n="190" d="100"/>
          <a:sy n="190" d="100"/>
        </p:scale>
        <p:origin x="-222" y="654"/>
      </p:cViewPr>
      <p:guideLst>
        <p:guide orient="horz" pos="1621"/>
        <p:guide orient="horz" pos="198"/>
        <p:guide orient="horz" pos="441"/>
        <p:guide pos="158"/>
        <p:guide pos="2881"/>
        <p:guide pos="55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6" y="216013"/>
            <a:ext cx="8583834" cy="395054"/>
          </a:xfrm>
        </p:spPr>
        <p:txBody>
          <a:bodyPr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6" y="3352676"/>
            <a:ext cx="8583834" cy="120019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5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024613"/>
      </p:ext>
    </p:extLst>
  </p:cSld>
  <p:clrMapOvr>
    <a:masterClrMapping/>
  </p:clrMapOvr>
  <p:transition spd="med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6" y="216013"/>
            <a:ext cx="8583834" cy="395054"/>
          </a:xfrm>
        </p:spPr>
        <p:txBody>
          <a:bodyPr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6" y="3352676"/>
            <a:ext cx="8583834" cy="120019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image" Target="../media/image1.png"/><Relationship Id="rId5" Type="http://schemas.openxmlformats.org/officeDocument/2006/relationships/tags" Target="../tags/tag1.xml"/><Relationship Id="rId10" Type="http://schemas.openxmlformats.org/officeDocument/2006/relationships/tags" Target="../tags/tag6.xml"/><Relationship Id="rId4" Type="http://schemas.openxmlformats.org/officeDocument/2006/relationships/theme" Target="../theme/theme1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auto">
          <a:xfrm>
            <a:off x="277902" y="215759"/>
            <a:ext cx="7487445" cy="64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5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auto">
          <a:xfrm>
            <a:off x="288489" y="1080111"/>
            <a:ext cx="8567289" cy="347462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0" tIns="52931" rIns="0" bIns="0" numCol="1" anchor="t" anchorCtr="0" compatLnSpc="1"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2333045" y="4312502"/>
            <a:ext cx="2159687" cy="5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0825" indent="-250825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417"/>
              </a:spcBef>
              <a:buFont typeface="Wingdings 3" pitchFamily="18" charset="2"/>
              <a:buChar char=""/>
              <a:defRPr/>
            </a:pPr>
            <a:endParaRPr lang="en-US" altLang="zh-CN" sz="1500" smtClean="0"/>
          </a:p>
        </p:txBody>
      </p:sp>
      <p:pic>
        <p:nvPicPr>
          <p:cNvPr id="6" name="Grafik 5"/>
          <p:cNvPicPr/>
          <p:nvPr userDrawn="1"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-11019" y="5051224"/>
            <a:ext cx="9169658" cy="107217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1" y="4723164"/>
            <a:ext cx="9145588" cy="32959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21" tIns="38111" rIns="76221" bIns="38111" anchor="ctr"/>
          <a:lstStyle/>
          <a:p>
            <a:pPr algn="ctr">
              <a:defRPr/>
            </a:pPr>
            <a:endParaRPr kumimoji="1" lang="zh-CN" altLang="en-US">
              <a:solidFill>
                <a:srgbClr val="FFFFFF"/>
              </a:solidFill>
              <a:latin typeface="Bosch Office Sans" pitchFamily="2" charset="0"/>
            </a:endParaRPr>
          </a:p>
        </p:txBody>
      </p:sp>
      <p:pic>
        <p:nvPicPr>
          <p:cNvPr id="5" name="Grafik 4"/>
          <p:cNvPicPr/>
          <p:nvPr userDrawn="1">
            <p:custDataLst>
              <p:tags r:id="rId8"/>
            </p:custDataLst>
          </p:nvPr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80" t="32845" r="4000" b="33577"/>
          <a:stretch/>
        </p:blipFill>
        <p:spPr>
          <a:xfrm>
            <a:off x="7973575" y="4802288"/>
            <a:ext cx="819874" cy="171498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" y="4813722"/>
            <a:ext cx="1540294" cy="160065"/>
          </a:xfrm>
          <a:prstGeom prst="rect">
            <a:avLst/>
          </a:prstGeom>
        </p:spPr>
      </p:pic>
      <p:sp>
        <p:nvSpPr>
          <p:cNvPr id="11" name="Rechteck 7"/>
          <p:cNvSpPr>
            <a:spLocks/>
          </p:cNvSpPr>
          <p:nvPr userDrawn="1">
            <p:custDataLst>
              <p:tags r:id="rId9"/>
            </p:custDataLst>
          </p:nvPr>
        </p:nvSpPr>
        <p:spPr>
          <a:xfrm>
            <a:off x="8859492" y="4723165"/>
            <a:ext cx="256738" cy="32959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 smtClean="0">
                <a:solidFill>
                  <a:srgbClr val="999FA6"/>
                </a:solidFill>
                <a:latin typeface="Arial" pitchFamily="34" charset="0"/>
                <a:cs typeface="Arial" pitchFamily="34" charset="0"/>
              </a:rPr>
              <a:t>-</a:t>
            </a:r>
            <a:fld id="{424DA66E-2B17-4D13-9A03-61F01344A790}" type="slidenum">
              <a:rPr lang="en-US" sz="700" smtClean="0">
                <a:solidFill>
                  <a:srgbClr val="999FA6"/>
                </a:solidFill>
                <a:latin typeface="Arial" pitchFamily="34" charset="0"/>
                <a:cs typeface="Arial" pitchFamily="34" charset="0"/>
              </a:rPr>
              <a:t>‹#›</a:t>
            </a:fld>
            <a:r>
              <a:rPr lang="en-US" sz="700" dirty="0" smtClean="0">
                <a:solidFill>
                  <a:srgbClr val="999FA6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US" sz="700" dirty="0">
              <a:solidFill>
                <a:srgbClr val="999FA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2229398" y="4721297"/>
            <a:ext cx="5458396" cy="32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zh-CN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UAES/Department |DD/MM/YYYY| © United Automotive Electronic Systems Co., Ltd.  All rights reserved, also regarding any disposal, exploitation, reproduction, editing, distribution, as well as in the event of applications for industrial </a:t>
            </a:r>
            <a:r>
              <a:rPr lang="en-US" altLang="zh-CN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property </a:t>
            </a:r>
            <a:r>
              <a:rPr lang="en-US" altLang="zh-CN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rights.</a:t>
            </a:r>
            <a:endParaRPr lang="zh-CN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2pPr>
      <a:lvl3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3pPr>
      <a:lvl4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4pPr>
      <a:lvl5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5pPr>
      <a:lvl6pPr marL="381108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6pPr>
      <a:lvl7pPr marL="761687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7pPr>
      <a:lvl8pPr marL="1142794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8pPr>
      <a:lvl9pPr marL="1523902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9pPr>
    </p:titleStyle>
    <p:bodyStyle>
      <a:lvl1pPr marL="209080" indent="-209080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100000"/>
        <a:buFont typeface="Wingdings 3" pitchFamily="18" charset="2"/>
        <a:buChar char="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9048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100000"/>
        <a:buFont typeface="Arial" pitchFamily="34" charset="0"/>
        <a:buChar char="–"/>
        <a:defRPr sz="1300">
          <a:solidFill>
            <a:schemeClr val="tx1"/>
          </a:solidFill>
          <a:latin typeface="+mn-lt"/>
          <a:cs typeface="Arial" pitchFamily="34" charset="0"/>
        </a:defRPr>
      </a:lvl2pPr>
      <a:lvl3pPr marL="539903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100000"/>
        <a:buFont typeface="Arial" pitchFamily="34" charset="0"/>
        <a:buChar char="–"/>
        <a:defRPr sz="1200">
          <a:solidFill>
            <a:schemeClr val="tx1"/>
          </a:solidFill>
          <a:latin typeface="+mn-lt"/>
          <a:cs typeface="Arial" pitchFamily="34" charset="0"/>
        </a:defRPr>
      </a:lvl3pPr>
      <a:lvl4pPr marL="719870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4pPr>
      <a:lvl5pPr marL="719870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5pPr>
      <a:lvl6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6pPr>
      <a:lvl7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7pPr>
      <a:lvl8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8pPr>
      <a:lvl9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9pPr>
    </p:bodyStyle>
    <p:otherStyle>
      <a:defPPr>
        <a:defRPr lang="de-DE"/>
      </a:defPPr>
      <a:lvl1pPr marL="0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108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687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794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02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81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589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168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275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058824" cy="105893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000000"/>
              </a:solidFill>
            </a:endParaRPr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9" y="-264"/>
            <a:ext cx="9146117" cy="5145352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216000" y="808347"/>
            <a:ext cx="8943276" cy="3132349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0" cap="all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 </a:t>
            </a:r>
            <a:br>
              <a:rPr lang="en-US" altLang="zh-CN" sz="8000" cap="all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</a:br>
            <a:r>
              <a:rPr lang="en-US" altLang="zh-CN" sz="8000" cap="all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 XCP</a:t>
            </a:r>
            <a:r>
              <a:rPr lang="zh-CN" altLang="en-US" sz="8000" cap="all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8000" cap="all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DLL</a:t>
            </a:r>
            <a:r>
              <a:rPr lang="zh-CN" altLang="en-US" sz="8000" cap="all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库使用简介</a:t>
            </a:r>
            <a:r>
              <a:rPr lang="en-US" altLang="zh-CN" sz="8000" cap="all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8000" cap="all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</a:br>
            <a:r>
              <a:rPr lang="en-US" altLang="zh-CN" sz="8000" cap="all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8000" cap="all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          </a:t>
            </a:r>
            <a:endParaRPr lang="en-US" sz="4400" cap="all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2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DLL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库使用方法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 DLL</a:t>
            </a:r>
            <a:r>
              <a:rPr lang="zh-CN" altLang="en-US" dirty="0" smtClean="0">
                <a:solidFill>
                  <a:schemeClr val="accent3"/>
                </a:solidFill>
              </a:rPr>
              <a:t>库的使用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98" y="844352"/>
            <a:ext cx="8890093" cy="3672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3" y="844352"/>
            <a:ext cx="7555723" cy="2518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323" y="3398930"/>
            <a:ext cx="8352928" cy="8297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zh-CN" altLang="en-US" dirty="0" smtClean="0"/>
              <a:t>    接口中包含了读写变量所有必备信息，按照前面介绍的</a:t>
            </a:r>
            <a:r>
              <a:rPr lang="en-US" altLang="zh-CN" dirty="0" smtClean="0"/>
              <a:t>XCP</a:t>
            </a:r>
            <a:r>
              <a:rPr lang="zh-CN" altLang="en-US" dirty="0" smtClean="0"/>
              <a:t>读写步骤，组装成所需报文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3453" y="952364"/>
            <a:ext cx="3165245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3453" y="1060376"/>
            <a:ext cx="3777861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获取读写变量列表及波特率等信息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5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DLL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库使用方法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 DLL</a:t>
            </a:r>
            <a:r>
              <a:rPr lang="zh-CN" altLang="en-US" dirty="0" smtClean="0">
                <a:solidFill>
                  <a:schemeClr val="accent3"/>
                </a:solidFill>
              </a:rPr>
              <a:t>库的使用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98" y="844352"/>
            <a:ext cx="8890093" cy="3672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3453" y="952364"/>
            <a:ext cx="3165245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3453" y="1060376"/>
            <a:ext cx="3777861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2.CAN</a:t>
            </a:r>
            <a:r>
              <a:rPr lang="zh-CN" altLang="en-US" dirty="0" smtClean="0"/>
              <a:t>报文与物理值之间的相互转换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95" y="1680291"/>
            <a:ext cx="2785711" cy="23684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04842" y="2248508"/>
            <a:ext cx="320435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zh-CN" altLang="en-US" dirty="0" smtClean="0"/>
              <a:t>物理值转换成</a:t>
            </a:r>
            <a:r>
              <a:rPr lang="en-US" altLang="zh-CN" dirty="0" smtClean="0"/>
              <a:t>CAN</a:t>
            </a:r>
            <a:r>
              <a:rPr lang="zh-CN" altLang="en-US" dirty="0" smtClean="0"/>
              <a:t>上的值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40846" y="3220616"/>
            <a:ext cx="2493201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CAN</a:t>
            </a:r>
            <a:r>
              <a:rPr lang="zh-CN" altLang="en-US" dirty="0" smtClean="0"/>
              <a:t>上的值转换成物理值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99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DLL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库使用方法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 DLL</a:t>
            </a:r>
            <a:r>
              <a:rPr lang="zh-CN" altLang="en-US" dirty="0" smtClean="0">
                <a:solidFill>
                  <a:schemeClr val="accent3"/>
                </a:solidFill>
              </a:rPr>
              <a:t>库的使用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98" y="844352"/>
            <a:ext cx="8890093" cy="3672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26" y="844352"/>
            <a:ext cx="674861" cy="37244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71" y="1276400"/>
            <a:ext cx="1057423" cy="1819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22" y="1328938"/>
            <a:ext cx="1171739" cy="14956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81671" y="3868688"/>
            <a:ext cx="3456383" cy="468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sz="1400" dirty="0" err="1" smtClean="0"/>
              <a:t>WriteList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ReadList</a:t>
            </a:r>
            <a:r>
              <a:rPr lang="en-US" altLang="zh-CN" sz="1400" dirty="0" smtClean="0"/>
              <a:t>/Property </a:t>
            </a:r>
            <a:r>
              <a:rPr lang="zh-CN" altLang="en-US" sz="1400" dirty="0" smtClean="0"/>
              <a:t>中的属性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40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读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写变量必备的指令及流程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</a:t>
            </a:r>
            <a:r>
              <a:rPr lang="zh-CN" altLang="en-US" dirty="0" smtClean="0">
                <a:solidFill>
                  <a:schemeClr val="accent3"/>
                </a:solidFill>
              </a:rPr>
              <a:t>事件型读变量指令及步骤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27" y="844352"/>
            <a:ext cx="8676964" cy="3672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zh-CN" altLang="en-US" dirty="0" smtClean="0"/>
              <a:t>   事件型读变量即上位机每发送一次读变量的指令，</a:t>
            </a:r>
            <a:r>
              <a:rPr lang="en-US" altLang="zh-CN" dirty="0" smtClean="0"/>
              <a:t>ECU</a:t>
            </a:r>
            <a:r>
              <a:rPr lang="zh-CN" altLang="en-US" dirty="0" smtClean="0"/>
              <a:t>则应答一次，整个过程采用一问一答的方式，实现起来最为简单，能够满足当前的</a:t>
            </a:r>
            <a:r>
              <a:rPr lang="en-US" altLang="zh-CN" dirty="0" smtClean="0"/>
              <a:t>UCAR</a:t>
            </a:r>
            <a:r>
              <a:rPr lang="zh-CN" altLang="en-US" dirty="0" smtClean="0"/>
              <a:t>测试需求。所需指令及步骤如下：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1. </a:t>
            </a:r>
            <a:r>
              <a:rPr lang="zh-CN" altLang="en-US" dirty="0" smtClean="0"/>
              <a:t>连接请求（连接成功后无须多次请求）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0" y="2068488"/>
            <a:ext cx="6992326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读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写变量必备的指令及流程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</a:t>
            </a:r>
            <a:r>
              <a:rPr lang="zh-CN" altLang="en-US" dirty="0" smtClean="0">
                <a:solidFill>
                  <a:schemeClr val="accent3"/>
                </a:solidFill>
              </a:rPr>
              <a:t>事件型读变量指令及步骤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27" y="979965"/>
            <a:ext cx="8676964" cy="19166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    2. </a:t>
            </a:r>
            <a:r>
              <a:rPr lang="zh-CN" altLang="en-US" dirty="0" smtClean="0"/>
              <a:t>读变量</a:t>
            </a:r>
            <a:r>
              <a:rPr lang="en-US" altLang="zh-CN" dirty="0" smtClean="0"/>
              <a:t>(Short Download)</a:t>
            </a:r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" y="1384412"/>
            <a:ext cx="7228199" cy="14156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0979" y="2896580"/>
            <a:ext cx="3300904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3. Disconnect</a:t>
            </a:r>
            <a:r>
              <a:rPr lang="zh-CN" altLang="en-US" dirty="0" smtClean="0"/>
              <a:t>（停止监控时）</a:t>
            </a:r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" y="3258035"/>
            <a:ext cx="7200440" cy="8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读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写变量必备的指令及流程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</a:t>
            </a:r>
            <a:r>
              <a:rPr lang="zh-CN" altLang="en-US" dirty="0">
                <a:solidFill>
                  <a:schemeClr val="accent3"/>
                </a:solidFill>
              </a:rPr>
              <a:t>写</a:t>
            </a:r>
            <a:r>
              <a:rPr lang="zh-CN" altLang="en-US" dirty="0" smtClean="0">
                <a:solidFill>
                  <a:schemeClr val="accent3"/>
                </a:solidFill>
              </a:rPr>
              <a:t>变量指令及步骤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27" y="844352"/>
            <a:ext cx="8676964" cy="3672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zh-CN" altLang="en-US" dirty="0" smtClean="0"/>
              <a:t>   写变量都是事件型的，具体步骤如下：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1. </a:t>
            </a:r>
            <a:r>
              <a:rPr lang="zh-CN" altLang="en-US" dirty="0" smtClean="0"/>
              <a:t>连接请求</a:t>
            </a:r>
            <a:r>
              <a:rPr lang="en-US" altLang="zh-CN" dirty="0" smtClean="0"/>
              <a:t>(</a:t>
            </a:r>
            <a:r>
              <a:rPr lang="zh-CN" altLang="en-US" dirty="0"/>
              <a:t>连</a:t>
            </a:r>
            <a:r>
              <a:rPr lang="zh-CN" altLang="en-US" dirty="0" smtClean="0"/>
              <a:t>接成功后无须多次请求</a:t>
            </a:r>
            <a:r>
              <a:rPr lang="en-US" altLang="zh-CN" dirty="0" smtClean="0"/>
              <a:t>)</a:t>
            </a:r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0" y="1672444"/>
            <a:ext cx="6992326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读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写变量必备的指令及流程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</a:t>
            </a:r>
            <a:r>
              <a:rPr lang="zh-CN" altLang="en-US" dirty="0">
                <a:solidFill>
                  <a:schemeClr val="accent3"/>
                </a:solidFill>
              </a:rPr>
              <a:t>写</a:t>
            </a:r>
            <a:r>
              <a:rPr lang="zh-CN" altLang="en-US" dirty="0" smtClean="0">
                <a:solidFill>
                  <a:schemeClr val="accent3"/>
                </a:solidFill>
              </a:rPr>
              <a:t>变量指令及步骤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27" y="979965"/>
            <a:ext cx="8676964" cy="19166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    2. </a:t>
            </a:r>
            <a:r>
              <a:rPr lang="en-US" dirty="0"/>
              <a:t>SET_CAL_PAGE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" y="1352402"/>
            <a:ext cx="7452828" cy="1490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5473" y="3040596"/>
            <a:ext cx="7848872" cy="11161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zh-CN" altLang="en-US" dirty="0" smtClean="0"/>
              <a:t> 注：对于匹配量，一般有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，一个</a:t>
            </a:r>
            <a:r>
              <a:rPr lang="en-US" altLang="zh-CN" dirty="0" err="1" smtClean="0"/>
              <a:t>WritePage</a:t>
            </a:r>
            <a:r>
              <a:rPr lang="zh-CN" altLang="en-US" dirty="0" smtClean="0"/>
              <a:t>，一个是</a:t>
            </a:r>
            <a:r>
              <a:rPr lang="en-US" altLang="zh-CN" dirty="0" err="1" smtClean="0"/>
              <a:t>ReadPage</a:t>
            </a:r>
            <a:r>
              <a:rPr lang="zh-CN" altLang="en-US" dirty="0" smtClean="0"/>
              <a:t>，当需要改变匹配量的值，必须选择该变量的</a:t>
            </a:r>
            <a:r>
              <a:rPr lang="en-US" altLang="zh-CN" dirty="0" err="1" smtClean="0"/>
              <a:t>WritePage</a:t>
            </a:r>
            <a:r>
              <a:rPr lang="zh-CN" altLang="en-US" dirty="0" smtClean="0"/>
              <a:t>；反之，如果要读变量，则必须选择</a:t>
            </a:r>
            <a:r>
              <a:rPr lang="en-US" altLang="zh-CN" dirty="0" err="1" smtClean="0"/>
              <a:t>ReadPage</a:t>
            </a:r>
            <a:r>
              <a:rPr lang="zh-CN" altLang="en-US" dirty="0" smtClean="0"/>
              <a:t>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8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读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写变量必备的指令及流程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</a:t>
            </a:r>
            <a:r>
              <a:rPr lang="zh-CN" altLang="en-US" dirty="0">
                <a:solidFill>
                  <a:schemeClr val="accent3"/>
                </a:solidFill>
              </a:rPr>
              <a:t>写</a:t>
            </a:r>
            <a:r>
              <a:rPr lang="zh-CN" altLang="en-US" dirty="0" smtClean="0">
                <a:solidFill>
                  <a:schemeClr val="accent3"/>
                </a:solidFill>
              </a:rPr>
              <a:t>变量指令及步骤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27" y="979965"/>
            <a:ext cx="8676964" cy="1376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    3. </a:t>
            </a:r>
            <a:r>
              <a:rPr lang="en-US" dirty="0" smtClean="0"/>
              <a:t>SET_</a:t>
            </a:r>
            <a:r>
              <a:rPr lang="en-US" altLang="zh-CN" dirty="0" smtClean="0"/>
              <a:t>MAT</a:t>
            </a:r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" y="1357936"/>
            <a:ext cx="7020780" cy="867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280" y="2752564"/>
            <a:ext cx="8360986" cy="1376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    4. Download</a:t>
            </a:r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4" y="3220616"/>
            <a:ext cx="643979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读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写变量必备的指令及流程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</a:t>
            </a:r>
            <a:r>
              <a:rPr lang="zh-CN" altLang="en-US" dirty="0">
                <a:solidFill>
                  <a:schemeClr val="accent3"/>
                </a:solidFill>
              </a:rPr>
              <a:t>写</a:t>
            </a:r>
            <a:r>
              <a:rPr lang="zh-CN" altLang="en-US" dirty="0" smtClean="0">
                <a:solidFill>
                  <a:schemeClr val="accent3"/>
                </a:solidFill>
              </a:rPr>
              <a:t>变量指令及步骤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979" y="880356"/>
            <a:ext cx="3300904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Disconnect</a:t>
            </a:r>
            <a:r>
              <a:rPr lang="zh-CN" altLang="en-US" dirty="0" smtClean="0"/>
              <a:t>（停止监控时）</a:t>
            </a:r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" y="1276400"/>
            <a:ext cx="7200440" cy="8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读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写变量必备的指令及流程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 smtClean="0">
                <a:solidFill>
                  <a:schemeClr val="accent3"/>
                </a:solidFill>
              </a:rPr>
              <a:t>DAQ</a:t>
            </a:r>
            <a:r>
              <a:rPr lang="zh-CN" altLang="en-US" dirty="0" smtClean="0">
                <a:solidFill>
                  <a:schemeClr val="accent3"/>
                </a:solidFill>
              </a:rPr>
              <a:t>读变量指令及步骤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27" y="844352"/>
            <a:ext cx="8676964" cy="3672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DAQ</a:t>
            </a:r>
            <a:r>
              <a:rPr lang="zh-CN" altLang="en-US" dirty="0" smtClean="0"/>
              <a:t>型读变量即上位机将打包好的</a:t>
            </a:r>
            <a:r>
              <a:rPr lang="en-US" altLang="zh-CN" dirty="0" smtClean="0"/>
              <a:t>DAQ</a:t>
            </a:r>
            <a:r>
              <a:rPr lang="zh-CN" altLang="en-US" dirty="0" smtClean="0"/>
              <a:t>请求报文发送后（只发送一次），此后</a:t>
            </a:r>
            <a:r>
              <a:rPr lang="en-US" altLang="zh-CN" dirty="0" smtClean="0"/>
              <a:t>ECU</a:t>
            </a:r>
            <a:r>
              <a:rPr lang="zh-CN" altLang="en-US" dirty="0" smtClean="0"/>
              <a:t>便周期性的返回变量的值。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DAQ</a:t>
            </a:r>
            <a:r>
              <a:rPr lang="zh-CN" altLang="en-US" dirty="0" smtClean="0"/>
              <a:t>读变量依次需要用到</a:t>
            </a:r>
            <a:r>
              <a:rPr lang="en-US" altLang="zh-CN" dirty="0" smtClean="0"/>
              <a:t>D6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E2,E1,E0,DE</a:t>
            </a:r>
            <a:r>
              <a:rPr lang="zh-CN" altLang="en-US" dirty="0" smtClean="0"/>
              <a:t>指令，其核心</a:t>
            </a:r>
            <a:r>
              <a:rPr lang="zh-CN" altLang="en-US" dirty="0"/>
              <a:t>在</a:t>
            </a:r>
            <a:r>
              <a:rPr lang="zh-CN" altLang="en-US" dirty="0" smtClean="0"/>
              <a:t>于将多个变量打包成</a:t>
            </a:r>
            <a:r>
              <a:rPr lang="en-US" altLang="zh-CN" dirty="0" smtClean="0"/>
              <a:t>DAQ </a:t>
            </a:r>
            <a:r>
              <a:rPr lang="en-US" altLang="zh-CN" dirty="0" err="1" smtClean="0"/>
              <a:t>Lsit</a:t>
            </a:r>
            <a:r>
              <a:rPr lang="zh-CN" altLang="en-US" dirty="0" smtClean="0"/>
              <a:t>报文，以及将</a:t>
            </a:r>
            <a:r>
              <a:rPr lang="en-US" altLang="zh-CN" dirty="0" smtClean="0"/>
              <a:t>ECU</a:t>
            </a:r>
            <a:r>
              <a:rPr lang="zh-CN" altLang="en-US" dirty="0" smtClean="0"/>
              <a:t>周期性反馈的报文一一对应到变量并进行解析，由于事件型读变量已经能满足绝大部分测试需求，故</a:t>
            </a:r>
            <a:r>
              <a:rPr lang="en-US" altLang="zh-CN" dirty="0" smtClean="0"/>
              <a:t>XCP DLL</a:t>
            </a:r>
            <a:r>
              <a:rPr lang="zh-CN" altLang="en-US" dirty="0" smtClean="0"/>
              <a:t>库暂时没有做</a:t>
            </a:r>
            <a:r>
              <a:rPr lang="en-US" altLang="zh-CN" dirty="0" smtClean="0"/>
              <a:t>DAQ</a:t>
            </a:r>
            <a:r>
              <a:rPr lang="zh-CN" altLang="en-US" dirty="0" smtClean="0"/>
              <a:t>方面的封装，后续如果确实需要</a:t>
            </a:r>
            <a:r>
              <a:rPr lang="en-US" altLang="zh-CN" dirty="0" smtClean="0"/>
              <a:t>DAQ</a:t>
            </a:r>
            <a:r>
              <a:rPr lang="zh-CN" altLang="en-US" dirty="0" smtClean="0"/>
              <a:t>功能，可以通过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种方式实现：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1. </a:t>
            </a:r>
            <a:r>
              <a:rPr lang="zh-CN" altLang="en-US" dirty="0" smtClean="0"/>
              <a:t>基于现有的</a:t>
            </a:r>
            <a:r>
              <a:rPr lang="en-US" altLang="zh-CN" dirty="0" smtClean="0"/>
              <a:t>XCP </a:t>
            </a:r>
            <a:r>
              <a:rPr lang="en-US" altLang="zh-CN" dirty="0" err="1" smtClean="0"/>
              <a:t>DLL,Labview</a:t>
            </a:r>
            <a:r>
              <a:rPr lang="zh-CN" altLang="en-US" dirty="0"/>
              <a:t>打</a:t>
            </a:r>
            <a:r>
              <a:rPr lang="zh-CN" altLang="en-US" dirty="0" smtClean="0"/>
              <a:t>包</a:t>
            </a:r>
            <a:r>
              <a:rPr lang="en-US" altLang="zh-CN" dirty="0" smtClean="0"/>
              <a:t>DAQ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现有的</a:t>
            </a:r>
            <a:r>
              <a:rPr lang="en-US" altLang="zh-CN" dirty="0" smtClean="0"/>
              <a:t>XCP DLL</a:t>
            </a:r>
            <a:r>
              <a:rPr lang="zh-CN" altLang="en-US" dirty="0" smtClean="0"/>
              <a:t>中增加打包</a:t>
            </a:r>
            <a:r>
              <a:rPr lang="en-US" altLang="zh-CN" dirty="0" smtClean="0"/>
              <a:t>DAQ</a:t>
            </a:r>
            <a:r>
              <a:rPr lang="zh-CN" altLang="en-US" dirty="0" smtClean="0"/>
              <a:t>报文的方法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316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72635" y="124272"/>
            <a:ext cx="7261412" cy="3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XCP</a:t>
            </a:r>
            <a:r>
              <a:rPr lang="zh-CN" altLang="en-US" sz="2400" dirty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DLL</a:t>
            </a:r>
            <a:r>
              <a:rPr lang="zh-CN" altLang="en-US" sz="2400" dirty="0" smtClean="0">
                <a:solidFill>
                  <a:srgbClr val="1399A0"/>
                </a:solidFill>
                <a:latin typeface="Arial" pitchFamily="34" charset="0"/>
                <a:ea typeface="宋体" pitchFamily="2" charset="-122"/>
              </a:rPr>
              <a:t>库使用方法</a:t>
            </a:r>
            <a:endParaRPr lang="en-US" sz="2400" dirty="0">
              <a:solidFill>
                <a:srgbClr val="1399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2" y="520316"/>
            <a:ext cx="2952328" cy="324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XCP DLL</a:t>
            </a:r>
            <a:r>
              <a:rPr lang="zh-CN" altLang="en-US" dirty="0" smtClean="0">
                <a:solidFill>
                  <a:schemeClr val="accent3"/>
                </a:solidFill>
              </a:rPr>
              <a:t>库的使用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98" y="844352"/>
            <a:ext cx="8890093" cy="3672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库</a:t>
            </a:r>
            <a:r>
              <a:rPr lang="zh-CN" altLang="en-US" dirty="0" smtClean="0"/>
              <a:t>使用非常简单，</a:t>
            </a:r>
            <a:r>
              <a:rPr lang="en-US" altLang="zh-CN" dirty="0" err="1" smtClean="0"/>
              <a:t>Labview</a:t>
            </a:r>
            <a:r>
              <a:rPr lang="zh-CN" altLang="en-US" dirty="0" smtClean="0"/>
              <a:t>中构造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构造器，加载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库后：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   1.</a:t>
            </a:r>
            <a:r>
              <a:rPr lang="zh-CN" altLang="en-US" dirty="0" smtClean="0"/>
              <a:t>调用函数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AnalyzeXcpFile</a:t>
            </a:r>
            <a:r>
              <a:rPr lang="en-US" altLang="zh-CN" dirty="0" smtClean="0"/>
              <a:t>(string A2lPath,int Protocol),</a:t>
            </a:r>
            <a:r>
              <a:rPr lang="zh-CN" altLang="en-US" dirty="0" smtClean="0"/>
              <a:t>若返回值为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时，表明</a:t>
            </a:r>
            <a:r>
              <a:rPr lang="en-US" altLang="zh-CN" dirty="0" smtClean="0"/>
              <a:t>A2l</a:t>
            </a:r>
            <a:r>
              <a:rPr lang="zh-CN" altLang="en-US" dirty="0" smtClean="0"/>
              <a:t>文件解析成功；输入参数为</a:t>
            </a:r>
            <a:r>
              <a:rPr lang="en-US" altLang="zh-CN" dirty="0" smtClean="0"/>
              <a:t>A2l</a:t>
            </a:r>
            <a:r>
              <a:rPr lang="zh-CN" altLang="en-US" dirty="0" smtClean="0"/>
              <a:t>路径及协议（</a:t>
            </a:r>
            <a:r>
              <a:rPr lang="en-US" altLang="zh-CN" dirty="0" err="1" smtClean="0"/>
              <a:t>VehicleCAN</a:t>
            </a:r>
            <a:r>
              <a:rPr lang="en-US" altLang="zh-CN" dirty="0"/>
              <a:t>/</a:t>
            </a:r>
            <a:r>
              <a:rPr lang="en-US" altLang="zh-CN" dirty="0" err="1" smtClean="0"/>
              <a:t>CalibrationCAN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2.</a:t>
            </a:r>
            <a:r>
              <a:rPr lang="zh-CN" altLang="en-US" dirty="0" smtClean="0"/>
              <a:t>获取属性结点</a:t>
            </a:r>
            <a:r>
              <a:rPr lang="en-US" altLang="zh-CN" dirty="0" err="1" smtClean="0"/>
              <a:t>PropertyInterface,ReadListInterface,WriteListInterface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zh-CN" altLang="en-US" dirty="0" smtClean="0"/>
              <a:t>   其中</a:t>
            </a:r>
            <a:r>
              <a:rPr lang="en-US" altLang="zh-CN" dirty="0" err="1" smtClean="0"/>
              <a:t>PropertyInterface</a:t>
            </a:r>
            <a:r>
              <a:rPr lang="zh-CN" altLang="en-US" dirty="0"/>
              <a:t>包</a:t>
            </a:r>
            <a:r>
              <a:rPr lang="zh-CN" altLang="en-US" dirty="0" smtClean="0"/>
              <a:t>含了波特率、收发</a:t>
            </a:r>
            <a:r>
              <a:rPr lang="en-US" altLang="zh-CN" dirty="0" smtClean="0"/>
              <a:t>CANID</a:t>
            </a:r>
            <a:r>
              <a:rPr lang="zh-CN" altLang="en-US" dirty="0"/>
              <a:t>、</a:t>
            </a:r>
            <a:r>
              <a:rPr lang="zh-CN" altLang="en-US" dirty="0" smtClean="0"/>
              <a:t>大小端序、</a:t>
            </a:r>
            <a:r>
              <a:rPr lang="en-US" altLang="zh-CN" dirty="0" err="1" smtClean="0"/>
              <a:t>EventChannel</a:t>
            </a:r>
            <a:r>
              <a:rPr lang="zh-CN" altLang="en-US" dirty="0" smtClean="0"/>
              <a:t>等信息； 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ReadListInterface</a:t>
            </a:r>
            <a:r>
              <a:rPr lang="zh-CN" altLang="en-US" dirty="0" smtClean="0"/>
              <a:t>是一个列表（类似数组），是所有测量量的集合，包含测量量的地址、长度、类型、转换公式、数值对照表等信息。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   WriteListInterface</a:t>
            </a:r>
            <a:r>
              <a:rPr lang="zh-CN" altLang="en-US" dirty="0" smtClean="0"/>
              <a:t>是所有匹配量的集合，包含变量的地址，维（</a:t>
            </a:r>
            <a:r>
              <a:rPr lang="en-US" altLang="zh-CN" dirty="0" smtClean="0"/>
              <a:t>Map/Curve/Value</a:t>
            </a:r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Val_BLK</a:t>
            </a:r>
            <a:r>
              <a:rPr lang="en-US" altLang="zh-CN" dirty="0" smtClean="0"/>
              <a:t>/ASCII</a:t>
            </a:r>
            <a:r>
              <a:rPr lang="zh-CN" altLang="en-US" dirty="0" smtClean="0"/>
              <a:t>），</a:t>
            </a:r>
            <a:r>
              <a:rPr lang="zh-CN" altLang="en-US" dirty="0"/>
              <a:t>每</a:t>
            </a:r>
            <a:r>
              <a:rPr lang="zh-CN" altLang="en-US" dirty="0" smtClean="0"/>
              <a:t>个维度的转换公式、数据类型、长度等信息。</a:t>
            </a:r>
            <a:endParaRPr lang="en-US" altLang="zh-CN" dirty="0" smtClean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3.</a:t>
            </a:r>
            <a:r>
              <a:rPr lang="zh-CN" altLang="en-US" dirty="0"/>
              <a:t>通</a:t>
            </a:r>
            <a:r>
              <a:rPr lang="zh-CN" altLang="en-US" dirty="0" smtClean="0"/>
              <a:t>过步骤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中获取到的信息组装</a:t>
            </a:r>
            <a:r>
              <a:rPr lang="en-US" altLang="zh-CN" dirty="0" smtClean="0"/>
              <a:t>CAN</a:t>
            </a:r>
            <a:r>
              <a:rPr lang="zh-CN" altLang="en-US" dirty="0" smtClean="0"/>
              <a:t>报文，实现读写变量的功能</a:t>
            </a:r>
            <a:r>
              <a:rPr lang="en-US" altLang="zh-CN" dirty="0" smtClean="0"/>
              <a:t> </a:t>
            </a:r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4.</a:t>
            </a:r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”</a:t>
            </a:r>
            <a:r>
              <a:rPr lang="en-US" dirty="0" err="1" smtClean="0"/>
              <a:t>caculatePhyValue</a:t>
            </a:r>
            <a:r>
              <a:rPr lang="en-US" dirty="0" smtClean="0"/>
              <a:t>””</a:t>
            </a:r>
            <a:r>
              <a:rPr lang="en-US" dirty="0" err="1" smtClean="0"/>
              <a:t>caculateCANValue</a:t>
            </a:r>
            <a:r>
              <a:rPr lang="en-US" dirty="0" smtClean="0"/>
              <a:t>”</a:t>
            </a:r>
            <a:r>
              <a:rPr lang="zh-CN" altLang="en-US" dirty="0" smtClean="0"/>
              <a:t>进行物理值与</a:t>
            </a:r>
            <a:r>
              <a:rPr lang="en-US" altLang="zh-CN" dirty="0" smtClean="0"/>
              <a:t>CAN</a:t>
            </a:r>
            <a:r>
              <a:rPr lang="zh-CN" altLang="en-US" dirty="0" smtClean="0"/>
              <a:t>报文之间转换。</a:t>
            </a:r>
            <a:r>
              <a:rPr lang="en-US" altLang="zh-CN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421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upergraphic1"/>
  <p:tag name="COLORSETGROUPCLASSNAME" val="ColorSetGroup5"/>
  <p:tag name="FONTSETGROUPCLASSNAME" val="FontSetGroup1"/>
  <p:tag name="SHAPECLASSNAME" val="TitleOnTitleSlides"/>
  <p:tag name="SHAPECLASSPROTECTION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extBox"/>
  <p:tag name="SHAPECLASSPROTECTIONTYP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" val="-2;-2;-2;-2;Black;-2"/>
  <p:tag name="COLORSETCLASSNAME" val="ColorSet2"/>
  <p:tag name="MLI" val="1"/>
  <p:tag name="SHAPESETGROUPCLASSNAME" val="ShapeSetGroup1"/>
  <p:tag name="SHAPESETCLASSNAME" val="TwoObjects"/>
  <p:tag name="COLORSETGROUPCLASSNAME" val="ColorSetGroup5"/>
  <p:tag name="FONTSETGROUPCLASSNAME" val="FontSetGroup1"/>
  <p:tag name="SHAPECLASSNAME" val="TitleOnSlidesPredefined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oschLogo2016.emf"/>
  <p:tag name="SHAPECLASSPROTECTIONTYP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woObjectsStacked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Business Unit, Department"/>
  <p:tag name="FIELD.DPT.VALUE" val="Business Unit, Department | "/>
  <p:tag name="FIELDS.INITIALIZED" val="1"/>
  <p:tag name="ML_1" val="RB_Sh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PICTURE 5_SHAPECLASSPROTECTIONTYPE" val="15"/>
  <p:tag name="SUBTITLE 2_SHAPECLASSPROTECTIONTYPE" val="0"/>
  <p:tag name="TITLE 1_SHAPECLASSPROTECTION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5"/>
  <p:tag name="FONTSETGROUPCLASSNAME" val="FontSetGroup1"/>
  <p:tag name="SHAPECLASSNAME" val="HiddenSubtitle"/>
  <p:tag name="SHAPECLASSPROTECTIONTYPE" val="0"/>
  <p:tag name="ML_SENDTOBACK" val=" 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5"/>
  <p:tag name="FONTSETGROUPCLASSNAME" val="FontSetGroup1"/>
  <p:tag name="SHAPECLASSNAME" val="Supergraphic1"/>
  <p:tag name="SHAPECLASSFILE" val="Bosch-Supergraphic-P1-16-9.png"/>
  <p:tag name="SHAPECLASSPROTECTIONTYPE" val="15"/>
</p:tagLst>
</file>

<file path=ppt/theme/theme1.xml><?xml version="1.0" encoding="utf-8"?>
<a:theme xmlns:a="http://schemas.openxmlformats.org/drawingml/2006/main" name="1_Bosch">
  <a:themeElements>
    <a:clrScheme name="Bosch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3F136C"/>
      </a:accent1>
      <a:accent2>
        <a:srgbClr val="08427E"/>
      </a:accent2>
      <a:accent3>
        <a:srgbClr val="0E78C5"/>
      </a:accent3>
      <a:accent4>
        <a:srgbClr val="1399A0"/>
      </a:accent4>
      <a:accent5>
        <a:srgbClr val="67B419"/>
      </a:accent5>
      <a:accent6>
        <a:srgbClr val="0A5139"/>
      </a:accent6>
      <a:hlink>
        <a:srgbClr val="738CB4"/>
      </a:hlink>
      <a:folHlink>
        <a:srgbClr val="B0BBD0"/>
      </a:folHlink>
    </a:clrScheme>
    <a:fontScheme name="Temp">
      <a:majorFont>
        <a:latin typeface="Bosch Office Sans"/>
        <a:ea typeface="Bosch Office Sans"/>
        <a:cs typeface=""/>
      </a:majorFont>
      <a:minorFont>
        <a:latin typeface="Bosch Office Sans"/>
        <a:ea typeface="Bosch Office Sans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ts val="2300"/>
          </a:lnSpc>
          <a:spcBef>
            <a:spcPts val="500"/>
          </a:spcBef>
          <a:buFontTx/>
          <a:buNone/>
          <a:defRPr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1022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1_Bosch</vt:lpstr>
      <vt:lpstr>   XCP DLL库使用简介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Chen(周忱)(UAES/MKC)</dc:creator>
  <cp:lastModifiedBy>Gao Chunlong(高春龙)(UAES/ECE3)</cp:lastModifiedBy>
  <cp:revision>93</cp:revision>
  <dcterms:created xsi:type="dcterms:W3CDTF">2017-08-08T06:40:04Z</dcterms:created>
  <dcterms:modified xsi:type="dcterms:W3CDTF">2018-09-20T05:57:27Z</dcterms:modified>
</cp:coreProperties>
</file>