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58" r:id="rId6"/>
    <p:sldId id="274" r:id="rId7"/>
    <p:sldId id="260" r:id="rId8"/>
    <p:sldId id="275" r:id="rId9"/>
    <p:sldId id="276" r:id="rId10"/>
    <p:sldId id="278" r:id="rId11"/>
    <p:sldId id="290" r:id="rId12"/>
    <p:sldId id="261" r:id="rId13"/>
    <p:sldId id="281" r:id="rId14"/>
    <p:sldId id="262" r:id="rId15"/>
    <p:sldId id="286" r:id="rId16"/>
    <p:sldId id="288" r:id="rId17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207" d="100"/>
          <a:sy n="207" d="100"/>
        </p:scale>
        <p:origin x="-774" y="-9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2018/4/30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1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7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://v.youku.com/v_show/id_XMzU3MTc0MDAwOA==.html?spm=a2hzp.8253869.0.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66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ing.net/u/pengwenzhe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v.youku.com/v_show/id_XMzU3MTc0MDAwOA==.html?spm=a2hzp.8253869.0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1600" y="2066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一体化智能家居远程控制系统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小组成员：彭文正、赵耀、周金虎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056060" y="3846439"/>
            <a:ext cx="174306" cy="174304"/>
            <a:chOff x="801291" y="3535885"/>
            <a:chExt cx="219347" cy="219347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2" name="Group 14"/>
          <p:cNvGrpSpPr/>
          <p:nvPr/>
        </p:nvGrpSpPr>
        <p:grpSpPr bwMode="auto">
          <a:xfrm>
            <a:off x="4800872" y="3846439"/>
            <a:ext cx="174306" cy="174304"/>
            <a:chOff x="4248" y="3024"/>
            <a:chExt cx="600" cy="599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243361" y="3795092"/>
            <a:ext cx="85792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5004048" y="3795092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解说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：彭文正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51720" y="3363044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学校：中原工学院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1" grpId="0" bldLvl="0" animBg="1"/>
          <p:bldP spid="54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1" grpId="0" bldLvl="0" animBg="1"/>
          <p:bldP spid="54" grpId="0" animBg="1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836275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平台支持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96966" y="2676343"/>
            <a:ext cx="533400" cy="5334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5929" y="2709036"/>
            <a:ext cx="332143" cy="461665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6350">
                  <a:noFill/>
                </a:ln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&amp;</a:t>
            </a:r>
            <a:endParaRPr lang="zh-CN" altLang="en-US" sz="2000" dirty="0">
              <a:ln w="6350">
                <a:noFill/>
              </a:ln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923991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209743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圆角矩形 24"/>
          <p:cNvSpPr/>
          <p:nvPr/>
        </p:nvSpPr>
        <p:spPr>
          <a:xfrm>
            <a:off x="6540546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开发者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1067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平台支持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8" y="1386987"/>
            <a:ext cx="2845080" cy="2432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32377" y="4085919"/>
            <a:ext cx="3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此作品对接机智云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平台，实现远程控制与数据服务。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96" y="1480700"/>
            <a:ext cx="2875681" cy="245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4932040" y="4155132"/>
            <a:ext cx="38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本人在开发者社区已测试多款产品。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836275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程序设计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96966" y="2676343"/>
            <a:ext cx="533400" cy="5334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5929" y="2709036"/>
            <a:ext cx="332143" cy="461665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6350">
                  <a:noFill/>
                </a:ln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&amp;</a:t>
            </a:r>
            <a:endParaRPr lang="zh-CN" altLang="en-US" sz="2000" dirty="0">
              <a:ln w="6350">
                <a:noFill/>
              </a:ln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923991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209743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圆角矩形 24"/>
          <p:cNvSpPr/>
          <p:nvPr/>
        </p:nvSpPr>
        <p:spPr>
          <a:xfrm>
            <a:off x="6540546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硬件组装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78836" y="423845"/>
            <a:ext cx="1569660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程序编写与硬件制作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8" y="1819658"/>
            <a:ext cx="2845080" cy="1567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47751" y="3795092"/>
            <a:ext cx="382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产品采用</a:t>
            </a:r>
            <a:r>
              <a:rPr lang="en-US" altLang="zh-CN" dirty="0" smtClean="0"/>
              <a:t>MCU</a:t>
            </a:r>
            <a:r>
              <a:rPr lang="zh-CN" altLang="en-US" dirty="0" smtClean="0"/>
              <a:t>方案，使用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制作，由于串口依赖，故使用了两个单片机协同工作。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3209743"/>
            <a:ext cx="209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最终采用凌乱的杜邦线将所有传感器与模块“完美”的连接，形成智能家居控制终端。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04" y="1274812"/>
            <a:ext cx="1613842" cy="1210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2" y="2709036"/>
            <a:ext cx="1784414" cy="13383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6948265" y="1274812"/>
            <a:ext cx="172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uno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nano+esp8266</a:t>
            </a:r>
          </a:p>
          <a:p>
            <a:r>
              <a:rPr lang="zh-CN" altLang="en-US" dirty="0" smtClean="0"/>
              <a:t>实现远程通信与硬件操作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3238181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87075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 bwMode="auto">
          <a:xfrm>
            <a:off x="1381126" y="2872778"/>
            <a:ext cx="1577432" cy="1579341"/>
          </a:xfrm>
          <a:custGeom>
            <a:avLst/>
            <a:gdLst>
              <a:gd name="T0" fmla="*/ 0 w 373"/>
              <a:gd name="T1" fmla="*/ 342 h 373"/>
              <a:gd name="T2" fmla="*/ 31 w 373"/>
              <a:gd name="T3" fmla="*/ 373 h 373"/>
              <a:gd name="T4" fmla="*/ 373 w 373"/>
              <a:gd name="T5" fmla="*/ 373 h 373"/>
              <a:gd name="T6" fmla="*/ 373 w 373"/>
              <a:gd name="T7" fmla="*/ 0 h 373"/>
              <a:gd name="T8" fmla="*/ 0 w 373"/>
              <a:gd name="T9" fmla="*/ 0 h 373"/>
              <a:gd name="T10" fmla="*/ 0 w 373"/>
              <a:gd name="T11" fmla="*/ 34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0" y="342"/>
                </a:moveTo>
                <a:cubicBezTo>
                  <a:pt x="0" y="359"/>
                  <a:pt x="14" y="373"/>
                  <a:pt x="31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08560" y="2872778"/>
            <a:ext cx="1577432" cy="1579341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992933" y="1262881"/>
            <a:ext cx="1577432" cy="1579342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运用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arduino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与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模块以及继电器模块驱动电机实现开关门，与房间日光灯的开关。并实时反馈室内温度。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453210" y="3535635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依靠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espwifi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模块，和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arduino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芯片制作的迷你型智能插座，可使用手机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远程控制其开启和关闭。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4677196" y="3535635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可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使用手机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远程控制其开关，并且支持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pwm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无极调光。红外手势识别开关呼吸灯等功能。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722639" y="3175595"/>
            <a:ext cx="955046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智能插座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304126" y="1519411"/>
            <a:ext cx="955046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智能门禁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919753" y="3175595"/>
            <a:ext cx="955046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智能台灯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220368" y="1262881"/>
            <a:ext cx="1577432" cy="1579342"/>
          </a:xfrm>
          <a:custGeom>
            <a:avLst/>
            <a:gdLst>
              <a:gd name="T0" fmla="*/ 373 w 373"/>
              <a:gd name="T1" fmla="*/ 31 h 373"/>
              <a:gd name="T2" fmla="*/ 342 w 373"/>
              <a:gd name="T3" fmla="*/ 0 h 373"/>
              <a:gd name="T4" fmla="*/ 0 w 373"/>
              <a:gd name="T5" fmla="*/ 0 h 373"/>
              <a:gd name="T6" fmla="*/ 0 w 373"/>
              <a:gd name="T7" fmla="*/ 373 h 373"/>
              <a:gd name="T8" fmla="*/ 373 w 373"/>
              <a:gd name="T9" fmla="*/ 373 h 373"/>
              <a:gd name="T10" fmla="*/ 373 w 373"/>
              <a:gd name="T11" fmla="*/ 31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73" y="31"/>
                </a:moveTo>
                <a:cubicBezTo>
                  <a:pt x="373" y="14"/>
                  <a:pt x="359" y="0"/>
                  <a:pt x="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lnTo>
                  <a:pt x="373" y="31"/>
                </a:lnTo>
                <a:close/>
              </a:path>
            </a:pathLst>
          </a:cu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此次参赛作品，将其他作品融合为一体化智能家居控制系统。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23376" y="1519411"/>
            <a:ext cx="1072960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一体化智能家居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171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1731"/>
            <a:ext cx="1224136" cy="1273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7573" y="3101643"/>
            <a:ext cx="1368152" cy="1170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7645" y="1473725"/>
            <a:ext cx="1289397" cy="1157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80" y="3178616"/>
            <a:ext cx="1331286" cy="1070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24548" y="4659188"/>
            <a:ext cx="47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声明：以上产品均为本小组原创！且均在运行。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3376" y="4587180"/>
            <a:ext cx="11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7"/>
              </a:rPr>
              <a:t>优酷视频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54" grpId="0"/>
      <p:bldP spid="58" grpId="0"/>
      <p:bldP spid="60" grpId="0"/>
      <p:bldP spid="62" grpId="0" animBg="1"/>
      <p:bldP spid="63" grpId="0" animBg="1"/>
      <p:bldP spid="64" grpId="0" animBg="1"/>
      <p:bldP spid="20" grpId="0" animBg="1"/>
      <p:bldP spid="56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998991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438646" y="1276418"/>
            <a:ext cx="2338180" cy="3435920"/>
            <a:chOff x="3382292" y="1184652"/>
            <a:chExt cx="2364458" cy="3474536"/>
          </a:xfrm>
        </p:grpSpPr>
        <p:sp>
          <p:nvSpPr>
            <p:cNvPr id="43" name="Freeform 6"/>
            <p:cNvSpPr/>
            <p:nvPr/>
          </p:nvSpPr>
          <p:spPr bwMode="auto">
            <a:xfrm flipH="1">
              <a:off x="4240136" y="4404171"/>
              <a:ext cx="629478" cy="13542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4"/>
            <p:cNvSpPr/>
            <p:nvPr/>
          </p:nvSpPr>
          <p:spPr>
            <a:xfrm flipH="1">
              <a:off x="4075147" y="4096246"/>
              <a:ext cx="959455" cy="27969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reeform 25"/>
            <p:cNvSpPr/>
            <p:nvPr/>
          </p:nvSpPr>
          <p:spPr>
            <a:xfrm flipH="1">
              <a:off x="4340875" y="4567821"/>
              <a:ext cx="428000" cy="9136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4477880" y="3493551"/>
              <a:ext cx="271661" cy="464388"/>
            </a:xfrm>
            <a:custGeom>
              <a:avLst/>
              <a:gdLst/>
              <a:ahLst/>
              <a:cxnLst/>
              <a:rect l="l" t="t" r="r" b="b"/>
              <a:pathLst>
                <a:path w="385763" h="659438">
                  <a:moveTo>
                    <a:pt x="84907" y="4875"/>
                  </a:moveTo>
                  <a:cubicBezTo>
                    <a:pt x="96093" y="4055"/>
                    <a:pt x="110827" y="7884"/>
                    <a:pt x="127199" y="10072"/>
                  </a:cubicBezTo>
                  <a:cubicBezTo>
                    <a:pt x="162124" y="14448"/>
                    <a:pt x="190500" y="10072"/>
                    <a:pt x="186135" y="42895"/>
                  </a:cubicBezTo>
                  <a:lnTo>
                    <a:pt x="181706" y="71750"/>
                  </a:lnTo>
                  <a:lnTo>
                    <a:pt x="187325" y="72543"/>
                  </a:lnTo>
                  <a:lnTo>
                    <a:pt x="169863" y="201131"/>
                  </a:lnTo>
                  <a:lnTo>
                    <a:pt x="165021" y="200448"/>
                  </a:lnTo>
                  <a:lnTo>
                    <a:pt x="122238" y="517044"/>
                  </a:lnTo>
                  <a:lnTo>
                    <a:pt x="69850" y="613881"/>
                  </a:lnTo>
                  <a:lnTo>
                    <a:pt x="68915" y="613785"/>
                  </a:lnTo>
                  <a:lnTo>
                    <a:pt x="69851" y="614425"/>
                  </a:lnTo>
                  <a:cubicBezTo>
                    <a:pt x="43544" y="671030"/>
                    <a:pt x="36967" y="662322"/>
                    <a:pt x="34775" y="651436"/>
                  </a:cubicBezTo>
                  <a:cubicBezTo>
                    <a:pt x="31212" y="644360"/>
                    <a:pt x="26202" y="618596"/>
                    <a:pt x="24456" y="609185"/>
                  </a:cubicBezTo>
                  <a:lnTo>
                    <a:pt x="23813" y="609119"/>
                  </a:lnTo>
                  <a:lnTo>
                    <a:pt x="0" y="502756"/>
                  </a:lnTo>
                  <a:lnTo>
                    <a:pt x="42852" y="183200"/>
                  </a:lnTo>
                  <a:lnTo>
                    <a:pt x="34925" y="182081"/>
                  </a:lnTo>
                  <a:lnTo>
                    <a:pt x="52388" y="53493"/>
                  </a:lnTo>
                  <a:lnTo>
                    <a:pt x="59760" y="54534"/>
                  </a:lnTo>
                  <a:cubicBezTo>
                    <a:pt x="63897" y="27578"/>
                    <a:pt x="63897" y="27578"/>
                    <a:pt x="63897" y="27578"/>
                  </a:cubicBezTo>
                  <a:cubicBezTo>
                    <a:pt x="66080" y="11166"/>
                    <a:pt x="73720" y="5696"/>
                    <a:pt x="84907" y="4875"/>
                  </a:cubicBezTo>
                  <a:close/>
                  <a:moveTo>
                    <a:pt x="267470" y="113"/>
                  </a:moveTo>
                  <a:cubicBezTo>
                    <a:pt x="278656" y="-707"/>
                    <a:pt x="293390" y="3122"/>
                    <a:pt x="309762" y="5310"/>
                  </a:cubicBezTo>
                  <a:cubicBezTo>
                    <a:pt x="344687" y="9686"/>
                    <a:pt x="373063" y="5310"/>
                    <a:pt x="366515" y="40321"/>
                  </a:cubicBezTo>
                  <a:lnTo>
                    <a:pt x="363166" y="68292"/>
                  </a:lnTo>
                  <a:lnTo>
                    <a:pt x="371475" y="69367"/>
                  </a:lnTo>
                  <a:lnTo>
                    <a:pt x="367138" y="101305"/>
                  </a:lnTo>
                  <a:cubicBezTo>
                    <a:pt x="375481" y="108574"/>
                    <a:pt x="384609" y="118013"/>
                    <a:pt x="385763" y="124982"/>
                  </a:cubicBezTo>
                  <a:cubicBezTo>
                    <a:pt x="385763" y="135913"/>
                    <a:pt x="359695" y="341403"/>
                    <a:pt x="359695" y="341403"/>
                  </a:cubicBezTo>
                  <a:cubicBezTo>
                    <a:pt x="359699" y="341433"/>
                    <a:pt x="361850" y="356703"/>
                    <a:pt x="344488" y="354519"/>
                  </a:cubicBezTo>
                  <a:cubicBezTo>
                    <a:pt x="366212" y="184006"/>
                    <a:pt x="366212" y="184006"/>
                    <a:pt x="366212" y="184006"/>
                  </a:cubicBezTo>
                  <a:lnTo>
                    <a:pt x="357942" y="169025"/>
                  </a:lnTo>
                  <a:lnTo>
                    <a:pt x="354013" y="197955"/>
                  </a:lnTo>
                  <a:lnTo>
                    <a:pt x="347079" y="197058"/>
                  </a:lnTo>
                  <a:lnTo>
                    <a:pt x="303213" y="513868"/>
                  </a:lnTo>
                  <a:lnTo>
                    <a:pt x="254000" y="612293"/>
                  </a:lnTo>
                  <a:lnTo>
                    <a:pt x="253776" y="612255"/>
                  </a:lnTo>
                  <a:cubicBezTo>
                    <a:pt x="227659" y="666223"/>
                    <a:pt x="221111" y="657537"/>
                    <a:pt x="218925" y="648851"/>
                  </a:cubicBezTo>
                  <a:cubicBezTo>
                    <a:pt x="215039" y="639205"/>
                    <a:pt x="209433" y="610754"/>
                    <a:pt x="208211" y="604399"/>
                  </a:cubicBezTo>
                  <a:lnTo>
                    <a:pt x="207963" y="604356"/>
                  </a:lnTo>
                  <a:lnTo>
                    <a:pt x="184150" y="497993"/>
                  </a:lnTo>
                  <a:lnTo>
                    <a:pt x="225717" y="181352"/>
                  </a:lnTo>
                  <a:lnTo>
                    <a:pt x="219075" y="180493"/>
                  </a:lnTo>
                  <a:lnTo>
                    <a:pt x="236538" y="51905"/>
                  </a:lnTo>
                  <a:lnTo>
                    <a:pt x="241890" y="52597"/>
                  </a:lnTo>
                  <a:cubicBezTo>
                    <a:pt x="246460" y="22816"/>
                    <a:pt x="246460" y="22816"/>
                    <a:pt x="246460" y="22816"/>
                  </a:cubicBezTo>
                  <a:cubicBezTo>
                    <a:pt x="248643" y="6404"/>
                    <a:pt x="256283" y="934"/>
                    <a:pt x="26747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65" name="Group 123"/>
            <p:cNvGrpSpPr/>
            <p:nvPr/>
          </p:nvGrpSpPr>
          <p:grpSpPr>
            <a:xfrm>
              <a:off x="3850712" y="3498802"/>
              <a:ext cx="575743" cy="437118"/>
              <a:chOff x="7170738" y="4168775"/>
              <a:chExt cx="817563" cy="620713"/>
            </a:xfrm>
            <a:solidFill>
              <a:srgbClr val="00C373"/>
            </a:solidFill>
          </p:grpSpPr>
          <p:sp>
            <p:nvSpPr>
              <p:cNvPr id="6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2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5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86" name="Freeform 20"/>
            <p:cNvSpPr>
              <a:spLocks noEditPoints="1"/>
            </p:cNvSpPr>
            <p:nvPr/>
          </p:nvSpPr>
          <p:spPr bwMode="auto">
            <a:xfrm>
              <a:off x="3382292" y="1978394"/>
              <a:ext cx="336502" cy="35438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428135" y="1859892"/>
              <a:ext cx="289544" cy="435999"/>
            </a:xfrm>
            <a:custGeom>
              <a:avLst/>
              <a:gdLst/>
              <a:ahLst/>
              <a:cxnLst/>
              <a:rect l="l" t="t" r="r" b="b"/>
              <a:pathLst>
                <a:path w="411157" h="619125">
                  <a:moveTo>
                    <a:pt x="220663" y="0"/>
                  </a:moveTo>
                  <a:cubicBezTo>
                    <a:pt x="229130" y="0"/>
                    <a:pt x="233363" y="6615"/>
                    <a:pt x="233363" y="13229"/>
                  </a:cubicBezTo>
                  <a:lnTo>
                    <a:pt x="233363" y="54486"/>
                  </a:lnTo>
                  <a:cubicBezTo>
                    <a:pt x="263693" y="61430"/>
                    <a:pt x="285751" y="88861"/>
                    <a:pt x="285751" y="121444"/>
                  </a:cubicBezTo>
                  <a:cubicBezTo>
                    <a:pt x="285751" y="145771"/>
                    <a:pt x="273455" y="167226"/>
                    <a:pt x="254004" y="178851"/>
                  </a:cubicBezTo>
                  <a:cubicBezTo>
                    <a:pt x="288791" y="272808"/>
                    <a:pt x="416626" y="619125"/>
                    <a:pt x="410976" y="619125"/>
                  </a:cubicBezTo>
                  <a:cubicBezTo>
                    <a:pt x="404442" y="619125"/>
                    <a:pt x="343463" y="556047"/>
                    <a:pt x="343430" y="556013"/>
                  </a:cubicBezTo>
                  <a:cubicBezTo>
                    <a:pt x="343395" y="555923"/>
                    <a:pt x="256201" y="329233"/>
                    <a:pt x="215618" y="222711"/>
                  </a:cubicBezTo>
                  <a:lnTo>
                    <a:pt x="63500" y="549275"/>
                  </a:lnTo>
                  <a:lnTo>
                    <a:pt x="0" y="612775"/>
                  </a:lnTo>
                  <a:lnTo>
                    <a:pt x="17462" y="525463"/>
                  </a:lnTo>
                  <a:lnTo>
                    <a:pt x="175354" y="178399"/>
                  </a:lnTo>
                  <a:cubicBezTo>
                    <a:pt x="156483" y="166740"/>
                    <a:pt x="144463" y="145496"/>
                    <a:pt x="144463" y="121444"/>
                  </a:cubicBezTo>
                  <a:cubicBezTo>
                    <a:pt x="144463" y="84877"/>
                    <a:pt x="172245" y="54800"/>
                    <a:pt x="207963" y="52242"/>
                  </a:cubicBezTo>
                  <a:cubicBezTo>
                    <a:pt x="207963" y="13229"/>
                    <a:pt x="207963" y="13229"/>
                    <a:pt x="207963" y="13229"/>
                  </a:cubicBezTo>
                  <a:cubicBezTo>
                    <a:pt x="207963" y="6615"/>
                    <a:pt x="214313" y="0"/>
                    <a:pt x="22066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4774136" y="1619534"/>
              <a:ext cx="158748" cy="42929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6"/>
            <p:cNvSpPr>
              <a:spLocks noEditPoints="1"/>
            </p:cNvSpPr>
            <p:nvPr/>
          </p:nvSpPr>
          <p:spPr bwMode="auto">
            <a:xfrm>
              <a:off x="4637747" y="1754805"/>
              <a:ext cx="430410" cy="157631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70167" y="1657544"/>
              <a:ext cx="365569" cy="351035"/>
              <a:chOff x="4755784" y="1370261"/>
              <a:chExt cx="519113" cy="498475"/>
            </a:xfrm>
          </p:grpSpPr>
          <p:sp>
            <p:nvSpPr>
              <p:cNvPr id="93" name="Freeform 27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16 h 229"/>
                  <a:gd name="T2" fmla="*/ 119 w 238"/>
                  <a:gd name="T3" fmla="*/ 46 h 229"/>
                  <a:gd name="T4" fmla="*/ 119 w 238"/>
                  <a:gd name="T5" fmla="*/ 57 h 229"/>
                  <a:gd name="T6" fmla="*/ 202 w 238"/>
                  <a:gd name="T7" fmla="*/ 32 h 229"/>
                  <a:gd name="T8" fmla="*/ 150 w 238"/>
                  <a:gd name="T9" fmla="*/ 145 h 229"/>
                  <a:gd name="T10" fmla="*/ 119 w 238"/>
                  <a:gd name="T11" fmla="*/ 172 h 229"/>
                  <a:gd name="T12" fmla="*/ 119 w 238"/>
                  <a:gd name="T13" fmla="*/ 183 h 229"/>
                  <a:gd name="T14" fmla="*/ 156 w 238"/>
                  <a:gd name="T15" fmla="*/ 151 h 229"/>
                  <a:gd name="T16" fmla="*/ 218 w 238"/>
                  <a:gd name="T17" fmla="*/ 16 h 229"/>
                  <a:gd name="T18" fmla="*/ 119 w 238"/>
                  <a:gd name="T19" fmla="*/ 46 h 229"/>
                  <a:gd name="T20" fmla="*/ 83 w 238"/>
                  <a:gd name="T21" fmla="*/ 78 h 229"/>
                  <a:gd name="T22" fmla="*/ 20 w 238"/>
                  <a:gd name="T23" fmla="*/ 214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36 w 238"/>
                  <a:gd name="T29" fmla="*/ 197 h 229"/>
                  <a:gd name="T30" fmla="*/ 36 w 238"/>
                  <a:gd name="T31" fmla="*/ 197 h 229"/>
                  <a:gd name="T32" fmla="*/ 89 w 238"/>
                  <a:gd name="T33" fmla="*/ 84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16"/>
                    </a:moveTo>
                    <a:cubicBezTo>
                      <a:pt x="202" y="0"/>
                      <a:pt x="162" y="13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55" y="30"/>
                      <a:pt x="189" y="19"/>
                      <a:pt x="202" y="32"/>
                    </a:cubicBezTo>
                    <a:cubicBezTo>
                      <a:pt x="219" y="49"/>
                      <a:pt x="195" y="99"/>
                      <a:pt x="150" y="145"/>
                    </a:cubicBezTo>
                    <a:cubicBezTo>
                      <a:pt x="140" y="155"/>
                      <a:pt x="129" y="164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31" y="174"/>
                      <a:pt x="144" y="163"/>
                      <a:pt x="156" y="151"/>
                    </a:cubicBezTo>
                    <a:cubicBezTo>
                      <a:pt x="210" y="96"/>
                      <a:pt x="238" y="36"/>
                      <a:pt x="218" y="16"/>
                    </a:cubicBezTo>
                    <a:close/>
                    <a:moveTo>
                      <a:pt x="119" y="46"/>
                    </a:moveTo>
                    <a:cubicBezTo>
                      <a:pt x="107" y="55"/>
                      <a:pt x="95" y="66"/>
                      <a:pt x="83" y="78"/>
                    </a:cubicBezTo>
                    <a:cubicBezTo>
                      <a:pt x="28" y="133"/>
                      <a:pt x="0" y="193"/>
                      <a:pt x="20" y="214"/>
                    </a:cubicBezTo>
                    <a:cubicBezTo>
                      <a:pt x="36" y="229"/>
                      <a:pt x="76" y="216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83" y="199"/>
                      <a:pt x="49" y="211"/>
                      <a:pt x="36" y="197"/>
                    </a:cubicBezTo>
                    <a:cubicBezTo>
                      <a:pt x="36" y="197"/>
                      <a:pt x="36" y="197"/>
                      <a:pt x="36" y="197"/>
                    </a:cubicBezTo>
                    <a:cubicBezTo>
                      <a:pt x="19" y="181"/>
                      <a:pt x="43" y="130"/>
                      <a:pt x="89" y="84"/>
                    </a:cubicBezTo>
                    <a:cubicBezTo>
                      <a:pt x="99" y="74"/>
                      <a:pt x="109" y="65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4" name="Freeform 28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214 h 229"/>
                  <a:gd name="T2" fmla="*/ 156 w 238"/>
                  <a:gd name="T3" fmla="*/ 78 h 229"/>
                  <a:gd name="T4" fmla="*/ 119 w 238"/>
                  <a:gd name="T5" fmla="*/ 46 h 229"/>
                  <a:gd name="T6" fmla="*/ 119 w 238"/>
                  <a:gd name="T7" fmla="*/ 57 h 229"/>
                  <a:gd name="T8" fmla="*/ 150 w 238"/>
                  <a:gd name="T9" fmla="*/ 84 h 229"/>
                  <a:gd name="T10" fmla="*/ 202 w 238"/>
                  <a:gd name="T11" fmla="*/ 197 h 229"/>
                  <a:gd name="T12" fmla="*/ 119 w 238"/>
                  <a:gd name="T13" fmla="*/ 172 h 229"/>
                  <a:gd name="T14" fmla="*/ 119 w 238"/>
                  <a:gd name="T15" fmla="*/ 183 h 229"/>
                  <a:gd name="T16" fmla="*/ 218 w 238"/>
                  <a:gd name="T17" fmla="*/ 214 h 229"/>
                  <a:gd name="T18" fmla="*/ 119 w 238"/>
                  <a:gd name="T19" fmla="*/ 46 h 229"/>
                  <a:gd name="T20" fmla="*/ 20 w 238"/>
                  <a:gd name="T21" fmla="*/ 16 h 229"/>
                  <a:gd name="T22" fmla="*/ 83 w 238"/>
                  <a:gd name="T23" fmla="*/ 151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89 w 238"/>
                  <a:gd name="T29" fmla="*/ 145 h 229"/>
                  <a:gd name="T30" fmla="*/ 36 w 238"/>
                  <a:gd name="T31" fmla="*/ 32 h 229"/>
                  <a:gd name="T32" fmla="*/ 36 w 238"/>
                  <a:gd name="T33" fmla="*/ 32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214"/>
                    </a:moveTo>
                    <a:cubicBezTo>
                      <a:pt x="238" y="193"/>
                      <a:pt x="210" y="133"/>
                      <a:pt x="156" y="78"/>
                    </a:cubicBezTo>
                    <a:cubicBezTo>
                      <a:pt x="144" y="66"/>
                      <a:pt x="131" y="55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29" y="65"/>
                      <a:pt x="140" y="74"/>
                      <a:pt x="150" y="84"/>
                    </a:cubicBezTo>
                    <a:cubicBezTo>
                      <a:pt x="195" y="130"/>
                      <a:pt x="219" y="181"/>
                      <a:pt x="202" y="197"/>
                    </a:cubicBezTo>
                    <a:cubicBezTo>
                      <a:pt x="189" y="211"/>
                      <a:pt x="155" y="199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62" y="216"/>
                      <a:pt x="202" y="229"/>
                      <a:pt x="218" y="214"/>
                    </a:cubicBezTo>
                    <a:close/>
                    <a:moveTo>
                      <a:pt x="119" y="46"/>
                    </a:moveTo>
                    <a:cubicBezTo>
                      <a:pt x="76" y="13"/>
                      <a:pt x="36" y="0"/>
                      <a:pt x="20" y="16"/>
                    </a:cubicBezTo>
                    <a:cubicBezTo>
                      <a:pt x="0" y="36"/>
                      <a:pt x="28" y="96"/>
                      <a:pt x="83" y="151"/>
                    </a:cubicBezTo>
                    <a:cubicBezTo>
                      <a:pt x="95" y="163"/>
                      <a:pt x="107" y="174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09" y="164"/>
                      <a:pt x="99" y="155"/>
                      <a:pt x="89" y="145"/>
                    </a:cubicBezTo>
                    <a:cubicBezTo>
                      <a:pt x="43" y="99"/>
                      <a:pt x="19" y="49"/>
                      <a:pt x="36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9" y="19"/>
                      <a:pt x="83" y="30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>
                <a:off x="4970097" y="1573461"/>
                <a:ext cx="93663" cy="93663"/>
              </a:xfrm>
              <a:prstGeom prst="ellipse">
                <a:avLst/>
              </a:pr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96" name="Freeform 30"/>
            <p:cNvSpPr>
              <a:spLocks noEditPoints="1"/>
            </p:cNvSpPr>
            <p:nvPr/>
          </p:nvSpPr>
          <p:spPr bwMode="auto">
            <a:xfrm>
              <a:off x="5327520" y="1497677"/>
              <a:ext cx="181107" cy="343210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5236966" y="1496559"/>
              <a:ext cx="45836" cy="33426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2"/>
            <p:cNvSpPr>
              <a:spLocks noEditPoints="1"/>
            </p:cNvSpPr>
            <p:nvPr/>
          </p:nvSpPr>
          <p:spPr bwMode="auto">
            <a:xfrm>
              <a:off x="3752333" y="3180187"/>
              <a:ext cx="395753" cy="289549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99" name="Group 127"/>
            <p:cNvGrpSpPr/>
            <p:nvPr/>
          </p:nvGrpSpPr>
          <p:grpSpPr>
            <a:xfrm>
              <a:off x="4864690" y="3469735"/>
              <a:ext cx="357747" cy="460594"/>
              <a:chOff x="8610596" y="4127500"/>
              <a:chExt cx="508005" cy="654050"/>
            </a:xfrm>
            <a:solidFill>
              <a:srgbClr val="00C373"/>
            </a:solidFill>
          </p:grpSpPr>
          <p:sp>
            <p:nvSpPr>
              <p:cNvPr id="100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1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2" name="Freeform 35"/>
              <p:cNvSpPr/>
              <p:nvPr/>
            </p:nvSpPr>
            <p:spPr bwMode="auto">
              <a:xfrm>
                <a:off x="8610596" y="4144965"/>
                <a:ext cx="496887" cy="433389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2A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3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4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5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6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7" name="Freeform 40"/>
              <p:cNvSpPr/>
              <p:nvPr/>
            </p:nvSpPr>
            <p:spPr bwMode="auto">
              <a:xfrm>
                <a:off x="8610599" y="4144967"/>
                <a:ext cx="496888" cy="433390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60946" y="3004669"/>
              <a:ext cx="301846" cy="482642"/>
              <a:chOff x="5452697" y="3283198"/>
              <a:chExt cx="428625" cy="685359"/>
            </a:xfrm>
          </p:grpSpPr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5452697" y="3283198"/>
                <a:ext cx="428625" cy="390525"/>
              </a:xfrm>
              <a:custGeom>
                <a:avLst/>
                <a:gdLst>
                  <a:gd name="T0" fmla="*/ 116 w 196"/>
                  <a:gd name="T1" fmla="*/ 2 h 179"/>
                  <a:gd name="T2" fmla="*/ 98 w 196"/>
                  <a:gd name="T3" fmla="*/ 0 h 179"/>
                  <a:gd name="T4" fmla="*/ 98 w 196"/>
                  <a:gd name="T5" fmla="*/ 17 h 179"/>
                  <a:gd name="T6" fmla="*/ 113 w 196"/>
                  <a:gd name="T7" fmla="*/ 18 h 179"/>
                  <a:gd name="T8" fmla="*/ 169 w 196"/>
                  <a:gd name="T9" fmla="*/ 105 h 179"/>
                  <a:gd name="T10" fmla="*/ 98 w 196"/>
                  <a:gd name="T11" fmla="*/ 163 h 179"/>
                  <a:gd name="T12" fmla="*/ 98 w 196"/>
                  <a:gd name="T13" fmla="*/ 179 h 179"/>
                  <a:gd name="T14" fmla="*/ 185 w 196"/>
                  <a:gd name="T15" fmla="*/ 108 h 179"/>
                  <a:gd name="T16" fmla="*/ 116 w 196"/>
                  <a:gd name="T17" fmla="*/ 2 h 179"/>
                  <a:gd name="T18" fmla="*/ 98 w 196"/>
                  <a:gd name="T19" fmla="*/ 0 h 179"/>
                  <a:gd name="T20" fmla="*/ 10 w 196"/>
                  <a:gd name="T21" fmla="*/ 71 h 179"/>
                  <a:gd name="T22" fmla="*/ 79 w 196"/>
                  <a:gd name="T23" fmla="*/ 177 h 179"/>
                  <a:gd name="T24" fmla="*/ 98 w 196"/>
                  <a:gd name="T25" fmla="*/ 179 h 179"/>
                  <a:gd name="T26" fmla="*/ 98 w 196"/>
                  <a:gd name="T27" fmla="*/ 163 h 179"/>
                  <a:gd name="T28" fmla="*/ 83 w 196"/>
                  <a:gd name="T29" fmla="*/ 161 h 179"/>
                  <a:gd name="T30" fmla="*/ 83 w 196"/>
                  <a:gd name="T31" fmla="*/ 161 h 179"/>
                  <a:gd name="T32" fmla="*/ 26 w 196"/>
                  <a:gd name="T33" fmla="*/ 75 h 179"/>
                  <a:gd name="T34" fmla="*/ 98 w 196"/>
                  <a:gd name="T35" fmla="*/ 17 h 179"/>
                  <a:gd name="T36" fmla="*/ 98 w 196"/>
                  <a:gd name="T3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" h="179">
                    <a:moveTo>
                      <a:pt x="116" y="2"/>
                    </a:moveTo>
                    <a:cubicBezTo>
                      <a:pt x="110" y="1"/>
                      <a:pt x="104" y="0"/>
                      <a:pt x="98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3" y="17"/>
                      <a:pt x="108" y="17"/>
                      <a:pt x="113" y="18"/>
                    </a:cubicBezTo>
                    <a:cubicBezTo>
                      <a:pt x="152" y="27"/>
                      <a:pt x="177" y="65"/>
                      <a:pt x="169" y="105"/>
                    </a:cubicBezTo>
                    <a:cubicBezTo>
                      <a:pt x="162" y="139"/>
                      <a:pt x="131" y="163"/>
                      <a:pt x="98" y="163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39" y="179"/>
                      <a:pt x="177" y="150"/>
                      <a:pt x="185" y="108"/>
                    </a:cubicBezTo>
                    <a:cubicBezTo>
                      <a:pt x="196" y="60"/>
                      <a:pt x="165" y="12"/>
                      <a:pt x="116" y="2"/>
                    </a:cubicBezTo>
                    <a:close/>
                    <a:moveTo>
                      <a:pt x="98" y="0"/>
                    </a:moveTo>
                    <a:cubicBezTo>
                      <a:pt x="56" y="0"/>
                      <a:pt x="19" y="29"/>
                      <a:pt x="10" y="71"/>
                    </a:cubicBezTo>
                    <a:cubicBezTo>
                      <a:pt x="0" y="120"/>
                      <a:pt x="31" y="167"/>
                      <a:pt x="79" y="177"/>
                    </a:cubicBezTo>
                    <a:cubicBezTo>
                      <a:pt x="85" y="179"/>
                      <a:pt x="92" y="179"/>
                      <a:pt x="98" y="179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3" y="163"/>
                      <a:pt x="88" y="162"/>
                      <a:pt x="83" y="161"/>
                    </a:cubicBezTo>
                    <a:cubicBezTo>
                      <a:pt x="83" y="161"/>
                      <a:pt x="83" y="161"/>
                      <a:pt x="83" y="161"/>
                    </a:cubicBezTo>
                    <a:cubicBezTo>
                      <a:pt x="43" y="153"/>
                      <a:pt x="18" y="114"/>
                      <a:pt x="26" y="75"/>
                    </a:cubicBezTo>
                    <a:cubicBezTo>
                      <a:pt x="33" y="40"/>
                      <a:pt x="64" y="17"/>
                      <a:pt x="98" y="1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0" name="Freeform 43"/>
              <p:cNvSpPr/>
              <p:nvPr/>
            </p:nvSpPr>
            <p:spPr bwMode="auto">
              <a:xfrm>
                <a:off x="5530719" y="3643561"/>
                <a:ext cx="125178" cy="324996"/>
              </a:xfrm>
              <a:custGeom>
                <a:avLst/>
                <a:gdLst/>
                <a:ahLst/>
                <a:cxnLst/>
                <a:rect l="l" t="t" r="r" b="b"/>
                <a:pathLst>
                  <a:path w="125178" h="324996">
                    <a:moveTo>
                      <a:pt x="72791" y="0"/>
                    </a:moveTo>
                    <a:lnTo>
                      <a:pt x="125178" y="11112"/>
                    </a:lnTo>
                    <a:lnTo>
                      <a:pt x="110517" y="80314"/>
                    </a:lnTo>
                    <a:cubicBezTo>
                      <a:pt x="119190" y="88806"/>
                      <a:pt x="122294" y="101492"/>
                      <a:pt x="118669" y="114855"/>
                    </a:cubicBezTo>
                    <a:lnTo>
                      <a:pt x="81787" y="291533"/>
                    </a:lnTo>
                    <a:cubicBezTo>
                      <a:pt x="77447" y="313345"/>
                      <a:pt x="55752" y="328613"/>
                      <a:pt x="34056" y="324251"/>
                    </a:cubicBezTo>
                    <a:cubicBezTo>
                      <a:pt x="10190" y="317707"/>
                      <a:pt x="-4997" y="295895"/>
                      <a:pt x="1512" y="274083"/>
                    </a:cubicBezTo>
                    <a:cubicBezTo>
                      <a:pt x="38395" y="97406"/>
                      <a:pt x="38395" y="97406"/>
                      <a:pt x="38395" y="97406"/>
                    </a:cubicBezTo>
                    <a:cubicBezTo>
                      <a:pt x="40712" y="84594"/>
                      <a:pt x="47978" y="74891"/>
                      <a:pt x="57961" y="69997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11" name="Freeform 44"/>
            <p:cNvSpPr/>
            <p:nvPr/>
          </p:nvSpPr>
          <p:spPr bwMode="auto">
            <a:xfrm>
              <a:off x="4375029" y="1184652"/>
              <a:ext cx="368922" cy="337620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5"/>
            <p:cNvSpPr>
              <a:spLocks noEditPoints="1"/>
            </p:cNvSpPr>
            <p:nvPr/>
          </p:nvSpPr>
          <p:spPr bwMode="auto">
            <a:xfrm>
              <a:off x="4265470" y="3058331"/>
              <a:ext cx="449415" cy="372277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5060331" y="2317132"/>
              <a:ext cx="576861" cy="673004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5497447" y="2513891"/>
              <a:ext cx="249303" cy="48966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4627685" y="2576496"/>
              <a:ext cx="408051" cy="408051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49"/>
            <p:cNvSpPr/>
            <p:nvPr/>
          </p:nvSpPr>
          <p:spPr bwMode="auto">
            <a:xfrm>
              <a:off x="4702588" y="2706178"/>
              <a:ext cx="203466" cy="107323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17" name="Group 126"/>
            <p:cNvGrpSpPr/>
            <p:nvPr/>
          </p:nvGrpSpPr>
          <p:grpSpPr>
            <a:xfrm>
              <a:off x="4790905" y="3101931"/>
              <a:ext cx="319733" cy="304081"/>
              <a:chOff x="8505825" y="3605213"/>
              <a:chExt cx="454025" cy="431800"/>
            </a:xfrm>
          </p:grpSpPr>
          <p:sp>
            <p:nvSpPr>
              <p:cNvPr id="118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20" name="Freeform 52"/>
            <p:cNvSpPr/>
            <p:nvPr/>
          </p:nvSpPr>
          <p:spPr bwMode="auto">
            <a:xfrm>
              <a:off x="3814163" y="1273122"/>
              <a:ext cx="483950" cy="397374"/>
            </a:xfrm>
            <a:custGeom>
              <a:avLst/>
              <a:gdLst/>
              <a:ahLst/>
              <a:cxnLst/>
              <a:rect l="l" t="t" r="r" b="b"/>
              <a:pathLst>
                <a:path w="687216" h="564276">
                  <a:moveTo>
                    <a:pt x="570447" y="172822"/>
                  </a:moveTo>
                  <a:cubicBezTo>
                    <a:pt x="570447" y="172822"/>
                    <a:pt x="570447" y="172822"/>
                    <a:pt x="590062" y="201232"/>
                  </a:cubicBezTo>
                  <a:lnTo>
                    <a:pt x="154172" y="491889"/>
                  </a:lnTo>
                  <a:cubicBezTo>
                    <a:pt x="130198" y="509372"/>
                    <a:pt x="95327" y="500631"/>
                    <a:pt x="77892" y="474406"/>
                  </a:cubicBezTo>
                  <a:cubicBezTo>
                    <a:pt x="75712" y="472220"/>
                    <a:pt x="75712" y="472220"/>
                    <a:pt x="75712" y="470035"/>
                  </a:cubicBezTo>
                  <a:cubicBezTo>
                    <a:pt x="93148" y="478777"/>
                    <a:pt x="112763" y="478777"/>
                    <a:pt x="130198" y="467850"/>
                  </a:cubicBezTo>
                  <a:cubicBezTo>
                    <a:pt x="130198" y="467850"/>
                    <a:pt x="130198" y="467850"/>
                    <a:pt x="570447" y="172822"/>
                  </a:cubicBezTo>
                  <a:close/>
                  <a:moveTo>
                    <a:pt x="533073" y="67001"/>
                  </a:moveTo>
                  <a:cubicBezTo>
                    <a:pt x="491035" y="95040"/>
                    <a:pt x="376282" y="171580"/>
                    <a:pt x="63032" y="380515"/>
                  </a:cubicBezTo>
                  <a:cubicBezTo>
                    <a:pt x="28189" y="404534"/>
                    <a:pt x="21656" y="454757"/>
                    <a:pt x="47788" y="494062"/>
                  </a:cubicBezTo>
                  <a:cubicBezTo>
                    <a:pt x="73921" y="531183"/>
                    <a:pt x="124009" y="544285"/>
                    <a:pt x="158852" y="520265"/>
                  </a:cubicBezTo>
                  <a:cubicBezTo>
                    <a:pt x="158860" y="520260"/>
                    <a:pt x="160695" y="519030"/>
                    <a:pt x="626715" y="206824"/>
                  </a:cubicBezTo>
                  <a:cubicBezTo>
                    <a:pt x="578252" y="134460"/>
                    <a:pt x="549789" y="91961"/>
                    <a:pt x="533073" y="67001"/>
                  </a:cubicBezTo>
                  <a:close/>
                  <a:moveTo>
                    <a:pt x="530794" y="696"/>
                  </a:moveTo>
                  <a:cubicBezTo>
                    <a:pt x="535968" y="2059"/>
                    <a:pt x="540869" y="5328"/>
                    <a:pt x="544136" y="9687"/>
                  </a:cubicBezTo>
                  <a:cubicBezTo>
                    <a:pt x="683541" y="218914"/>
                    <a:pt x="683541" y="218914"/>
                    <a:pt x="683541" y="218914"/>
                  </a:cubicBezTo>
                  <a:cubicBezTo>
                    <a:pt x="690075" y="229811"/>
                    <a:pt x="687897" y="240708"/>
                    <a:pt x="677006" y="247247"/>
                  </a:cubicBezTo>
                  <a:cubicBezTo>
                    <a:pt x="668293" y="253785"/>
                    <a:pt x="655224" y="251606"/>
                    <a:pt x="650868" y="242888"/>
                  </a:cubicBezTo>
                  <a:lnTo>
                    <a:pt x="642540" y="230453"/>
                  </a:lnTo>
                  <a:lnTo>
                    <a:pt x="167563" y="548652"/>
                  </a:lnTo>
                  <a:cubicBezTo>
                    <a:pt x="121831" y="579222"/>
                    <a:pt x="54322" y="563937"/>
                    <a:pt x="19478" y="511531"/>
                  </a:cubicBezTo>
                  <a:cubicBezTo>
                    <a:pt x="-13188" y="459124"/>
                    <a:pt x="-4477" y="391433"/>
                    <a:pt x="43433" y="360862"/>
                  </a:cubicBezTo>
                  <a:cubicBezTo>
                    <a:pt x="43440" y="360857"/>
                    <a:pt x="45324" y="359590"/>
                    <a:pt x="516638" y="42461"/>
                  </a:cubicBezTo>
                  <a:lnTo>
                    <a:pt x="510204" y="32854"/>
                  </a:lnTo>
                  <a:cubicBezTo>
                    <a:pt x="509285" y="31481"/>
                    <a:pt x="509285" y="31481"/>
                    <a:pt x="509285" y="31481"/>
                  </a:cubicBezTo>
                  <a:cubicBezTo>
                    <a:pt x="502750" y="22763"/>
                    <a:pt x="504928" y="9687"/>
                    <a:pt x="515819" y="3148"/>
                  </a:cubicBezTo>
                  <a:cubicBezTo>
                    <a:pt x="520176" y="-121"/>
                    <a:pt x="525621" y="-666"/>
                    <a:pt x="530794" y="69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5"/>
            <p:cNvSpPr>
              <a:spLocks noEditPoints="1"/>
            </p:cNvSpPr>
            <p:nvPr/>
          </p:nvSpPr>
          <p:spPr bwMode="auto">
            <a:xfrm>
              <a:off x="3572343" y="1602764"/>
              <a:ext cx="209056" cy="36668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3382292" y="2370794"/>
              <a:ext cx="391281" cy="4259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825562" y="1269616"/>
              <a:ext cx="372277" cy="365569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510499" y="2794688"/>
              <a:ext cx="362215" cy="36668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4916115" y="2004107"/>
              <a:ext cx="441589" cy="465066"/>
            </a:xfrm>
            <a:custGeom>
              <a:avLst/>
              <a:gdLst/>
              <a:ahLst/>
              <a:cxnLst/>
              <a:rect l="l" t="t" r="r" b="b"/>
              <a:pathLst>
                <a:path w="627063" h="660400">
                  <a:moveTo>
                    <a:pt x="0" y="628650"/>
                  </a:moveTo>
                  <a:lnTo>
                    <a:pt x="627063" y="628650"/>
                  </a:lnTo>
                  <a:lnTo>
                    <a:pt x="627063" y="660400"/>
                  </a:lnTo>
                  <a:lnTo>
                    <a:pt x="0" y="660400"/>
                  </a:lnTo>
                  <a:close/>
                  <a:moveTo>
                    <a:pt x="25400" y="565150"/>
                  </a:moveTo>
                  <a:lnTo>
                    <a:pt x="601663" y="565150"/>
                  </a:lnTo>
                  <a:lnTo>
                    <a:pt x="601663" y="596900"/>
                  </a:lnTo>
                  <a:lnTo>
                    <a:pt x="25400" y="596900"/>
                  </a:lnTo>
                  <a:close/>
                  <a:moveTo>
                    <a:pt x="438150" y="254000"/>
                  </a:moveTo>
                  <a:lnTo>
                    <a:pt x="557213" y="254000"/>
                  </a:lnTo>
                  <a:lnTo>
                    <a:pt x="557213" y="285750"/>
                  </a:lnTo>
                  <a:lnTo>
                    <a:pt x="534988" y="285750"/>
                  </a:lnTo>
                  <a:lnTo>
                    <a:pt x="534988" y="500062"/>
                  </a:lnTo>
                  <a:lnTo>
                    <a:pt x="557213" y="500062"/>
                  </a:lnTo>
                  <a:lnTo>
                    <a:pt x="557213" y="531812"/>
                  </a:lnTo>
                  <a:lnTo>
                    <a:pt x="438150" y="531812"/>
                  </a:lnTo>
                  <a:lnTo>
                    <a:pt x="438150" y="500062"/>
                  </a:lnTo>
                  <a:lnTo>
                    <a:pt x="458788" y="500062"/>
                  </a:lnTo>
                  <a:lnTo>
                    <a:pt x="458788" y="285750"/>
                  </a:lnTo>
                  <a:lnTo>
                    <a:pt x="438150" y="285750"/>
                  </a:lnTo>
                  <a:close/>
                  <a:moveTo>
                    <a:pt x="252413" y="254000"/>
                  </a:moveTo>
                  <a:lnTo>
                    <a:pt x="374651" y="254000"/>
                  </a:lnTo>
                  <a:lnTo>
                    <a:pt x="374651" y="285750"/>
                  </a:lnTo>
                  <a:lnTo>
                    <a:pt x="352426" y="285750"/>
                  </a:lnTo>
                  <a:lnTo>
                    <a:pt x="352426" y="500062"/>
                  </a:lnTo>
                  <a:lnTo>
                    <a:pt x="374651" y="500062"/>
                  </a:lnTo>
                  <a:lnTo>
                    <a:pt x="374651" y="531812"/>
                  </a:lnTo>
                  <a:lnTo>
                    <a:pt x="252413" y="531812"/>
                  </a:lnTo>
                  <a:lnTo>
                    <a:pt x="252413" y="500062"/>
                  </a:lnTo>
                  <a:lnTo>
                    <a:pt x="274638" y="500062"/>
                  </a:lnTo>
                  <a:lnTo>
                    <a:pt x="274638" y="285750"/>
                  </a:lnTo>
                  <a:lnTo>
                    <a:pt x="252413" y="285750"/>
                  </a:lnTo>
                  <a:close/>
                  <a:moveTo>
                    <a:pt x="69850" y="254000"/>
                  </a:moveTo>
                  <a:lnTo>
                    <a:pt x="192088" y="254000"/>
                  </a:lnTo>
                  <a:lnTo>
                    <a:pt x="192088" y="285750"/>
                  </a:lnTo>
                  <a:lnTo>
                    <a:pt x="169863" y="285750"/>
                  </a:lnTo>
                  <a:lnTo>
                    <a:pt x="169863" y="500062"/>
                  </a:lnTo>
                  <a:lnTo>
                    <a:pt x="192088" y="500062"/>
                  </a:lnTo>
                  <a:lnTo>
                    <a:pt x="192088" y="531812"/>
                  </a:lnTo>
                  <a:lnTo>
                    <a:pt x="69850" y="531812"/>
                  </a:lnTo>
                  <a:lnTo>
                    <a:pt x="69850" y="500062"/>
                  </a:lnTo>
                  <a:lnTo>
                    <a:pt x="90488" y="500062"/>
                  </a:lnTo>
                  <a:lnTo>
                    <a:pt x="90488" y="285750"/>
                  </a:lnTo>
                  <a:lnTo>
                    <a:pt x="69850" y="285750"/>
                  </a:lnTo>
                  <a:close/>
                  <a:moveTo>
                    <a:pt x="312738" y="0"/>
                  </a:moveTo>
                  <a:lnTo>
                    <a:pt x="601663" y="184150"/>
                  </a:lnTo>
                  <a:lnTo>
                    <a:pt x="601663" y="215900"/>
                  </a:lnTo>
                  <a:lnTo>
                    <a:pt x="25400" y="215900"/>
                  </a:lnTo>
                  <a:lnTo>
                    <a:pt x="25400" y="18415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2"/>
            <p:cNvSpPr>
              <a:spLocks noEditPoints="1"/>
            </p:cNvSpPr>
            <p:nvPr/>
          </p:nvSpPr>
          <p:spPr bwMode="auto">
            <a:xfrm>
              <a:off x="3818291" y="2121491"/>
              <a:ext cx="563445" cy="367805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3"/>
            <p:cNvSpPr>
              <a:spLocks noEditPoints="1"/>
            </p:cNvSpPr>
            <p:nvPr/>
          </p:nvSpPr>
          <p:spPr bwMode="auto">
            <a:xfrm>
              <a:off x="5061448" y="2525070"/>
              <a:ext cx="131918" cy="230297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4"/>
            <p:cNvSpPr>
              <a:spLocks noEditPoints="1"/>
            </p:cNvSpPr>
            <p:nvPr/>
          </p:nvSpPr>
          <p:spPr bwMode="auto">
            <a:xfrm>
              <a:off x="3909963" y="1735800"/>
              <a:ext cx="264954" cy="32420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5"/>
            <p:cNvSpPr>
              <a:spLocks noEditPoints="1"/>
            </p:cNvSpPr>
            <p:nvPr/>
          </p:nvSpPr>
          <p:spPr bwMode="auto">
            <a:xfrm>
              <a:off x="4419747" y="2076773"/>
              <a:ext cx="401343" cy="402461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76"/>
            <p:cNvSpPr>
              <a:spLocks noEditPoints="1"/>
            </p:cNvSpPr>
            <p:nvPr/>
          </p:nvSpPr>
          <p:spPr bwMode="auto">
            <a:xfrm>
              <a:off x="4019522" y="2595501"/>
              <a:ext cx="452769" cy="343210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77"/>
            <p:cNvSpPr/>
            <p:nvPr/>
          </p:nvSpPr>
          <p:spPr bwMode="auto">
            <a:xfrm>
              <a:off x="4217399" y="2063358"/>
              <a:ext cx="150923" cy="141980"/>
            </a:xfrm>
            <a:custGeom>
              <a:avLst/>
              <a:gdLst/>
              <a:ahLst/>
              <a:cxnLst/>
              <a:rect l="l" t="t" r="r" b="b"/>
              <a:pathLst>
                <a:path w="214313" h="201613">
                  <a:moveTo>
                    <a:pt x="123532" y="0"/>
                  </a:moveTo>
                  <a:cubicBezTo>
                    <a:pt x="153988" y="6443"/>
                    <a:pt x="153988" y="6443"/>
                    <a:pt x="153988" y="6443"/>
                  </a:cubicBezTo>
                  <a:cubicBezTo>
                    <a:pt x="131738" y="18272"/>
                    <a:pt x="116220" y="31430"/>
                    <a:pt x="114012" y="54113"/>
                  </a:cubicBezTo>
                  <a:cubicBezTo>
                    <a:pt x="123594" y="45673"/>
                    <a:pt x="136504" y="41275"/>
                    <a:pt x="150894" y="41275"/>
                  </a:cubicBezTo>
                  <a:cubicBezTo>
                    <a:pt x="185884" y="41275"/>
                    <a:pt x="214313" y="69443"/>
                    <a:pt x="214313" y="104110"/>
                  </a:cubicBezTo>
                  <a:cubicBezTo>
                    <a:pt x="214313" y="138778"/>
                    <a:pt x="192445" y="201613"/>
                    <a:pt x="111530" y="201613"/>
                  </a:cubicBezTo>
                  <a:cubicBezTo>
                    <a:pt x="32803" y="201613"/>
                    <a:pt x="0" y="143111"/>
                    <a:pt x="0" y="104110"/>
                  </a:cubicBezTo>
                  <a:cubicBezTo>
                    <a:pt x="0" y="69443"/>
                    <a:pt x="28429" y="41275"/>
                    <a:pt x="65606" y="41275"/>
                  </a:cubicBezTo>
                  <a:cubicBezTo>
                    <a:pt x="79337" y="41275"/>
                    <a:pt x="93069" y="46505"/>
                    <a:pt x="103174" y="55959"/>
                  </a:cubicBezTo>
                  <a:cubicBezTo>
                    <a:pt x="99547" y="35519"/>
                    <a:pt x="108208" y="15128"/>
                    <a:pt x="12353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79"/>
            <p:cNvSpPr>
              <a:spLocks noEditPoints="1"/>
            </p:cNvSpPr>
            <p:nvPr/>
          </p:nvSpPr>
          <p:spPr bwMode="auto">
            <a:xfrm>
              <a:off x="4049707" y="3004669"/>
              <a:ext cx="158748" cy="220236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0"/>
            <p:cNvSpPr>
              <a:spLocks noEditPoints="1"/>
            </p:cNvSpPr>
            <p:nvPr/>
          </p:nvSpPr>
          <p:spPr bwMode="auto">
            <a:xfrm>
              <a:off x="5269386" y="1875543"/>
              <a:ext cx="198995" cy="21800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1"/>
            <p:cNvSpPr>
              <a:spLocks noEditPoints="1"/>
            </p:cNvSpPr>
            <p:nvPr/>
          </p:nvSpPr>
          <p:spPr bwMode="auto">
            <a:xfrm>
              <a:off x="4274414" y="1582641"/>
              <a:ext cx="300728" cy="432646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071749" y="1521154"/>
              <a:ext cx="268624" cy="159074"/>
              <a:chOff x="3906022" y="1176586"/>
              <a:chExt cx="381450" cy="225888"/>
            </a:xfrm>
          </p:grpSpPr>
          <p:sp>
            <p:nvSpPr>
              <p:cNvPr id="150" name="Freeform 82"/>
              <p:cNvSpPr>
                <a:spLocks noEditPoints="1"/>
              </p:cNvSpPr>
              <p:nvPr/>
            </p:nvSpPr>
            <p:spPr bwMode="auto">
              <a:xfrm>
                <a:off x="4041409" y="1176586"/>
                <a:ext cx="246063" cy="217488"/>
              </a:xfrm>
              <a:custGeom>
                <a:avLst/>
                <a:gdLst>
                  <a:gd name="T0" fmla="*/ 103 w 113"/>
                  <a:gd name="T1" fmla="*/ 31 h 100"/>
                  <a:gd name="T2" fmla="*/ 57 w 113"/>
                  <a:gd name="T3" fmla="*/ 0 h 100"/>
                  <a:gd name="T4" fmla="*/ 57 w 113"/>
                  <a:gd name="T5" fmla="*/ 9 h 100"/>
                  <a:gd name="T6" fmla="*/ 95 w 113"/>
                  <a:gd name="T7" fmla="*/ 35 h 100"/>
                  <a:gd name="T8" fmla="*/ 72 w 113"/>
                  <a:gd name="T9" fmla="*/ 88 h 100"/>
                  <a:gd name="T10" fmla="*/ 57 w 113"/>
                  <a:gd name="T11" fmla="*/ 91 h 100"/>
                  <a:gd name="T12" fmla="*/ 57 w 113"/>
                  <a:gd name="T13" fmla="*/ 100 h 100"/>
                  <a:gd name="T14" fmla="*/ 75 w 113"/>
                  <a:gd name="T15" fmla="*/ 96 h 100"/>
                  <a:gd name="T16" fmla="*/ 103 w 113"/>
                  <a:gd name="T17" fmla="*/ 31 h 100"/>
                  <a:gd name="T18" fmla="*/ 57 w 113"/>
                  <a:gd name="T19" fmla="*/ 0 h 100"/>
                  <a:gd name="T20" fmla="*/ 38 w 113"/>
                  <a:gd name="T21" fmla="*/ 4 h 100"/>
                  <a:gd name="T22" fmla="*/ 11 w 113"/>
                  <a:gd name="T23" fmla="*/ 68 h 100"/>
                  <a:gd name="T24" fmla="*/ 57 w 113"/>
                  <a:gd name="T25" fmla="*/ 100 h 100"/>
                  <a:gd name="T26" fmla="*/ 57 w 113"/>
                  <a:gd name="T27" fmla="*/ 91 h 100"/>
                  <a:gd name="T28" fmla="*/ 19 w 113"/>
                  <a:gd name="T29" fmla="*/ 65 h 100"/>
                  <a:gd name="T30" fmla="*/ 19 w 113"/>
                  <a:gd name="T31" fmla="*/ 65 h 100"/>
                  <a:gd name="T32" fmla="*/ 42 w 113"/>
                  <a:gd name="T33" fmla="*/ 12 h 100"/>
                  <a:gd name="T34" fmla="*/ 57 w 113"/>
                  <a:gd name="T35" fmla="*/ 9 h 100"/>
                  <a:gd name="T36" fmla="*/ 57 w 113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00">
                    <a:moveTo>
                      <a:pt x="103" y="31"/>
                    </a:moveTo>
                    <a:cubicBezTo>
                      <a:pt x="95" y="12"/>
                      <a:pt x="77" y="0"/>
                      <a:pt x="57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3" y="9"/>
                      <a:pt x="88" y="19"/>
                      <a:pt x="95" y="35"/>
                    </a:cubicBezTo>
                    <a:cubicBezTo>
                      <a:pt x="103" y="56"/>
                      <a:pt x="93" y="79"/>
                      <a:pt x="72" y="88"/>
                    </a:cubicBezTo>
                    <a:cubicBezTo>
                      <a:pt x="67" y="90"/>
                      <a:pt x="62" y="91"/>
                      <a:pt x="57" y="91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63" y="100"/>
                      <a:pt x="69" y="99"/>
                      <a:pt x="75" y="96"/>
                    </a:cubicBezTo>
                    <a:cubicBezTo>
                      <a:pt x="101" y="86"/>
                      <a:pt x="113" y="57"/>
                      <a:pt x="103" y="31"/>
                    </a:cubicBezTo>
                    <a:close/>
                    <a:moveTo>
                      <a:pt x="57" y="0"/>
                    </a:moveTo>
                    <a:cubicBezTo>
                      <a:pt x="51" y="0"/>
                      <a:pt x="44" y="1"/>
                      <a:pt x="38" y="4"/>
                    </a:cubicBezTo>
                    <a:cubicBezTo>
                      <a:pt x="13" y="14"/>
                      <a:pt x="0" y="43"/>
                      <a:pt x="11" y="68"/>
                    </a:cubicBezTo>
                    <a:cubicBezTo>
                      <a:pt x="18" y="88"/>
                      <a:pt x="37" y="100"/>
                      <a:pt x="57" y="100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41" y="90"/>
                      <a:pt x="26" y="81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1" y="44"/>
                      <a:pt x="21" y="21"/>
                      <a:pt x="42" y="12"/>
                    </a:cubicBezTo>
                    <a:cubicBezTo>
                      <a:pt x="47" y="10"/>
                      <a:pt x="52" y="9"/>
                      <a:pt x="57" y="9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51" name="Freeform 83"/>
              <p:cNvSpPr/>
              <p:nvPr/>
            </p:nvSpPr>
            <p:spPr bwMode="auto">
              <a:xfrm>
                <a:off x="3906022" y="1306760"/>
                <a:ext cx="173487" cy="95714"/>
              </a:xfrm>
              <a:custGeom>
                <a:avLst/>
                <a:gdLst/>
                <a:ahLst/>
                <a:cxnLst/>
                <a:rect l="l" t="t" r="r" b="b"/>
                <a:pathLst>
                  <a:path w="173487" h="95714">
                    <a:moveTo>
                      <a:pt x="163962" y="0"/>
                    </a:moveTo>
                    <a:lnTo>
                      <a:pt x="173487" y="28575"/>
                    </a:lnTo>
                    <a:lnTo>
                      <a:pt x="137515" y="43318"/>
                    </a:lnTo>
                    <a:cubicBezTo>
                      <a:pt x="136150" y="49800"/>
                      <a:pt x="130924" y="54835"/>
                      <a:pt x="123706" y="57228"/>
                    </a:cubicBezTo>
                    <a:lnTo>
                      <a:pt x="32152" y="94088"/>
                    </a:lnTo>
                    <a:cubicBezTo>
                      <a:pt x="19073" y="98425"/>
                      <a:pt x="5994" y="94088"/>
                      <a:pt x="1635" y="81079"/>
                    </a:cubicBezTo>
                    <a:cubicBezTo>
                      <a:pt x="-2725" y="70237"/>
                      <a:pt x="1635" y="55059"/>
                      <a:pt x="14714" y="50723"/>
                    </a:cubicBezTo>
                    <a:cubicBezTo>
                      <a:pt x="106268" y="13862"/>
                      <a:pt x="106268" y="13862"/>
                      <a:pt x="106268" y="13862"/>
                    </a:cubicBezTo>
                    <a:cubicBezTo>
                      <a:pt x="113196" y="11564"/>
                      <a:pt x="120124" y="12309"/>
                      <a:pt x="125583" y="15475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3" name="Freeform 85"/>
            <p:cNvSpPr>
              <a:spLocks noEditPoints="1"/>
            </p:cNvSpPr>
            <p:nvPr/>
          </p:nvSpPr>
          <p:spPr bwMode="auto">
            <a:xfrm>
              <a:off x="4010578" y="2435635"/>
              <a:ext cx="314143" cy="111795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86"/>
            <p:cNvSpPr/>
            <p:nvPr/>
          </p:nvSpPr>
          <p:spPr bwMode="auto">
            <a:xfrm>
              <a:off x="5316794" y="2717168"/>
              <a:ext cx="175774" cy="224481"/>
            </a:xfrm>
            <a:custGeom>
              <a:avLst/>
              <a:gdLst/>
              <a:ahLst/>
              <a:cxnLst/>
              <a:rect l="l" t="t" r="r" b="b"/>
              <a:pathLst>
                <a:path w="249602" h="318766">
                  <a:moveTo>
                    <a:pt x="191061" y="63768"/>
                  </a:moveTo>
                  <a:cubicBezTo>
                    <a:pt x="191061" y="63768"/>
                    <a:pt x="191061" y="63768"/>
                    <a:pt x="192696" y="64860"/>
                  </a:cubicBezTo>
                  <a:lnTo>
                    <a:pt x="204142" y="72499"/>
                  </a:lnTo>
                  <a:lnTo>
                    <a:pt x="77692" y="277684"/>
                  </a:lnTo>
                  <a:cubicBezTo>
                    <a:pt x="71152" y="288598"/>
                    <a:pt x="55890" y="290781"/>
                    <a:pt x="42809" y="284233"/>
                  </a:cubicBezTo>
                  <a:cubicBezTo>
                    <a:pt x="42809" y="282058"/>
                    <a:pt x="40645" y="282050"/>
                    <a:pt x="40629" y="282050"/>
                  </a:cubicBezTo>
                  <a:cubicBezTo>
                    <a:pt x="49350" y="282050"/>
                    <a:pt x="58071" y="277684"/>
                    <a:pt x="62431" y="271136"/>
                  </a:cubicBezTo>
                  <a:cubicBezTo>
                    <a:pt x="62431" y="271136"/>
                    <a:pt x="62431" y="271136"/>
                    <a:pt x="191061" y="63768"/>
                  </a:cubicBezTo>
                  <a:close/>
                  <a:moveTo>
                    <a:pt x="155381" y="28336"/>
                  </a:moveTo>
                  <a:cubicBezTo>
                    <a:pt x="142834" y="48499"/>
                    <a:pt x="109214" y="102523"/>
                    <a:pt x="19135" y="247273"/>
                  </a:cubicBezTo>
                  <a:cubicBezTo>
                    <a:pt x="10425" y="264702"/>
                    <a:pt x="16957" y="286489"/>
                    <a:pt x="34378" y="297383"/>
                  </a:cubicBezTo>
                  <a:cubicBezTo>
                    <a:pt x="51798" y="308276"/>
                    <a:pt x="75751" y="303919"/>
                    <a:pt x="84461" y="288668"/>
                  </a:cubicBezTo>
                  <a:cubicBezTo>
                    <a:pt x="84466" y="288660"/>
                    <a:pt x="85270" y="287369"/>
                    <a:pt x="220979" y="69295"/>
                  </a:cubicBezTo>
                  <a:cubicBezTo>
                    <a:pt x="186854" y="47988"/>
                    <a:pt x="166969" y="35571"/>
                    <a:pt x="155381" y="28336"/>
                  </a:cubicBezTo>
                  <a:close/>
                  <a:moveTo>
                    <a:pt x="150023" y="852"/>
                  </a:moveTo>
                  <a:cubicBezTo>
                    <a:pt x="247438" y="61679"/>
                    <a:pt x="247438" y="61679"/>
                    <a:pt x="247438" y="61679"/>
                  </a:cubicBezTo>
                  <a:lnTo>
                    <a:pt x="249602" y="74713"/>
                  </a:lnTo>
                  <a:cubicBezTo>
                    <a:pt x="247438" y="79058"/>
                    <a:pt x="240943" y="81230"/>
                    <a:pt x="236614" y="79058"/>
                  </a:cubicBezTo>
                  <a:lnTo>
                    <a:pt x="231799" y="76051"/>
                  </a:lnTo>
                  <a:lnTo>
                    <a:pt x="95349" y="297383"/>
                  </a:lnTo>
                  <a:cubicBezTo>
                    <a:pt x="80106" y="319170"/>
                    <a:pt x="49621" y="325706"/>
                    <a:pt x="25667" y="310455"/>
                  </a:cubicBezTo>
                  <a:cubicBezTo>
                    <a:pt x="1714" y="295204"/>
                    <a:pt x="-6996" y="264702"/>
                    <a:pt x="6070" y="242915"/>
                  </a:cubicBezTo>
                  <a:cubicBezTo>
                    <a:pt x="6075" y="242907"/>
                    <a:pt x="6888" y="241608"/>
                    <a:pt x="144581" y="21592"/>
                  </a:cubicBezTo>
                  <a:lnTo>
                    <a:pt x="139872" y="18651"/>
                  </a:lnTo>
                  <a:cubicBezTo>
                    <a:pt x="139199" y="18231"/>
                    <a:pt x="139199" y="18231"/>
                    <a:pt x="139199" y="18231"/>
                  </a:cubicBezTo>
                  <a:cubicBezTo>
                    <a:pt x="134869" y="13887"/>
                    <a:pt x="132704" y="9542"/>
                    <a:pt x="137034" y="5197"/>
                  </a:cubicBezTo>
                  <a:cubicBezTo>
                    <a:pt x="139199" y="852"/>
                    <a:pt x="145693" y="-1320"/>
                    <a:pt x="150023" y="85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89"/>
            <p:cNvSpPr>
              <a:spLocks noEditPoints="1"/>
            </p:cNvSpPr>
            <p:nvPr/>
          </p:nvSpPr>
          <p:spPr bwMode="auto">
            <a:xfrm>
              <a:off x="5077099" y="1852067"/>
              <a:ext cx="156513" cy="11403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0"/>
            <p:cNvSpPr/>
            <p:nvPr/>
          </p:nvSpPr>
          <p:spPr bwMode="auto">
            <a:xfrm>
              <a:off x="3765034" y="2593685"/>
              <a:ext cx="148738" cy="189060"/>
            </a:xfrm>
            <a:custGeom>
              <a:avLst/>
              <a:gdLst/>
              <a:ahLst/>
              <a:cxnLst/>
              <a:rect l="l" t="t" r="r" b="b"/>
              <a:pathLst>
                <a:path w="211210" h="268468">
                  <a:moveTo>
                    <a:pt x="50027" y="54967"/>
                  </a:moveTo>
                  <a:cubicBezTo>
                    <a:pt x="159168" y="229593"/>
                    <a:pt x="159168" y="229593"/>
                    <a:pt x="159168" y="229593"/>
                  </a:cubicBezTo>
                  <a:cubicBezTo>
                    <a:pt x="163533" y="236141"/>
                    <a:pt x="170082" y="240507"/>
                    <a:pt x="178813" y="240507"/>
                  </a:cubicBezTo>
                  <a:cubicBezTo>
                    <a:pt x="165716" y="247055"/>
                    <a:pt x="152619" y="244872"/>
                    <a:pt x="146071" y="233958"/>
                  </a:cubicBezTo>
                  <a:lnTo>
                    <a:pt x="39113" y="61516"/>
                  </a:lnTo>
                  <a:lnTo>
                    <a:pt x="48663" y="55786"/>
                  </a:lnTo>
                  <a:cubicBezTo>
                    <a:pt x="50027" y="54967"/>
                    <a:pt x="50027" y="54967"/>
                    <a:pt x="50027" y="54967"/>
                  </a:cubicBezTo>
                  <a:close/>
                  <a:moveTo>
                    <a:pt x="78726" y="22170"/>
                  </a:moveTo>
                  <a:cubicBezTo>
                    <a:pt x="68914" y="28428"/>
                    <a:pt x="52336" y="39001"/>
                    <a:pt x="24325" y="56864"/>
                  </a:cubicBezTo>
                  <a:cubicBezTo>
                    <a:pt x="138708" y="243686"/>
                    <a:pt x="138708" y="243686"/>
                    <a:pt x="138708" y="243686"/>
                  </a:cubicBezTo>
                  <a:cubicBezTo>
                    <a:pt x="147397" y="256696"/>
                    <a:pt x="166949" y="261032"/>
                    <a:pt x="182155" y="250191"/>
                  </a:cubicBezTo>
                  <a:cubicBezTo>
                    <a:pt x="199534" y="241518"/>
                    <a:pt x="203879" y="222003"/>
                    <a:pt x="195189" y="208993"/>
                  </a:cubicBezTo>
                  <a:cubicBezTo>
                    <a:pt x="116041" y="82030"/>
                    <a:pt x="88388" y="37669"/>
                    <a:pt x="78726" y="22170"/>
                  </a:cubicBezTo>
                  <a:close/>
                  <a:moveTo>
                    <a:pt x="86468" y="0"/>
                  </a:moveTo>
                  <a:lnTo>
                    <a:pt x="97276" y="2182"/>
                  </a:lnTo>
                  <a:cubicBezTo>
                    <a:pt x="99438" y="6548"/>
                    <a:pt x="97276" y="10914"/>
                    <a:pt x="92953" y="13097"/>
                  </a:cubicBezTo>
                  <a:cubicBezTo>
                    <a:pt x="92950" y="13099"/>
                    <a:pt x="92839" y="13170"/>
                    <a:pt x="89360" y="15389"/>
                  </a:cubicBezTo>
                  <a:cubicBezTo>
                    <a:pt x="206051" y="204657"/>
                    <a:pt x="206051" y="204657"/>
                    <a:pt x="206051" y="204657"/>
                  </a:cubicBezTo>
                  <a:cubicBezTo>
                    <a:pt x="216913" y="224171"/>
                    <a:pt x="210396" y="248023"/>
                    <a:pt x="188672" y="261032"/>
                  </a:cubicBezTo>
                  <a:cubicBezTo>
                    <a:pt x="169121" y="274042"/>
                    <a:pt x="143053" y="269706"/>
                    <a:pt x="132191" y="250191"/>
                  </a:cubicBezTo>
                  <a:lnTo>
                    <a:pt x="16194" y="62050"/>
                  </a:lnTo>
                  <a:lnTo>
                    <a:pt x="10808" y="65484"/>
                  </a:lnTo>
                  <a:cubicBezTo>
                    <a:pt x="6485" y="67667"/>
                    <a:pt x="2161" y="67667"/>
                    <a:pt x="0" y="63302"/>
                  </a:cubicBezTo>
                  <a:lnTo>
                    <a:pt x="2161" y="52387"/>
                  </a:lnTo>
                  <a:cubicBezTo>
                    <a:pt x="2167" y="52384"/>
                    <a:pt x="2823" y="51976"/>
                    <a:pt x="8646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3"/>
            <p:cNvSpPr>
              <a:spLocks noEditPoints="1"/>
            </p:cNvSpPr>
            <p:nvPr/>
          </p:nvSpPr>
          <p:spPr bwMode="auto">
            <a:xfrm>
              <a:off x="4730536" y="3761519"/>
              <a:ext cx="154277" cy="168810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4"/>
            <p:cNvSpPr/>
            <p:nvPr/>
          </p:nvSpPr>
          <p:spPr bwMode="auto">
            <a:xfrm>
              <a:off x="4535244" y="2520598"/>
              <a:ext cx="117035" cy="183343"/>
            </a:xfrm>
            <a:custGeom>
              <a:avLst/>
              <a:gdLst/>
              <a:ahLst/>
              <a:cxnLst/>
              <a:rect l="l" t="t" r="r" b="b"/>
              <a:pathLst>
                <a:path w="166192" h="260350">
                  <a:moveTo>
                    <a:pt x="92" y="0"/>
                  </a:moveTo>
                  <a:cubicBezTo>
                    <a:pt x="4441" y="0"/>
                    <a:pt x="24006" y="30257"/>
                    <a:pt x="24023" y="30284"/>
                  </a:cubicBezTo>
                  <a:cubicBezTo>
                    <a:pt x="24034" y="30340"/>
                    <a:pt x="43277" y="127286"/>
                    <a:pt x="52204" y="172261"/>
                  </a:cubicBezTo>
                  <a:lnTo>
                    <a:pt x="134442" y="52387"/>
                  </a:lnTo>
                  <a:lnTo>
                    <a:pt x="166192" y="31750"/>
                  </a:lnTo>
                  <a:lnTo>
                    <a:pt x="151905" y="65087"/>
                  </a:lnTo>
                  <a:lnTo>
                    <a:pt x="63303" y="194237"/>
                  </a:lnTo>
                  <a:cubicBezTo>
                    <a:pt x="71240" y="198484"/>
                    <a:pt x="74862" y="207759"/>
                    <a:pt x="73516" y="217034"/>
                  </a:cubicBezTo>
                  <a:cubicBezTo>
                    <a:pt x="69566" y="230635"/>
                    <a:pt x="56711" y="240732"/>
                    <a:pt x="42955" y="239618"/>
                  </a:cubicBezTo>
                  <a:cubicBezTo>
                    <a:pt x="39420" y="256117"/>
                    <a:pt x="39420" y="256117"/>
                    <a:pt x="39420" y="256117"/>
                  </a:cubicBezTo>
                  <a:cubicBezTo>
                    <a:pt x="39420" y="258233"/>
                    <a:pt x="37152" y="260350"/>
                    <a:pt x="34884" y="260350"/>
                  </a:cubicBezTo>
                  <a:lnTo>
                    <a:pt x="30348" y="254000"/>
                  </a:lnTo>
                  <a:lnTo>
                    <a:pt x="32370" y="237018"/>
                  </a:lnTo>
                  <a:cubicBezTo>
                    <a:pt x="20032" y="233829"/>
                    <a:pt x="12550" y="221123"/>
                    <a:pt x="14395" y="208416"/>
                  </a:cubicBezTo>
                  <a:cubicBezTo>
                    <a:pt x="17125" y="197670"/>
                    <a:pt x="24111" y="190274"/>
                    <a:pt x="33268" y="188138"/>
                  </a:cubicBezTo>
                  <a:cubicBezTo>
                    <a:pt x="26141" y="150043"/>
                    <a:pt x="-1807" y="0"/>
                    <a:pt x="9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98"/>
            <p:cNvSpPr>
              <a:spLocks noEditPoints="1"/>
            </p:cNvSpPr>
            <p:nvPr/>
          </p:nvSpPr>
          <p:spPr bwMode="auto">
            <a:xfrm>
              <a:off x="4519244" y="1549103"/>
              <a:ext cx="155395" cy="16657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7" name="Rectangle 66"/>
          <p:cNvSpPr>
            <a:spLocks noChangeArrowheads="1"/>
          </p:cNvSpPr>
          <p:nvPr/>
        </p:nvSpPr>
        <p:spPr bwMode="auto">
          <a:xfrm>
            <a:off x="583474" y="1951992"/>
            <a:ext cx="2404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我想溢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达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杯创意大赛就是基于这个理念的，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创意源于生活，作为一个大学生，我认为动手能力远比知识能力必要的多，并且，用自己的想法和创意去解决生活中的问题，或者让生活更有趣，更便利。将是一件很美好的事情。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83475" y="1621569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创意源于生活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7" name="Rectangle 66"/>
          <p:cNvSpPr>
            <a:spLocks noChangeArrowheads="1"/>
          </p:cNvSpPr>
          <p:nvPr/>
        </p:nvSpPr>
        <p:spPr bwMode="auto">
          <a:xfrm>
            <a:off x="6135893" y="2373909"/>
            <a:ext cx="25202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我们从这个项目的构思，到模型的制作，视频的录制，（包括前期组长对于此作品必要技术）的研究，收获良多，大学让我们收获了很多东西，不只是文化知识，更多的是对自己的锻炼。希望每位大学生都能拥有自己的小理想，并且都能付诸以行动，追随它，实现它！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012160" y="1981742"/>
            <a:ext cx="1311271" cy="233818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学习使人进步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755074" y="378109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4036" y="4667162"/>
            <a:ext cx="322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编者：彭文正    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83474" y="3006160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乐于分享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583474" y="3466901"/>
            <a:ext cx="2404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同样：本人已将此作品所有学习资料开源，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供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大家学习参考；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GitHub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地址：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https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://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github.com/az666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Coding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仓库：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https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://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coding.net/u/pengwenzheng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77" grpId="0"/>
          <p:bldP spid="109" grpId="0" animBg="1"/>
          <p:bldP spid="88" grpId="0" animBg="1"/>
          <p:bldP spid="8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77" grpId="0"/>
          <p:bldP spid="109" grpId="0" animBg="1"/>
          <p:bldP spid="88" grpId="0" animBg="1"/>
          <p:bldP spid="8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23728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79912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36097" y="1634852"/>
            <a:ext cx="1584175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92071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50487" y="2943447"/>
            <a:ext cx="14430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涉及</a:t>
            </a: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esp8266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远程通讯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方案的实施，安卓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的设计与实现。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85769" y="2943447"/>
            <a:ext cx="146706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我小组在校园以及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网络平台上进行了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调研分析，反响热烈！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7196" y="2943447"/>
            <a:ext cx="133882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智能家居的浪潮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还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没有退去，反而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正在升华，而廉价、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实用的智能设备进入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普通家庭了吗？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35344" y="2943447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学习经历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总结经验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参赛感想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33810" y="2943447"/>
            <a:ext cx="159530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从智能插座到调光台灯，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从远程中控，到智能门锁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，从代码，到实践。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23728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79912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36096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92280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87169" y="2498947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81" name="矩形 80"/>
          <p:cNvSpPr/>
          <p:nvPr/>
        </p:nvSpPr>
        <p:spPr>
          <a:xfrm>
            <a:off x="2519195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07104" y="249894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00522" y="2498947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研究成果与应用</a:t>
            </a:r>
          </a:p>
        </p:txBody>
      </p:sp>
      <p:sp>
        <p:nvSpPr>
          <p:cNvPr id="85" name="Freeform 9"/>
          <p:cNvSpPr>
            <a:spLocks noEditPoints="1"/>
          </p:cNvSpPr>
          <p:nvPr/>
        </p:nvSpPr>
        <p:spPr bwMode="auto">
          <a:xfrm>
            <a:off x="7705804" y="197167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2800042" y="195420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6108428" y="193830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4464895" y="194171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2088232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1994099"/>
            <a:ext cx="133882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智能家居的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浪潮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还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没有退去，反而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正在升华，而廉价、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实用的智能设备进入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普通家庭了吗？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1046365" y="1572187"/>
            <a:ext cx="290860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智能家居，或称智能住宅，在英文中常用</a:t>
            </a:r>
            <a:r>
              <a:rPr lang="en-US" altLang="zh-CN" b="1" dirty="0">
                <a:latin typeface="Times New Roman" pitchFamily="18" charset="0"/>
              </a:rPr>
              <a:t>Smart Home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Intelligent home</a:t>
            </a:r>
            <a:r>
              <a:rPr lang="zh-CN" altLang="en-US" b="1" dirty="0">
                <a:latin typeface="Times New Roman" pitchFamily="18" charset="0"/>
              </a:rPr>
              <a:t>，与此含义相近的还有家庭自动化（</a:t>
            </a:r>
            <a:r>
              <a:rPr lang="en-US" altLang="zh-CN" b="1" dirty="0">
                <a:latin typeface="Times New Roman" pitchFamily="18" charset="0"/>
              </a:rPr>
              <a:t>Home Automation</a:t>
            </a:r>
            <a:r>
              <a:rPr lang="zh-CN" altLang="en-US" b="1" dirty="0">
                <a:latin typeface="Times New Roman" pitchFamily="18" charset="0"/>
              </a:rPr>
              <a:t>）、电子家庭（</a:t>
            </a:r>
            <a:r>
              <a:rPr lang="en-US" altLang="zh-CN" b="1" dirty="0">
                <a:latin typeface="Times New Roman" pitchFamily="18" charset="0"/>
              </a:rPr>
              <a:t>Electronic Home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E-home</a:t>
            </a:r>
            <a:r>
              <a:rPr lang="zh-CN" altLang="en-US" b="1" dirty="0">
                <a:latin typeface="Times New Roman" pitchFamily="18" charset="0"/>
              </a:rPr>
              <a:t>）、数字家园（</a:t>
            </a:r>
            <a:r>
              <a:rPr lang="en-US" altLang="zh-CN" b="1" dirty="0">
                <a:latin typeface="Times New Roman" pitchFamily="18" charset="0"/>
              </a:rPr>
              <a:t>Digital family</a:t>
            </a:r>
            <a:r>
              <a:rPr lang="zh-CN" altLang="en-US" b="1" dirty="0">
                <a:latin typeface="Times New Roman" pitchFamily="18" charset="0"/>
              </a:rPr>
              <a:t>）、网络家居（</a:t>
            </a:r>
            <a:r>
              <a:rPr lang="en-US" altLang="zh-CN" b="1" dirty="0">
                <a:latin typeface="Times New Roman" pitchFamily="18" charset="0"/>
              </a:rPr>
              <a:t>Network Home</a:t>
            </a:r>
            <a:r>
              <a:rPr lang="zh-CN" altLang="en-US" b="1" dirty="0">
                <a:latin typeface="Times New Roman" pitchFamily="18" charset="0"/>
              </a:rPr>
              <a:t>），智能建筑（</a:t>
            </a:r>
            <a:r>
              <a:rPr lang="en-US" altLang="zh-CN" b="1" dirty="0">
                <a:latin typeface="Times New Roman" pitchFamily="18" charset="0"/>
              </a:rPr>
              <a:t>Intelligent Building</a:t>
            </a:r>
            <a:r>
              <a:rPr lang="zh-CN" altLang="en-US" b="1" dirty="0">
                <a:latin typeface="Times New Roman" pitchFamily="18" charset="0"/>
              </a:rPr>
              <a:t>）。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34303" y="1438836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03CCCE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5644" y="361791"/>
            <a:ext cx="800219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11" name="矩形 10"/>
          <p:cNvSpPr/>
          <p:nvPr/>
        </p:nvSpPr>
        <p:spPr>
          <a:xfrm>
            <a:off x="633956" y="960772"/>
            <a:ext cx="1508677" cy="310871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创作</a:t>
            </a:r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背景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30" y="1438836"/>
            <a:ext cx="3907996" cy="2930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38" y="444316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本小组已将视频上传优酷</a:t>
            </a:r>
            <a:r>
              <a:rPr lang="en-US" altLang="zh-CN" dirty="0" smtClean="0">
                <a:hlinkClick r:id="rId4"/>
              </a:rPr>
              <a:t>--</a:t>
            </a:r>
            <a:r>
              <a:rPr lang="zh-CN" altLang="en-US" dirty="0" smtClean="0">
                <a:hlinkClick r:id="rId4"/>
              </a:rPr>
              <a:t>优酷视频地址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://v.youku.com/v_show/id_XMzU3MTc0MDAwOA==.html?spm=a2hzp.8253869.0.0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1511952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5"/>
          <p:cNvGrpSpPr/>
          <p:nvPr/>
        </p:nvGrpSpPr>
        <p:grpSpPr bwMode="auto">
          <a:xfrm>
            <a:off x="5337178" y="2472647"/>
            <a:ext cx="1014412" cy="1655763"/>
            <a:chOff x="3333" y="1602"/>
            <a:chExt cx="639" cy="1043"/>
          </a:xfrm>
          <a:solidFill>
            <a:srgbClr val="061926"/>
          </a:solidFill>
        </p:grpSpPr>
        <p:sp>
          <p:nvSpPr>
            <p:cNvPr id="101" name="Freeform 6"/>
            <p:cNvSpPr/>
            <p:nvPr/>
          </p:nvSpPr>
          <p:spPr bwMode="auto">
            <a:xfrm>
              <a:off x="3333" y="1707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solidFill>
              <a:srgbClr val="3C4157"/>
            </a:solidFill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3350" y="1602"/>
              <a:ext cx="310" cy="306"/>
            </a:xfrm>
            <a:prstGeom prst="ellipse">
              <a:avLst/>
            </a:prstGeom>
            <a:solidFill>
              <a:srgbClr val="3C4157"/>
            </a:solidFill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up 8"/>
          <p:cNvGrpSpPr/>
          <p:nvPr/>
        </p:nvGrpSpPr>
        <p:grpSpPr bwMode="auto">
          <a:xfrm>
            <a:off x="2809875" y="2472647"/>
            <a:ext cx="1014413" cy="1655763"/>
            <a:chOff x="1756" y="1602"/>
            <a:chExt cx="639" cy="1043"/>
          </a:xfrm>
          <a:solidFill>
            <a:srgbClr val="3C4157"/>
          </a:solidFill>
        </p:grpSpPr>
        <p:sp>
          <p:nvSpPr>
            <p:cNvPr id="104" name="Freeform 9"/>
            <p:cNvSpPr/>
            <p:nvPr/>
          </p:nvSpPr>
          <p:spPr bwMode="auto">
            <a:xfrm>
              <a:off x="1756" y="1707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2072" y="1602"/>
              <a:ext cx="306" cy="30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1"/>
          <p:cNvGrpSpPr/>
          <p:nvPr/>
        </p:nvGrpSpPr>
        <p:grpSpPr bwMode="auto">
          <a:xfrm>
            <a:off x="3227388" y="2602822"/>
            <a:ext cx="1073150" cy="1698625"/>
            <a:chOff x="2019" y="1684"/>
            <a:chExt cx="676" cy="1070"/>
          </a:xfrm>
          <a:solidFill>
            <a:srgbClr val="3C4157"/>
          </a:solidFill>
        </p:grpSpPr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2362" y="1684"/>
              <a:ext cx="313" cy="31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Freeform 13"/>
            <p:cNvSpPr/>
            <p:nvPr/>
          </p:nvSpPr>
          <p:spPr bwMode="auto">
            <a:xfrm>
              <a:off x="2019" y="1934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4"/>
          <p:cNvGrpSpPr/>
          <p:nvPr/>
        </p:nvGrpSpPr>
        <p:grpSpPr bwMode="auto">
          <a:xfrm>
            <a:off x="4833940" y="2575835"/>
            <a:ext cx="1066800" cy="1698625"/>
            <a:chOff x="3037" y="1684"/>
            <a:chExt cx="672" cy="1070"/>
          </a:xfrm>
          <a:solidFill>
            <a:srgbClr val="061926"/>
          </a:solidFill>
        </p:grpSpPr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3054" y="1684"/>
              <a:ext cx="316" cy="316"/>
            </a:xfrm>
            <a:prstGeom prst="ellipse">
              <a:avLst/>
            </a:prstGeom>
            <a:solidFill>
              <a:srgbClr val="3C4157"/>
            </a:solidFill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16"/>
            <p:cNvSpPr/>
            <p:nvPr/>
          </p:nvSpPr>
          <p:spPr bwMode="auto">
            <a:xfrm>
              <a:off x="3037" y="1934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solidFill>
              <a:srgbClr val="3C4157"/>
            </a:solidFill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2" name="Group 17"/>
          <p:cNvGrpSpPr/>
          <p:nvPr/>
        </p:nvGrpSpPr>
        <p:grpSpPr bwMode="auto">
          <a:xfrm>
            <a:off x="4248150" y="2555197"/>
            <a:ext cx="647700" cy="1965325"/>
            <a:chOff x="2662" y="1654"/>
            <a:chExt cx="408" cy="1238"/>
          </a:xfrm>
          <a:solidFill>
            <a:srgbClr val="1D93DD"/>
          </a:solidFill>
          <a:effectLst/>
        </p:grpSpPr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2681" y="1654"/>
              <a:ext cx="366" cy="366"/>
            </a:xfrm>
            <a:prstGeom prst="ellipse">
              <a:avLst/>
            </a:prstGeom>
            <a:solidFill>
              <a:srgbClr val="03CCCE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14" name="Freeform 19"/>
            <p:cNvSpPr/>
            <p:nvPr/>
          </p:nvSpPr>
          <p:spPr bwMode="auto">
            <a:xfrm>
              <a:off x="2662" y="2043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rgbClr val="03CCCE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4510315" y="2668981"/>
            <a:ext cx="11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3943401" y="266104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117" name="Rectangle 22"/>
          <p:cNvSpPr>
            <a:spLocks noChangeArrowheads="1"/>
          </p:cNvSpPr>
          <p:nvPr/>
        </p:nvSpPr>
        <p:spPr bwMode="auto">
          <a:xfrm>
            <a:off x="3477468" y="253086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5527672" y="2530868"/>
            <a:ext cx="16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5030000" y="2641994"/>
            <a:ext cx="163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6456821" y="2052826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技术难度高，不能落实，智能家居设备不够系统，不能实现普及化。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6974750" y="1722403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现在痛点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6456821" y="3395851"/>
            <a:ext cx="20882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本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小组作品依靠机智云平台，采用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方案，对接单片机实现一体化远程控制系统，将一套中控定位在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100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元以内！真正的廉价实用。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974750" y="30654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解决方案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1" name="Rectangle 66"/>
          <p:cNvSpPr>
            <a:spLocks noChangeArrowheads="1"/>
          </p:cNvSpPr>
          <p:nvPr/>
        </p:nvSpPr>
        <p:spPr bwMode="auto">
          <a:xfrm>
            <a:off x="570371" y="2052826"/>
            <a:ext cx="20882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随着人工智能的发展，物联网也已经发展很迅速了，但是平常家庭，并未能体验到智能家居带来的便利，智能家居一直处于飘在空中的情况，真正的落地进入普通家庭才是要解决的问题。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1088300" y="1722403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智能家居现状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570371" y="3395851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远程传输协议的复杂性，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MQTT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HTTP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等，实现起来难度较大等。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088300" y="30654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技术壁垒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3527883" y="1562975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未来的智能家居将更多元，更普及，更廉价，更稳定，更高效。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045812" y="1232552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未来趋势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制作背景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5583" y="378109"/>
            <a:ext cx="1569660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870751" cy="91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找出痛点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努力解决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依赖技术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收到成效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17194" y="331538"/>
            <a:ext cx="1877437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所有传感器与控制器一览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6740"/>
            <a:ext cx="8928992" cy="4331723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06428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72177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94860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39076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27824" y="1142191"/>
            <a:ext cx="688974" cy="688974"/>
          </a:xfrm>
          <a:prstGeom prst="ellipse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179660" y="1142191"/>
            <a:ext cx="688974" cy="688974"/>
          </a:xfrm>
          <a:prstGeom prst="ellipse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311106" y="1142191"/>
            <a:ext cx="688974" cy="688974"/>
          </a:xfrm>
          <a:prstGeom prst="ellipse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3389012" y="1303712"/>
            <a:ext cx="347548" cy="334182"/>
          </a:xfrm>
          <a:custGeom>
            <a:avLst/>
            <a:gdLst>
              <a:gd name="T0" fmla="*/ 173 w 312"/>
              <a:gd name="T1" fmla="*/ 33 h 300"/>
              <a:gd name="T2" fmla="*/ 64 w 312"/>
              <a:gd name="T3" fmla="*/ 17 h 300"/>
              <a:gd name="T4" fmla="*/ 118 w 312"/>
              <a:gd name="T5" fmla="*/ 67 h 300"/>
              <a:gd name="T6" fmla="*/ 69 w 312"/>
              <a:gd name="T7" fmla="*/ 121 h 300"/>
              <a:gd name="T8" fmla="*/ 14 w 312"/>
              <a:gd name="T9" fmla="*/ 71 h 300"/>
              <a:gd name="T10" fmla="*/ 39 w 312"/>
              <a:gd name="T11" fmla="*/ 178 h 300"/>
              <a:gd name="T12" fmla="*/ 142 w 312"/>
              <a:gd name="T13" fmla="*/ 197 h 300"/>
              <a:gd name="T14" fmla="*/ 246 w 312"/>
              <a:gd name="T15" fmla="*/ 293 h 300"/>
              <a:gd name="T16" fmla="*/ 274 w 312"/>
              <a:gd name="T17" fmla="*/ 292 h 300"/>
              <a:gd name="T18" fmla="*/ 305 w 312"/>
              <a:gd name="T19" fmla="*/ 258 h 300"/>
              <a:gd name="T20" fmla="*/ 304 w 312"/>
              <a:gd name="T21" fmla="*/ 230 h 300"/>
              <a:gd name="T22" fmla="*/ 200 w 312"/>
              <a:gd name="T23" fmla="*/ 134 h 300"/>
              <a:gd name="T24" fmla="*/ 173 w 312"/>
              <a:gd name="T25" fmla="*/ 33 h 300"/>
              <a:gd name="T26" fmla="*/ 123 w 312"/>
              <a:gd name="T27" fmla="*/ 103 h 300"/>
              <a:gd name="T28" fmla="*/ 132 w 312"/>
              <a:gd name="T29" fmla="*/ 93 h 300"/>
              <a:gd name="T30" fmla="*/ 156 w 312"/>
              <a:gd name="T31" fmla="*/ 115 h 300"/>
              <a:gd name="T32" fmla="*/ 147 w 312"/>
              <a:gd name="T33" fmla="*/ 125 h 300"/>
              <a:gd name="T34" fmla="*/ 123 w 312"/>
              <a:gd name="T35" fmla="*/ 103 h 300"/>
              <a:gd name="T36" fmla="*/ 110 w 312"/>
              <a:gd name="T37" fmla="*/ 118 h 300"/>
              <a:gd name="T38" fmla="*/ 119 w 312"/>
              <a:gd name="T39" fmla="*/ 108 h 300"/>
              <a:gd name="T40" fmla="*/ 142 w 312"/>
              <a:gd name="T41" fmla="*/ 130 h 300"/>
              <a:gd name="T42" fmla="*/ 133 w 312"/>
              <a:gd name="T43" fmla="*/ 140 h 300"/>
              <a:gd name="T44" fmla="*/ 110 w 312"/>
              <a:gd name="T45" fmla="*/ 118 h 300"/>
              <a:gd name="T46" fmla="*/ 96 w 312"/>
              <a:gd name="T47" fmla="*/ 133 h 300"/>
              <a:gd name="T48" fmla="*/ 105 w 312"/>
              <a:gd name="T49" fmla="*/ 123 h 300"/>
              <a:gd name="T50" fmla="*/ 129 w 312"/>
              <a:gd name="T51" fmla="*/ 145 h 300"/>
              <a:gd name="T52" fmla="*/ 120 w 312"/>
              <a:gd name="T53" fmla="*/ 155 h 300"/>
              <a:gd name="T54" fmla="*/ 96 w 312"/>
              <a:gd name="T55" fmla="*/ 133 h 300"/>
              <a:gd name="T56" fmla="*/ 266 w 312"/>
              <a:gd name="T57" fmla="*/ 233 h 300"/>
              <a:gd name="T58" fmla="*/ 246 w 312"/>
              <a:gd name="T59" fmla="*/ 255 h 300"/>
              <a:gd name="T60" fmla="*/ 170 w 312"/>
              <a:gd name="T61" fmla="*/ 184 h 300"/>
              <a:gd name="T62" fmla="*/ 189 w 312"/>
              <a:gd name="T63" fmla="*/ 163 h 300"/>
              <a:gd name="T64" fmla="*/ 266 w 312"/>
              <a:gd name="T65" fmla="*/ 23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300">
                <a:moveTo>
                  <a:pt x="173" y="33"/>
                </a:moveTo>
                <a:cubicBezTo>
                  <a:pt x="142" y="5"/>
                  <a:pt x="99" y="0"/>
                  <a:pt x="64" y="1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4" y="71"/>
                  <a:pt x="14" y="71"/>
                  <a:pt x="14" y="71"/>
                </a:cubicBezTo>
                <a:cubicBezTo>
                  <a:pt x="0" y="107"/>
                  <a:pt x="9" y="150"/>
                  <a:pt x="39" y="178"/>
                </a:cubicBezTo>
                <a:cubicBezTo>
                  <a:pt x="68" y="204"/>
                  <a:pt x="108" y="211"/>
                  <a:pt x="142" y="197"/>
                </a:cubicBezTo>
                <a:cubicBezTo>
                  <a:pt x="246" y="293"/>
                  <a:pt x="246" y="293"/>
                  <a:pt x="246" y="293"/>
                </a:cubicBezTo>
                <a:cubicBezTo>
                  <a:pt x="254" y="300"/>
                  <a:pt x="267" y="300"/>
                  <a:pt x="274" y="292"/>
                </a:cubicBezTo>
                <a:cubicBezTo>
                  <a:pt x="305" y="258"/>
                  <a:pt x="305" y="258"/>
                  <a:pt x="305" y="258"/>
                </a:cubicBezTo>
                <a:cubicBezTo>
                  <a:pt x="312" y="250"/>
                  <a:pt x="312" y="238"/>
                  <a:pt x="304" y="230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11" y="99"/>
                  <a:pt x="201" y="60"/>
                  <a:pt x="173" y="33"/>
                </a:cubicBezTo>
                <a:close/>
                <a:moveTo>
                  <a:pt x="123" y="103"/>
                </a:moveTo>
                <a:cubicBezTo>
                  <a:pt x="132" y="93"/>
                  <a:pt x="132" y="93"/>
                  <a:pt x="132" y="93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47" y="125"/>
                  <a:pt x="147" y="125"/>
                  <a:pt x="147" y="125"/>
                </a:cubicBezTo>
                <a:lnTo>
                  <a:pt x="123" y="103"/>
                </a:lnTo>
                <a:close/>
                <a:moveTo>
                  <a:pt x="110" y="11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33" y="140"/>
                  <a:pt x="133" y="140"/>
                  <a:pt x="133" y="140"/>
                </a:cubicBezTo>
                <a:lnTo>
                  <a:pt x="110" y="118"/>
                </a:lnTo>
                <a:close/>
                <a:moveTo>
                  <a:pt x="96" y="133"/>
                </a:moveTo>
                <a:cubicBezTo>
                  <a:pt x="105" y="123"/>
                  <a:pt x="105" y="123"/>
                  <a:pt x="105" y="123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0" y="155"/>
                  <a:pt x="120" y="155"/>
                  <a:pt x="120" y="155"/>
                </a:cubicBezTo>
                <a:lnTo>
                  <a:pt x="96" y="133"/>
                </a:lnTo>
                <a:close/>
                <a:moveTo>
                  <a:pt x="266" y="233"/>
                </a:moveTo>
                <a:cubicBezTo>
                  <a:pt x="246" y="255"/>
                  <a:pt x="246" y="255"/>
                  <a:pt x="246" y="255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89" y="163"/>
                  <a:pt x="189" y="163"/>
                  <a:pt x="189" y="163"/>
                </a:cubicBezTo>
                <a:lnTo>
                  <a:pt x="266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1496913" y="1347436"/>
            <a:ext cx="336410" cy="278484"/>
          </a:xfrm>
          <a:custGeom>
            <a:avLst/>
            <a:gdLst>
              <a:gd name="T0" fmla="*/ 274 w 302"/>
              <a:gd name="T1" fmla="*/ 82 h 250"/>
              <a:gd name="T2" fmla="*/ 257 w 302"/>
              <a:gd name="T3" fmla="*/ 99 h 250"/>
              <a:gd name="T4" fmla="*/ 274 w 302"/>
              <a:gd name="T5" fmla="*/ 116 h 250"/>
              <a:gd name="T6" fmla="*/ 291 w 302"/>
              <a:gd name="T7" fmla="*/ 99 h 250"/>
              <a:gd name="T8" fmla="*/ 274 w 302"/>
              <a:gd name="T9" fmla="*/ 82 h 250"/>
              <a:gd name="T10" fmla="*/ 28 w 302"/>
              <a:gd name="T11" fmla="*/ 82 h 250"/>
              <a:gd name="T12" fmla="*/ 11 w 302"/>
              <a:gd name="T13" fmla="*/ 99 h 250"/>
              <a:gd name="T14" fmla="*/ 28 w 302"/>
              <a:gd name="T15" fmla="*/ 116 h 250"/>
              <a:gd name="T16" fmla="*/ 45 w 302"/>
              <a:gd name="T17" fmla="*/ 99 h 250"/>
              <a:gd name="T18" fmla="*/ 28 w 302"/>
              <a:gd name="T19" fmla="*/ 82 h 250"/>
              <a:gd name="T20" fmla="*/ 223 w 302"/>
              <a:gd name="T21" fmla="*/ 51 h 250"/>
              <a:gd name="T22" fmla="*/ 198 w 302"/>
              <a:gd name="T23" fmla="*/ 77 h 250"/>
              <a:gd name="T24" fmla="*/ 223 w 302"/>
              <a:gd name="T25" fmla="*/ 102 h 250"/>
              <a:gd name="T26" fmla="*/ 249 w 302"/>
              <a:gd name="T27" fmla="*/ 77 h 250"/>
              <a:gd name="T28" fmla="*/ 223 w 302"/>
              <a:gd name="T29" fmla="*/ 51 h 250"/>
              <a:gd name="T30" fmla="*/ 302 w 302"/>
              <a:gd name="T31" fmla="*/ 206 h 250"/>
              <a:gd name="T32" fmla="*/ 273 w 302"/>
              <a:gd name="T33" fmla="*/ 206 h 250"/>
              <a:gd name="T34" fmla="*/ 273 w 302"/>
              <a:gd name="T35" fmla="*/ 153 h 250"/>
              <a:gd name="T36" fmla="*/ 266 w 302"/>
              <a:gd name="T37" fmla="*/ 127 h 250"/>
              <a:gd name="T38" fmla="*/ 274 w 302"/>
              <a:gd name="T39" fmla="*/ 126 h 250"/>
              <a:gd name="T40" fmla="*/ 302 w 302"/>
              <a:gd name="T41" fmla="*/ 154 h 250"/>
              <a:gd name="T42" fmla="*/ 302 w 302"/>
              <a:gd name="T43" fmla="*/ 206 h 250"/>
              <a:gd name="T44" fmla="*/ 79 w 302"/>
              <a:gd name="T45" fmla="*/ 51 h 250"/>
              <a:gd name="T46" fmla="*/ 53 w 302"/>
              <a:gd name="T47" fmla="*/ 77 h 250"/>
              <a:gd name="T48" fmla="*/ 79 w 302"/>
              <a:gd name="T49" fmla="*/ 102 h 250"/>
              <a:gd name="T50" fmla="*/ 104 w 302"/>
              <a:gd name="T51" fmla="*/ 77 h 250"/>
              <a:gd name="T52" fmla="*/ 79 w 302"/>
              <a:gd name="T53" fmla="*/ 51 h 250"/>
              <a:gd name="T54" fmla="*/ 28 w 302"/>
              <a:gd name="T55" fmla="*/ 126 h 250"/>
              <a:gd name="T56" fmla="*/ 36 w 302"/>
              <a:gd name="T57" fmla="*/ 127 h 250"/>
              <a:gd name="T58" fmla="*/ 29 w 302"/>
              <a:gd name="T59" fmla="*/ 153 h 250"/>
              <a:gd name="T60" fmla="*/ 29 w 302"/>
              <a:gd name="T61" fmla="*/ 206 h 250"/>
              <a:gd name="T62" fmla="*/ 0 w 302"/>
              <a:gd name="T63" fmla="*/ 206 h 250"/>
              <a:gd name="T64" fmla="*/ 0 w 302"/>
              <a:gd name="T65" fmla="*/ 154 h 250"/>
              <a:gd name="T66" fmla="*/ 28 w 302"/>
              <a:gd name="T67" fmla="*/ 126 h 250"/>
              <a:gd name="T68" fmla="*/ 151 w 302"/>
              <a:gd name="T69" fmla="*/ 0 h 250"/>
              <a:gd name="T70" fmla="*/ 113 w 302"/>
              <a:gd name="T71" fmla="*/ 38 h 250"/>
              <a:gd name="T72" fmla="*/ 151 w 302"/>
              <a:gd name="T73" fmla="*/ 75 h 250"/>
              <a:gd name="T74" fmla="*/ 188 w 302"/>
              <a:gd name="T75" fmla="*/ 38 h 250"/>
              <a:gd name="T76" fmla="*/ 151 w 302"/>
              <a:gd name="T77" fmla="*/ 0 h 250"/>
              <a:gd name="T78" fmla="*/ 264 w 302"/>
              <a:gd name="T79" fmla="*/ 226 h 250"/>
              <a:gd name="T80" fmla="*/ 219 w 302"/>
              <a:gd name="T81" fmla="*/ 226 h 250"/>
              <a:gd name="T82" fmla="*/ 219 w 302"/>
              <a:gd name="T83" fmla="*/ 145 h 250"/>
              <a:gd name="T84" fmla="*/ 211 w 302"/>
              <a:gd name="T85" fmla="*/ 114 h 250"/>
              <a:gd name="T86" fmla="*/ 223 w 302"/>
              <a:gd name="T87" fmla="*/ 112 h 250"/>
              <a:gd name="T88" fmla="*/ 264 w 302"/>
              <a:gd name="T89" fmla="*/ 153 h 250"/>
              <a:gd name="T90" fmla="*/ 264 w 302"/>
              <a:gd name="T91" fmla="*/ 226 h 250"/>
              <a:gd name="T92" fmla="*/ 82 w 302"/>
              <a:gd name="T93" fmla="*/ 145 h 250"/>
              <a:gd name="T94" fmla="*/ 82 w 302"/>
              <a:gd name="T95" fmla="*/ 226 h 250"/>
              <a:gd name="T96" fmla="*/ 38 w 302"/>
              <a:gd name="T97" fmla="*/ 226 h 250"/>
              <a:gd name="T98" fmla="*/ 38 w 302"/>
              <a:gd name="T99" fmla="*/ 153 h 250"/>
              <a:gd name="T100" fmla="*/ 79 w 302"/>
              <a:gd name="T101" fmla="*/ 112 h 250"/>
              <a:gd name="T102" fmla="*/ 90 w 302"/>
              <a:gd name="T103" fmla="*/ 114 h 250"/>
              <a:gd name="T104" fmla="*/ 82 w 302"/>
              <a:gd name="T105" fmla="*/ 145 h 250"/>
              <a:gd name="T106" fmla="*/ 92 w 302"/>
              <a:gd name="T107" fmla="*/ 250 h 250"/>
              <a:gd name="T108" fmla="*/ 210 w 302"/>
              <a:gd name="T109" fmla="*/ 250 h 250"/>
              <a:gd name="T110" fmla="*/ 210 w 302"/>
              <a:gd name="T111" fmla="*/ 145 h 250"/>
              <a:gd name="T112" fmla="*/ 151 w 302"/>
              <a:gd name="T113" fmla="*/ 86 h 250"/>
              <a:gd name="T114" fmla="*/ 92 w 302"/>
              <a:gd name="T115" fmla="*/ 145 h 250"/>
              <a:gd name="T116" fmla="*/ 92 w 302"/>
              <a:gd name="T1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2" h="250">
                <a:moveTo>
                  <a:pt x="274" y="82"/>
                </a:moveTo>
                <a:cubicBezTo>
                  <a:pt x="265" y="82"/>
                  <a:pt x="257" y="90"/>
                  <a:pt x="257" y="99"/>
                </a:cubicBezTo>
                <a:cubicBezTo>
                  <a:pt x="257" y="109"/>
                  <a:pt x="265" y="116"/>
                  <a:pt x="274" y="116"/>
                </a:cubicBezTo>
                <a:cubicBezTo>
                  <a:pt x="283" y="116"/>
                  <a:pt x="291" y="109"/>
                  <a:pt x="291" y="99"/>
                </a:cubicBezTo>
                <a:cubicBezTo>
                  <a:pt x="291" y="90"/>
                  <a:pt x="283" y="82"/>
                  <a:pt x="274" y="82"/>
                </a:cubicBezTo>
                <a:close/>
                <a:moveTo>
                  <a:pt x="28" y="82"/>
                </a:moveTo>
                <a:cubicBezTo>
                  <a:pt x="18" y="82"/>
                  <a:pt x="11" y="90"/>
                  <a:pt x="11" y="99"/>
                </a:cubicBezTo>
                <a:cubicBezTo>
                  <a:pt x="11" y="109"/>
                  <a:pt x="18" y="116"/>
                  <a:pt x="28" y="116"/>
                </a:cubicBezTo>
                <a:cubicBezTo>
                  <a:pt x="37" y="116"/>
                  <a:pt x="45" y="109"/>
                  <a:pt x="45" y="99"/>
                </a:cubicBezTo>
                <a:cubicBezTo>
                  <a:pt x="45" y="90"/>
                  <a:pt x="37" y="82"/>
                  <a:pt x="28" y="82"/>
                </a:cubicBezTo>
                <a:close/>
                <a:moveTo>
                  <a:pt x="223" y="51"/>
                </a:moveTo>
                <a:cubicBezTo>
                  <a:pt x="209" y="51"/>
                  <a:pt x="198" y="62"/>
                  <a:pt x="198" y="77"/>
                </a:cubicBezTo>
                <a:cubicBezTo>
                  <a:pt x="198" y="91"/>
                  <a:pt x="209" y="102"/>
                  <a:pt x="223" y="102"/>
                </a:cubicBezTo>
                <a:cubicBezTo>
                  <a:pt x="237" y="102"/>
                  <a:pt x="249" y="91"/>
                  <a:pt x="249" y="77"/>
                </a:cubicBezTo>
                <a:cubicBezTo>
                  <a:pt x="249" y="62"/>
                  <a:pt x="237" y="51"/>
                  <a:pt x="223" y="51"/>
                </a:cubicBezTo>
                <a:close/>
                <a:moveTo>
                  <a:pt x="302" y="206"/>
                </a:moveTo>
                <a:cubicBezTo>
                  <a:pt x="273" y="206"/>
                  <a:pt x="273" y="206"/>
                  <a:pt x="273" y="206"/>
                </a:cubicBezTo>
                <a:cubicBezTo>
                  <a:pt x="273" y="153"/>
                  <a:pt x="273" y="153"/>
                  <a:pt x="273" y="153"/>
                </a:cubicBezTo>
                <a:cubicBezTo>
                  <a:pt x="273" y="143"/>
                  <a:pt x="270" y="135"/>
                  <a:pt x="266" y="127"/>
                </a:cubicBezTo>
                <a:cubicBezTo>
                  <a:pt x="269" y="127"/>
                  <a:pt x="271" y="126"/>
                  <a:pt x="274" y="126"/>
                </a:cubicBezTo>
                <a:cubicBezTo>
                  <a:pt x="289" y="126"/>
                  <a:pt x="302" y="139"/>
                  <a:pt x="302" y="154"/>
                </a:cubicBezTo>
                <a:lnTo>
                  <a:pt x="302" y="206"/>
                </a:lnTo>
                <a:close/>
                <a:moveTo>
                  <a:pt x="79" y="51"/>
                </a:moveTo>
                <a:cubicBezTo>
                  <a:pt x="65" y="51"/>
                  <a:pt x="53" y="62"/>
                  <a:pt x="53" y="77"/>
                </a:cubicBezTo>
                <a:cubicBezTo>
                  <a:pt x="53" y="91"/>
                  <a:pt x="65" y="102"/>
                  <a:pt x="79" y="102"/>
                </a:cubicBezTo>
                <a:cubicBezTo>
                  <a:pt x="93" y="102"/>
                  <a:pt x="104" y="91"/>
                  <a:pt x="104" y="77"/>
                </a:cubicBezTo>
                <a:cubicBezTo>
                  <a:pt x="104" y="62"/>
                  <a:pt x="93" y="51"/>
                  <a:pt x="79" y="51"/>
                </a:cubicBezTo>
                <a:close/>
                <a:moveTo>
                  <a:pt x="28" y="126"/>
                </a:moveTo>
                <a:cubicBezTo>
                  <a:pt x="30" y="126"/>
                  <a:pt x="33" y="127"/>
                  <a:pt x="36" y="127"/>
                </a:cubicBezTo>
                <a:cubicBezTo>
                  <a:pt x="31" y="135"/>
                  <a:pt x="29" y="143"/>
                  <a:pt x="29" y="153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9"/>
                  <a:pt x="12" y="126"/>
                  <a:pt x="28" y="126"/>
                </a:cubicBezTo>
                <a:close/>
                <a:moveTo>
                  <a:pt x="151" y="0"/>
                </a:moveTo>
                <a:cubicBezTo>
                  <a:pt x="130" y="0"/>
                  <a:pt x="113" y="17"/>
                  <a:pt x="113" y="38"/>
                </a:cubicBezTo>
                <a:cubicBezTo>
                  <a:pt x="113" y="59"/>
                  <a:pt x="130" y="75"/>
                  <a:pt x="151" y="75"/>
                </a:cubicBezTo>
                <a:cubicBezTo>
                  <a:pt x="172" y="75"/>
                  <a:pt x="188" y="59"/>
                  <a:pt x="188" y="38"/>
                </a:cubicBezTo>
                <a:cubicBezTo>
                  <a:pt x="189" y="17"/>
                  <a:pt x="172" y="0"/>
                  <a:pt x="151" y="0"/>
                </a:cubicBezTo>
                <a:close/>
                <a:moveTo>
                  <a:pt x="264" y="226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9" y="133"/>
                  <a:pt x="216" y="123"/>
                  <a:pt x="211" y="114"/>
                </a:cubicBezTo>
                <a:cubicBezTo>
                  <a:pt x="215" y="113"/>
                  <a:pt x="219" y="112"/>
                  <a:pt x="223" y="112"/>
                </a:cubicBezTo>
                <a:cubicBezTo>
                  <a:pt x="245" y="112"/>
                  <a:pt x="264" y="130"/>
                  <a:pt x="264" y="153"/>
                </a:cubicBezTo>
                <a:lnTo>
                  <a:pt x="264" y="226"/>
                </a:lnTo>
                <a:close/>
                <a:moveTo>
                  <a:pt x="82" y="145"/>
                </a:moveTo>
                <a:cubicBezTo>
                  <a:pt x="82" y="226"/>
                  <a:pt x="82" y="226"/>
                  <a:pt x="82" y="226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38" y="130"/>
                  <a:pt x="56" y="112"/>
                  <a:pt x="79" y="112"/>
                </a:cubicBezTo>
                <a:cubicBezTo>
                  <a:pt x="83" y="112"/>
                  <a:pt x="86" y="113"/>
                  <a:pt x="90" y="114"/>
                </a:cubicBezTo>
                <a:cubicBezTo>
                  <a:pt x="85" y="123"/>
                  <a:pt x="82" y="133"/>
                  <a:pt x="82" y="145"/>
                </a:cubicBezTo>
                <a:close/>
                <a:moveTo>
                  <a:pt x="92" y="250"/>
                </a:moveTo>
                <a:cubicBezTo>
                  <a:pt x="210" y="250"/>
                  <a:pt x="210" y="250"/>
                  <a:pt x="210" y="250"/>
                </a:cubicBezTo>
                <a:cubicBezTo>
                  <a:pt x="210" y="145"/>
                  <a:pt x="210" y="145"/>
                  <a:pt x="210" y="145"/>
                </a:cubicBezTo>
                <a:cubicBezTo>
                  <a:pt x="210" y="112"/>
                  <a:pt x="183" y="86"/>
                  <a:pt x="151" y="86"/>
                </a:cubicBezTo>
                <a:cubicBezTo>
                  <a:pt x="118" y="86"/>
                  <a:pt x="92" y="112"/>
                  <a:pt x="92" y="145"/>
                </a:cubicBezTo>
                <a:lnTo>
                  <a:pt x="92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5355858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115140" y="1142191"/>
            <a:ext cx="688974" cy="688974"/>
          </a:xfrm>
          <a:prstGeom prst="ellipse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0"/>
          <p:cNvSpPr>
            <a:spLocks noEditPoints="1"/>
          </p:cNvSpPr>
          <p:nvPr/>
        </p:nvSpPr>
        <p:spPr bwMode="auto">
          <a:xfrm flipH="1">
            <a:off x="7299621" y="1352395"/>
            <a:ext cx="327066" cy="268566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864759" y="2540476"/>
            <a:ext cx="15818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固件的刷写：乐鑫的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模块几乎垄断了中国物联网行业的控制系统，但是其嵌入式开发的难度还是极高的，从各大论坛的讨论话题就可以看出来，相对较复杂。所以我小组采用了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方案。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56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难点一</a:t>
            </a: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807859" y="2540476"/>
            <a:ext cx="15818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程序的设计：即使机智云提供了云数据与代码自动生成服务，现实操作起来还是相当复杂的，我小组也研究了好几个月，终于对远程控制有了较系统的思路和概念。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587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难点二</a:t>
            </a: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4743339" y="2540476"/>
            <a:ext cx="15818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多传感器操控：传感器是物联网智能家居不可少的设备，多传感器的协同配合是一个很棘手的问题，数据采集，数据处理，动作执行等等，这就是一个系统。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9419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难点三</a:t>
            </a: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6694059" y="2540476"/>
            <a:ext cx="15818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多设备协同控制：智能家居体现的是多设备，多用户的操作体验，所以这也是实现一体化智能家居的一大难点。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49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难点四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技术难点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107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3" grpId="0" animBg="1"/>
      <p:bldP spid="18" grpId="0"/>
      <p:bldP spid="19" grpId="0" animBg="1"/>
      <p:bldP spid="19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1214</Words>
  <Application>Microsoft Office PowerPoint</Application>
  <PresentationFormat>自定义</PresentationFormat>
  <Paragraphs>191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wocaicai</cp:lastModifiedBy>
  <cp:revision>69</cp:revision>
  <dcterms:created xsi:type="dcterms:W3CDTF">2016-02-27T06:12:00Z</dcterms:created>
  <dcterms:modified xsi:type="dcterms:W3CDTF">2018-04-30T03:49:24Z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