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6"/>
  </p:notesMasterIdLst>
  <p:sldIdLst>
    <p:sldId id="256" r:id="rId3"/>
    <p:sldId id="257" r:id="rId4"/>
    <p:sldId id="275" r:id="rId5"/>
    <p:sldId id="259" r:id="rId6"/>
    <p:sldId id="258" r:id="rId7"/>
    <p:sldId id="260" r:id="rId8"/>
    <p:sldId id="262" r:id="rId9"/>
    <p:sldId id="266" r:id="rId10"/>
    <p:sldId id="273" r:id="rId11"/>
    <p:sldId id="261" r:id="rId12"/>
    <p:sldId id="265" r:id="rId13"/>
    <p:sldId id="263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93692"/>
  </p:normalViewPr>
  <p:slideViewPr>
    <p:cSldViewPr snapToGrid="0" snapToObjects="1">
      <p:cViewPr varScale="1">
        <p:scale>
          <a:sx n="84" d="100"/>
          <a:sy n="84" d="100"/>
        </p:scale>
        <p:origin x="-102" y="-15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校网使用情况调研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4940875550013152"/>
          <c:y val="0.17730491503185486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校网使用</c:v>
                </c:pt>
              </c:strCache>
            </c:strRef>
          </c:tx>
          <c:explosion val="25"/>
          <c:cat>
            <c:strRef>
              <c:f>Sheet1!$A$2:$A$4</c:f>
              <c:strCache>
                <c:ptCount val="3"/>
                <c:pt idx="0">
                  <c:v>手机用户</c:v>
                </c:pt>
                <c:pt idx="1">
                  <c:v>电脑用户</c:v>
                </c:pt>
                <c:pt idx="2">
                  <c:v>未开通校网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3779380046930867"/>
          <c:y val="0.32389559281409708"/>
          <c:w val="0.33940214471836244"/>
          <c:h val="0.51554182287881201"/>
        </c:manualLayout>
      </c:layout>
      <c:overlay val="0"/>
      <c:txPr>
        <a:bodyPr/>
        <a:lstStyle/>
        <a:p>
          <a:pPr>
            <a:defRPr>
              <a:solidFill>
                <a:schemeClr val="bg2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1851228"/>
            <a:ext cx="6396459" cy="179515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48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3815373"/>
            <a:ext cx="6396459" cy="54808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r>
              <a:rPr kumimoji="1" lang="en-US" altLang="zh-CN" sz="18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</a:rPr>
              <a:t>BY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8682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15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295476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5726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2455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08145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548082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92609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0968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0968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35726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535726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80483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80483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171084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70405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0655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57384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023143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83074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3011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53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2680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65897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65897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55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10655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655412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55412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9023143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9023143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32826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51052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13018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380314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29610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37209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0365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1851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94914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65445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465445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291301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291301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536059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536059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829610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829610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20" name="椭圆 19"/>
          <p:cNvSpPr/>
          <p:nvPr userDrawn="1"/>
        </p:nvSpPr>
        <p:spPr>
          <a:xfrm>
            <a:off x="1027345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0392993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10273456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10273456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25312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29831" y="1972761"/>
            <a:ext cx="4732338" cy="4495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064042" y="2691063"/>
            <a:ext cx="6063916" cy="902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61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"/>
          <p:cNvSpPr/>
          <p:nvPr userDrawn="1"/>
        </p:nvSpPr>
        <p:spPr>
          <a:xfrm>
            <a:off x="5443941" y="-1"/>
            <a:ext cx="6748060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505270"/>
            <a:ext cx="12192000" cy="43527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096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  <p:sp>
        <p:nvSpPr>
          <p:cNvPr id="6" name="矩形 25"/>
          <p:cNvSpPr/>
          <p:nvPr userDrawn="1"/>
        </p:nvSpPr>
        <p:spPr>
          <a:xfrm>
            <a:off x="3582385" y="-1"/>
            <a:ext cx="8609616" cy="6968692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023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0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8" r:id="rId2"/>
    <p:sldLayoutId id="2147483696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666" TargetMode="External"/><Relationship Id="rId2" Type="http://schemas.openxmlformats.org/officeDocument/2006/relationships/hyperlink" Target="https://git.coding.net/pengwenzheng/python_papapa.git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0" dirty="0" smtClean="0">
                <a:solidFill>
                  <a:prstClr val="white"/>
                </a:solidFill>
                <a:cs typeface="+mn-ea"/>
                <a:sym typeface="+mn-lt"/>
              </a:rPr>
              <a:t>校园</a:t>
            </a:r>
            <a:r>
              <a:rPr kumimoji="1" lang="en-US" altLang="zh-CN" b="0" dirty="0" err="1" smtClean="0">
                <a:solidFill>
                  <a:prstClr val="white"/>
                </a:solidFill>
                <a:cs typeface="+mn-ea"/>
                <a:sym typeface="+mn-lt"/>
              </a:rPr>
              <a:t>WiFi</a:t>
            </a:r>
            <a:r>
              <a:rPr kumimoji="1" lang="zh-CN" altLang="en-US" b="0" dirty="0" smtClean="0">
                <a:solidFill>
                  <a:prstClr val="white"/>
                </a:solidFill>
                <a:cs typeface="+mn-ea"/>
                <a:sym typeface="+mn-lt"/>
              </a:rPr>
              <a:t>一键登录助手</a:t>
            </a:r>
            <a:r>
              <a:rPr kumimoji="1" lang="zh-CN" altLang="en-US" b="0" dirty="0" smtClean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endParaRPr kumimoji="1" lang="en-US" altLang="zh-CN" b="0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defTabSz="609585"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97771" y="4581492"/>
            <a:ext cx="6396459" cy="54808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FFFF"/>
                </a:solidFill>
                <a:cs typeface="+mn-ea"/>
                <a:sym typeface="+mn-lt"/>
              </a:rPr>
              <a:t>团队成员</a:t>
            </a:r>
            <a:r>
              <a:rPr kumimoji="1" lang="zh-CN" altLang="en-US" dirty="0" smtClean="0">
                <a:solidFill>
                  <a:srgbClr val="FFFFFF"/>
                </a:solidFill>
                <a:cs typeface="+mn-ea"/>
                <a:sym typeface="+mn-lt"/>
              </a:rPr>
              <a:t>：彭文正、程凯</a:t>
            </a:r>
            <a:r>
              <a:rPr kumimoji="1" lang="zh-CN" altLang="en-US" dirty="0">
                <a:solidFill>
                  <a:srgbClr val="FFFFFF"/>
                </a:solidFill>
                <a:cs typeface="+mn-ea"/>
                <a:sym typeface="+mn-lt"/>
              </a:rPr>
              <a:t>、</a:t>
            </a:r>
            <a:r>
              <a:rPr kumimoji="1" lang="zh-CN" altLang="en-US" dirty="0" smtClean="0">
                <a:solidFill>
                  <a:srgbClr val="FFFFFF"/>
                </a:solidFill>
                <a:cs typeface="+mn-ea"/>
                <a:sym typeface="+mn-lt"/>
              </a:rPr>
              <a:t>廖俊涛</a:t>
            </a:r>
            <a:endParaRPr kumimoji="1"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安卓</a:t>
            </a:r>
            <a:r>
              <a:rPr kumimoji="1"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&amp;windows</a:t>
            </a:r>
            <a:r>
              <a:rPr kumimoji="1"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软件开发者：</a:t>
            </a:r>
            <a:r>
              <a:rPr kumimoji="1" lang="zh-CN" altLang="en-US" dirty="0" smtClean="0">
                <a:solidFill>
                  <a:srgbClr val="FFFFFF"/>
                </a:solidFill>
                <a:cs typeface="+mn-ea"/>
                <a:sym typeface="+mn-lt"/>
              </a:rPr>
              <a:t>彭文正</a:t>
            </a:r>
            <a:endParaRPr kumimoji="1" lang="en-US" altLang="zh-CN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5633" y="6233984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www.wenzheng.club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09" y="3440933"/>
            <a:ext cx="1206153" cy="2141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189" y="4009216"/>
            <a:ext cx="3094079" cy="1573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00897" y="5958013"/>
            <a:ext cx="11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安卓</a:t>
            </a:r>
            <a:r>
              <a:rPr lang="zh-CN" altLang="en-US" dirty="0">
                <a:solidFill>
                  <a:schemeClr val="bg2"/>
                </a:solidFill>
              </a:rPr>
              <a:t>版本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55659" y="5947712"/>
            <a:ext cx="183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Windows</a:t>
            </a:r>
            <a:r>
              <a:rPr lang="zh-CN" altLang="en-US" dirty="0">
                <a:solidFill>
                  <a:schemeClr val="bg2"/>
                </a:solidFill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29020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 smtClean="0">
                <a:cs typeface="+mn-ea"/>
                <a:sym typeface="+mn-lt"/>
              </a:rPr>
              <a:t>13</a:t>
            </a:r>
            <a:r>
              <a:rPr kumimoji="1" lang="zh-CN" altLang="en-US" dirty="0" smtClean="0">
                <a:cs typeface="+mn-ea"/>
                <a:sym typeface="+mn-lt"/>
              </a:rPr>
              <a:t>部分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安卓版软件说明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" y="5195278"/>
            <a:ext cx="4989688" cy="121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0602" y="3393762"/>
            <a:ext cx="4989688" cy="22717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0776"/>
            <a:ext cx="4989688" cy="143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86393" y="1205077"/>
            <a:ext cx="907237" cy="9072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86393" y="3053730"/>
            <a:ext cx="907237" cy="9072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86393" y="4741659"/>
            <a:ext cx="907237" cy="9072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47929" y="5171152"/>
            <a:ext cx="1617751" cy="1586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67" b="1" kern="0" dirty="0">
                <a:solidFill>
                  <a:schemeClr val="tx2"/>
                </a:solidFill>
                <a:cs typeface="+mn-ea"/>
                <a:sym typeface="+mn-lt"/>
              </a:rPr>
              <a:t>演示</a:t>
            </a:r>
            <a:r>
              <a:rPr lang="zh-CN" altLang="en-US" sz="1867" b="1" kern="0" noProof="0" dirty="0" smtClean="0">
                <a:solidFill>
                  <a:schemeClr val="tx2"/>
                </a:solidFill>
                <a:cs typeface="+mn-ea"/>
                <a:sym typeface="+mn-lt"/>
              </a:rPr>
              <a:t>视频</a:t>
            </a:r>
            <a:endParaRPr lang="en-US" altLang="zh-CN" sz="1867" b="1" kern="0" noProof="0" dirty="0" smtClean="0">
              <a:solidFill>
                <a:schemeClr val="tx2"/>
              </a:solidFill>
              <a:cs typeface="+mn-ea"/>
              <a:sym typeface="+mn-lt"/>
            </a:endParaRP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67" b="1" kern="0" noProof="0" dirty="0" smtClean="0">
                <a:solidFill>
                  <a:schemeClr val="tx2"/>
                </a:solidFill>
                <a:cs typeface="+mn-ea"/>
                <a:sym typeface="+mn-lt"/>
              </a:rPr>
              <a:t>已上传</a:t>
            </a:r>
            <a:endParaRPr lang="en-US" altLang="zh-CN" sz="1867" b="1" kern="0" noProof="0" dirty="0" smtClean="0">
              <a:solidFill>
                <a:schemeClr val="tx2"/>
              </a:solidFill>
              <a:cs typeface="+mn-ea"/>
              <a:sym typeface="+mn-lt"/>
            </a:endParaRP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67" b="1" kern="0" noProof="0" dirty="0" smtClean="0">
                <a:solidFill>
                  <a:schemeClr val="tx2"/>
                </a:solidFill>
                <a:cs typeface="+mn-ea"/>
                <a:sym typeface="+mn-lt"/>
              </a:rPr>
              <a:t>优酷</a:t>
            </a:r>
            <a:r>
              <a:rPr lang="en-US" altLang="zh-CN" sz="1867" b="1" kern="0" noProof="0" dirty="0" smtClean="0">
                <a:solidFill>
                  <a:schemeClr val="tx2"/>
                </a:solidFill>
                <a:cs typeface="+mn-ea"/>
                <a:sym typeface="+mn-lt"/>
              </a:rPr>
              <a:t>-</a:t>
            </a: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67" b="1" kern="0" noProof="0" dirty="0" smtClean="0">
                <a:solidFill>
                  <a:schemeClr val="tx2"/>
                </a:solidFill>
                <a:cs typeface="+mn-ea"/>
                <a:sym typeface="+mn-lt"/>
              </a:rPr>
              <a:t>微信扫码观看</a:t>
            </a:r>
            <a:endParaRPr kumimoji="0" lang="en-US" altLang="zh-CN" sz="1867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43" y="1990203"/>
            <a:ext cx="1704191" cy="3034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34" y="178958"/>
            <a:ext cx="1666782" cy="295947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160" y="3728010"/>
            <a:ext cx="1650156" cy="293453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216312" y="2965247"/>
            <a:ext cx="1617751" cy="428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67" b="1" kern="0" noProof="0" dirty="0" smtClean="0">
                <a:solidFill>
                  <a:schemeClr val="tx2"/>
                </a:solidFill>
                <a:cs typeface="+mn-ea"/>
                <a:sym typeface="+mn-lt"/>
              </a:rPr>
              <a:t>首次登录界面</a:t>
            </a:r>
            <a:endParaRPr kumimoji="0" lang="en-US" altLang="zh-CN" sz="1867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38655" y="4766762"/>
            <a:ext cx="1617751" cy="428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67" b="1" kern="0" noProof="0" dirty="0" smtClean="0">
                <a:solidFill>
                  <a:schemeClr val="tx2"/>
                </a:solidFill>
                <a:cs typeface="+mn-ea"/>
                <a:sym typeface="+mn-lt"/>
              </a:rPr>
              <a:t>登录成功页面</a:t>
            </a:r>
            <a:endParaRPr kumimoji="0" lang="en-US" altLang="zh-CN" sz="1867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2121" y="593304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1600" b="1" kern="0" dirty="0" smtClean="0">
                <a:solidFill>
                  <a:schemeClr val="accent1"/>
                </a:solidFill>
                <a:cs typeface="+mn-ea"/>
                <a:sym typeface="+mn-lt"/>
              </a:rPr>
              <a:t>备注：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1122340" y="5941320"/>
            <a:ext cx="5129942" cy="3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其中的网络接口可以换成广告链接，以及弹窗广告。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94846" y="1140403"/>
            <a:ext cx="901209" cy="428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67" b="1" kern="0" dirty="0" smtClean="0">
                <a:solidFill>
                  <a:schemeClr val="tx2"/>
                </a:solidFill>
                <a:cs typeface="+mn-ea"/>
                <a:sym typeface="+mn-lt"/>
              </a:rPr>
              <a:t>开启图</a:t>
            </a:r>
            <a:endParaRPr kumimoji="0" lang="en-US" altLang="zh-CN" sz="1867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20" y="256674"/>
            <a:ext cx="1081303" cy="1081303"/>
          </a:xfrm>
          <a:prstGeom prst="rect">
            <a:avLst/>
          </a:prstGeom>
        </p:spPr>
      </p:pic>
      <p:sp>
        <p:nvSpPr>
          <p:cNvPr id="35" name="下箭头 34"/>
          <p:cNvSpPr/>
          <p:nvPr/>
        </p:nvSpPr>
        <p:spPr>
          <a:xfrm>
            <a:off x="7524250" y="132473"/>
            <a:ext cx="512854" cy="708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431435" y="911291"/>
            <a:ext cx="69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下载体验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923" y="3728010"/>
            <a:ext cx="1171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4</a:t>
            </a:r>
            <a:r>
              <a:rPr kumimoji="1" lang="en-US" altLang="zh-CN" dirty="0" smtClean="0">
                <a:cs typeface="+mn-ea"/>
                <a:sym typeface="+mn-lt"/>
              </a:rPr>
              <a:t>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价值分析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0026" y="6091882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www.wenzheng.club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5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4</a:t>
            </a:r>
            <a:r>
              <a:rPr kumimoji="1" lang="en-US" altLang="zh-CN" dirty="0" smtClean="0">
                <a:cs typeface="+mn-ea"/>
                <a:sym typeface="+mn-lt"/>
              </a:rPr>
              <a:t>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价值分析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8033" y="2072925"/>
            <a:ext cx="4085700" cy="865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333" kern="0" dirty="0" smtClean="0">
                <a:solidFill>
                  <a:schemeClr val="tx2"/>
                </a:solidFill>
                <a:cs typeface="+mn-ea"/>
                <a:sym typeface="+mn-lt"/>
              </a:rPr>
              <a:t>如果能得到学校网络中心的支持，对接校内服务器，可进一步提升软件运行速度，同时可以内网对接适量广告，其价值不可估量。</a:t>
            </a:r>
            <a:endParaRPr lang="en-US" altLang="zh-CN" sz="1333" kern="0" dirty="0" smtClean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8034" y="1461053"/>
            <a:ext cx="1140056" cy="471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sz="1867" b="1" kern="0" noProof="0" dirty="0" smtClean="0">
                <a:solidFill>
                  <a:schemeClr val="tx2"/>
                </a:solidFill>
                <a:cs typeface="+mn-ea"/>
                <a:sym typeface="+mn-lt"/>
              </a:rPr>
              <a:t>商业价值</a:t>
            </a:r>
            <a:endParaRPr kumimoji="0" lang="en-US" altLang="zh-CN" sz="1867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等腰三角形 11"/>
          <p:cNvSpPr/>
          <p:nvPr/>
        </p:nvSpPr>
        <p:spPr>
          <a:xfrm>
            <a:off x="7764705" y="584516"/>
            <a:ext cx="1752796" cy="87653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7158463" y="1664256"/>
            <a:ext cx="2965279" cy="844072"/>
            <a:chOff x="7158463" y="1664256"/>
            <a:chExt cx="2965279" cy="844072"/>
          </a:xfrm>
          <a:solidFill>
            <a:schemeClr val="accent1"/>
          </a:solidFill>
        </p:grpSpPr>
        <p:sp>
          <p:nvSpPr>
            <p:cNvPr id="10" name="五边形 9"/>
            <p:cNvSpPr/>
            <p:nvPr/>
          </p:nvSpPr>
          <p:spPr>
            <a:xfrm>
              <a:off x="7158463" y="1664256"/>
              <a:ext cx="2965279" cy="844072"/>
            </a:xfrm>
            <a:custGeom>
              <a:avLst/>
              <a:gdLst/>
              <a:ahLst/>
              <a:cxnLst/>
              <a:rect l="l" t="t" r="r" b="b"/>
              <a:pathLst>
                <a:path w="1917572" h="545840">
                  <a:moveTo>
                    <a:pt x="272920" y="0"/>
                  </a:moveTo>
                  <a:lnTo>
                    <a:pt x="1135241" y="0"/>
                  </a:lnTo>
                  <a:lnTo>
                    <a:pt x="1222047" y="0"/>
                  </a:lnTo>
                  <a:lnTo>
                    <a:pt x="1644652" y="0"/>
                  </a:lnTo>
                  <a:lnTo>
                    <a:pt x="1917572" y="272920"/>
                  </a:lnTo>
                  <a:lnTo>
                    <a:pt x="1644652" y="545840"/>
                  </a:lnTo>
                  <a:lnTo>
                    <a:pt x="1222047" y="545840"/>
                  </a:lnTo>
                  <a:lnTo>
                    <a:pt x="113524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98801" y="1780095"/>
              <a:ext cx="2284600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r>
                <a:rPr lang="zh-CN" altLang="en-US" sz="3200" b="1" kern="0" noProof="0" dirty="0" smtClean="0">
                  <a:solidFill>
                    <a:schemeClr val="bg1"/>
                  </a:solidFill>
                  <a:cs typeface="+mn-ea"/>
                  <a:sym typeface="+mn-lt"/>
                </a:rPr>
                <a:t>巨大流量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539540" y="2705721"/>
            <a:ext cx="4203123" cy="844072"/>
            <a:chOff x="6539540" y="2705721"/>
            <a:chExt cx="4203123" cy="844072"/>
          </a:xfrm>
          <a:solidFill>
            <a:schemeClr val="bg1">
              <a:lumMod val="75000"/>
            </a:schemeClr>
          </a:solidFill>
        </p:grpSpPr>
        <p:sp>
          <p:nvSpPr>
            <p:cNvPr id="9" name="五边形 7"/>
            <p:cNvSpPr/>
            <p:nvPr/>
          </p:nvSpPr>
          <p:spPr>
            <a:xfrm>
              <a:off x="6539540" y="2705721"/>
              <a:ext cx="4203123" cy="844072"/>
            </a:xfrm>
            <a:custGeom>
              <a:avLst/>
              <a:gdLst/>
              <a:ahLst/>
              <a:cxnLst/>
              <a:rect l="l" t="t" r="r" b="b"/>
              <a:pathLst>
                <a:path w="2718054" h="545840">
                  <a:moveTo>
                    <a:pt x="272920" y="0"/>
                  </a:moveTo>
                  <a:lnTo>
                    <a:pt x="419591" y="0"/>
                  </a:lnTo>
                  <a:lnTo>
                    <a:pt x="2298463" y="0"/>
                  </a:lnTo>
                  <a:lnTo>
                    <a:pt x="2445134" y="0"/>
                  </a:lnTo>
                  <a:lnTo>
                    <a:pt x="2718054" y="272920"/>
                  </a:lnTo>
                  <a:lnTo>
                    <a:pt x="2445134" y="545840"/>
                  </a:lnTo>
                  <a:lnTo>
                    <a:pt x="2298463" y="545840"/>
                  </a:lnTo>
                  <a:lnTo>
                    <a:pt x="41959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82777" y="2797398"/>
              <a:ext cx="2400016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r>
                <a:rPr kumimoji="0" lang="cs-CZ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lang="zh-CN" altLang="en-US" sz="3200" b="1" kern="0" noProof="0" dirty="0" smtClean="0">
                  <a:solidFill>
                    <a:schemeClr val="bg1"/>
                  </a:solidFill>
                  <a:cs typeface="+mn-ea"/>
                  <a:sym typeface="+mn-lt"/>
                </a:rPr>
                <a:t>学生优势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068883" y="3747185"/>
            <a:ext cx="5144439" cy="844072"/>
            <a:chOff x="6068883" y="3747185"/>
            <a:chExt cx="5144439" cy="84407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五边形 5"/>
            <p:cNvSpPr/>
            <p:nvPr/>
          </p:nvSpPr>
          <p:spPr>
            <a:xfrm>
              <a:off x="6068883" y="3747185"/>
              <a:ext cx="5144439" cy="844072"/>
            </a:xfrm>
            <a:custGeom>
              <a:avLst/>
              <a:gdLst/>
              <a:ahLst/>
              <a:cxnLst/>
              <a:rect l="l" t="t" r="r" b="b"/>
              <a:pathLst>
                <a:path w="3326780" h="545840">
                  <a:moveTo>
                    <a:pt x="272920" y="0"/>
                  </a:moveTo>
                  <a:lnTo>
                    <a:pt x="1028317" y="0"/>
                  </a:lnTo>
                  <a:lnTo>
                    <a:pt x="2298463" y="0"/>
                  </a:lnTo>
                  <a:lnTo>
                    <a:pt x="3053860" y="0"/>
                  </a:lnTo>
                  <a:lnTo>
                    <a:pt x="3326780" y="272920"/>
                  </a:lnTo>
                  <a:lnTo>
                    <a:pt x="3053860" y="545840"/>
                  </a:lnTo>
                  <a:lnTo>
                    <a:pt x="2298463" y="545840"/>
                  </a:lnTo>
                  <a:lnTo>
                    <a:pt x="1028317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75440" y="3879635"/>
              <a:ext cx="3220753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r>
                <a:rPr kumimoji="0" lang="cs-CZ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lang="zh-CN" altLang="en-US" sz="3200" b="1" kern="0" noProof="0" dirty="0" smtClean="0">
                  <a:solidFill>
                    <a:schemeClr val="bg1"/>
                  </a:solidFill>
                  <a:cs typeface="+mn-ea"/>
                  <a:sym typeface="+mn-lt"/>
                </a:rPr>
                <a:t>软件使用便捷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695431" y="4788648"/>
            <a:ext cx="5891343" cy="844072"/>
            <a:chOff x="5695431" y="4788648"/>
            <a:chExt cx="5891343" cy="844072"/>
          </a:xfrm>
          <a:solidFill>
            <a:schemeClr val="accent1">
              <a:lumMod val="75000"/>
            </a:schemeClr>
          </a:solidFill>
        </p:grpSpPr>
        <p:sp>
          <p:nvSpPr>
            <p:cNvPr id="7" name="五边形 2"/>
            <p:cNvSpPr/>
            <p:nvPr/>
          </p:nvSpPr>
          <p:spPr>
            <a:xfrm flipH="1">
              <a:off x="5695431" y="4788648"/>
              <a:ext cx="5891343" cy="844072"/>
            </a:xfrm>
            <a:custGeom>
              <a:avLst/>
              <a:gdLst/>
              <a:ahLst/>
              <a:cxnLst/>
              <a:rect l="l" t="t" r="r" b="b"/>
              <a:pathLst>
                <a:path w="3809784" h="545840">
                  <a:moveTo>
                    <a:pt x="3536864" y="0"/>
                  </a:moveTo>
                  <a:lnTo>
                    <a:pt x="2298463" y="0"/>
                  </a:lnTo>
                  <a:lnTo>
                    <a:pt x="1511321" y="0"/>
                  </a:lnTo>
                  <a:lnTo>
                    <a:pt x="272920" y="0"/>
                  </a:lnTo>
                  <a:lnTo>
                    <a:pt x="0" y="272920"/>
                  </a:lnTo>
                  <a:lnTo>
                    <a:pt x="272920" y="545840"/>
                  </a:lnTo>
                  <a:lnTo>
                    <a:pt x="1511321" y="545840"/>
                  </a:lnTo>
                  <a:lnTo>
                    <a:pt x="2298463" y="545840"/>
                  </a:lnTo>
                  <a:lnTo>
                    <a:pt x="3536864" y="545840"/>
                  </a:lnTo>
                  <a:lnTo>
                    <a:pt x="3809784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75440" y="4922313"/>
              <a:ext cx="4041491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r>
                <a:rPr kumimoji="0" lang="cs-CZ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lang="zh-CN" altLang="en-US" sz="3200" b="1" kern="0" dirty="0" smtClean="0">
                  <a:solidFill>
                    <a:schemeClr val="bg1"/>
                  </a:solidFill>
                  <a:cs typeface="+mn-ea"/>
                  <a:sym typeface="+mn-lt"/>
                </a:rPr>
                <a:t>安全、高效、实用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50026" y="6091882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www.wenzheng.club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14329" y="3421220"/>
            <a:ext cx="1140056" cy="471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sz="1867" b="1" kern="0" dirty="0">
                <a:solidFill>
                  <a:schemeClr val="tx2"/>
                </a:solidFill>
                <a:cs typeface="+mn-ea"/>
                <a:sym typeface="+mn-lt"/>
              </a:rPr>
              <a:t>内在</a:t>
            </a:r>
            <a:r>
              <a:rPr lang="zh-CN" altLang="en-US" sz="1867" b="1" kern="0" noProof="0" dirty="0" smtClean="0">
                <a:solidFill>
                  <a:schemeClr val="tx2"/>
                </a:solidFill>
                <a:cs typeface="+mn-ea"/>
                <a:sym typeface="+mn-lt"/>
              </a:rPr>
              <a:t>价值</a:t>
            </a:r>
            <a:endParaRPr kumimoji="0" lang="en-US" altLang="zh-CN" sz="1867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8034" y="4172022"/>
            <a:ext cx="4085700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333" kern="0" dirty="0" smtClean="0">
                <a:solidFill>
                  <a:schemeClr val="tx2"/>
                </a:solidFill>
                <a:cs typeface="+mn-ea"/>
                <a:sym typeface="+mn-lt"/>
              </a:rPr>
              <a:t>仅仅以其内在的价值也是不可小觑的，</a:t>
            </a:r>
            <a:r>
              <a:rPr lang="en-US" altLang="zh-CN" sz="1333" kern="0" dirty="0" smtClean="0">
                <a:solidFill>
                  <a:schemeClr val="tx2"/>
                </a:solidFill>
                <a:cs typeface="+mn-ea"/>
                <a:sym typeface="+mn-lt"/>
              </a:rPr>
              <a:t>python</a:t>
            </a:r>
            <a:r>
              <a:rPr lang="zh-CN" altLang="en-US" sz="1333" kern="0" dirty="0" smtClean="0">
                <a:solidFill>
                  <a:schemeClr val="tx2"/>
                </a:solidFill>
                <a:cs typeface="+mn-ea"/>
                <a:sym typeface="+mn-lt"/>
              </a:rPr>
              <a:t>语言在我校并未得到重视，本人已将源码开源供大家学习。下面为</a:t>
            </a:r>
            <a:r>
              <a:rPr lang="en-US" altLang="zh-CN" sz="1333" kern="0" dirty="0" err="1" smtClean="0">
                <a:solidFill>
                  <a:schemeClr val="tx2"/>
                </a:solidFill>
                <a:cs typeface="+mn-ea"/>
                <a:sym typeface="+mn-lt"/>
              </a:rPr>
              <a:t>GitHub</a:t>
            </a:r>
            <a:r>
              <a:rPr lang="zh-CN" altLang="en-US" sz="1333" kern="0" dirty="0" smtClean="0">
                <a:solidFill>
                  <a:schemeClr val="tx2"/>
                </a:solidFill>
                <a:cs typeface="+mn-ea"/>
                <a:sym typeface="+mn-lt"/>
              </a:rPr>
              <a:t>链接，</a:t>
            </a:r>
            <a:r>
              <a:rPr lang="zh-CN" altLang="en-US" sz="1333" kern="0" dirty="0">
                <a:solidFill>
                  <a:schemeClr val="tx2"/>
                </a:solidFill>
                <a:cs typeface="+mn-ea"/>
                <a:sym typeface="+mn-lt"/>
              </a:rPr>
              <a:t>以及</a:t>
            </a:r>
            <a:r>
              <a:rPr lang="en-US" altLang="zh-CN" sz="1333" kern="0" dirty="0" smtClean="0">
                <a:solidFill>
                  <a:schemeClr val="tx2"/>
                </a:solidFill>
                <a:cs typeface="+mn-ea"/>
                <a:sym typeface="+mn-lt"/>
              </a:rPr>
              <a:t>coding</a:t>
            </a:r>
            <a:r>
              <a:rPr lang="zh-CN" altLang="en-US" sz="1333" kern="0" dirty="0" smtClean="0">
                <a:solidFill>
                  <a:schemeClr val="tx2"/>
                </a:solidFill>
                <a:cs typeface="+mn-ea"/>
                <a:sym typeface="+mn-lt"/>
              </a:rPr>
              <a:t>链接。</a:t>
            </a:r>
            <a:endParaRPr lang="en-US" altLang="zh-CN" sz="1333" kern="0" dirty="0" smtClean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902" y="5064382"/>
            <a:ext cx="402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https://git.coding.net/pengwenzheng/python_papapa.git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7523" y="5955957"/>
            <a:ext cx="335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https://github.com/az666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6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0" dirty="0">
                <a:solidFill>
                  <a:prstClr val="white"/>
                </a:solidFill>
                <a:cs typeface="+mn-ea"/>
                <a:sym typeface="+mn-lt"/>
              </a:rPr>
              <a:t>感谢你的观看</a:t>
            </a:r>
            <a:endParaRPr kumimoji="1" lang="en-US" altLang="zh-CN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演示者</a:t>
            </a:r>
            <a:r>
              <a:rPr kumimoji="1" lang="cs-CZ" altLang="zh-CN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zh-CN" altLang="en-US" dirty="0">
                <a:solidFill>
                  <a:srgbClr val="FFFFFF"/>
                </a:solidFill>
                <a:cs typeface="+mn-ea"/>
                <a:sym typeface="+mn-lt"/>
              </a:rPr>
              <a:t>彭文正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0026" y="6091882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www.wenzheng.club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32337" y="665954"/>
            <a:ext cx="2727326" cy="424732"/>
          </a:xfrm>
        </p:spPr>
        <p:txBody>
          <a:bodyPr/>
          <a:lstStyle/>
          <a:p>
            <a:pPr lvl="0"/>
            <a:r>
              <a:rPr kumimoji="1" lang="zh-CN" altLang="en-US" sz="2400" kern="0" dirty="0">
                <a:cs typeface="+mn-ea"/>
                <a:sym typeface="+mn-lt"/>
              </a:rPr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658978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1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658978" y="4430074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 smtClean="0">
                <a:cs typeface="+mn-ea"/>
                <a:sym typeface="+mn-lt"/>
              </a:rPr>
              <a:t>创作背景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106551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2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4106551" y="4430074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 smtClean="0">
                <a:cs typeface="+mn-ea"/>
                <a:sym typeface="+mn-lt"/>
              </a:rPr>
              <a:t>可行性分析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554124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3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6554124" y="4430074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 smtClean="0">
                <a:cs typeface="+mn-ea"/>
                <a:sym typeface="+mn-lt"/>
              </a:rPr>
              <a:t>软件说明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9023143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4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9023143" y="4430074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 smtClean="0">
                <a:cs typeface="+mn-ea"/>
                <a:sym typeface="+mn-lt"/>
              </a:rPr>
              <a:t>价值分析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0026" y="6091882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www.wenzheng.club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8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1</a:t>
            </a:r>
            <a:r>
              <a:rPr kumimoji="1" lang="en-US" altLang="zh-CN" dirty="0" smtClean="0">
                <a:cs typeface="+mn-ea"/>
                <a:sym typeface="+mn-lt"/>
              </a:rPr>
              <a:t>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创作背景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0026" y="6091882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www.wenzheng.club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1</a:t>
            </a:r>
            <a:r>
              <a:rPr kumimoji="1" lang="en-US" altLang="zh-CN" dirty="0" smtClean="0">
                <a:cs typeface="+mn-ea"/>
                <a:sym typeface="+mn-lt"/>
              </a:rPr>
              <a:t>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创作背景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42759" y="1342423"/>
            <a:ext cx="9898223" cy="1314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46888" y="3318525"/>
            <a:ext cx="9898224" cy="14017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92428" y="5174508"/>
            <a:ext cx="9898224" cy="13127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6080" y="1347331"/>
            <a:ext cx="497765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去年我校校网进行了无线</a:t>
            </a:r>
            <a:r>
              <a:rPr kumimoji="0" lang="en-US" altLang="zh-CN" sz="1333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WiFi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架设，速度进一步提升，校网用户急剧增加</a:t>
            </a:r>
            <a:r>
              <a:rPr lang="zh-CN" altLang="en-US" sz="1333" dirty="0">
                <a:solidFill>
                  <a:srgbClr val="29303A"/>
                </a:solidFill>
                <a:cs typeface="+mn-ea"/>
                <a:sym typeface="+mn-lt"/>
              </a:rPr>
              <a:t>，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但是每次</a:t>
            </a:r>
            <a:r>
              <a:rPr kumimoji="0" lang="en-US" altLang="zh-CN" sz="1333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WiFi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连接都需要繁琐的操作才能完成登录。</a:t>
            </a:r>
            <a:endParaRPr kumimoji="0" lang="en-US" altLang="zh-CN" sz="1333" b="0" i="0" u="none" strike="noStrike" kern="1200" cap="none" spc="0" normalizeH="0" baseline="0" noProof="0" dirty="0" smtClean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333" dirty="0" smtClean="0">
                <a:solidFill>
                  <a:srgbClr val="29303A"/>
                </a:solidFill>
                <a:cs typeface="+mn-ea"/>
                <a:sym typeface="+mn-lt"/>
              </a:rPr>
              <a:t>如果能开发一款软件，可以快速登录校网，利用巨大的流量，将具备不可估量的商业价值</a:t>
            </a:r>
            <a:endParaRPr kumimoji="0" lang="en-US" altLang="zh-CN" sz="1333" b="0" i="0" u="none" strike="noStrike" kern="1200" cap="none" spc="0" normalizeH="0" baseline="0" noProof="0" dirty="0" smtClean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24375" y="37885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学生需求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83609" y="3706560"/>
            <a:ext cx="5522130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大学生的“懒”，没有人不吐槽，如何用最简单的方式和最快捷的操作来达到学生的需求，才是最主要的。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2272" y="5257891"/>
            <a:ext cx="497959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本小组成员在业余时间自学安卓编程，并编写了简单的一键登录软件（已经在班级内流通使用。）           并且接触了最近很火的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的爬虫，并利用爬虫原理，完美实现了模拟校网登录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35595" y="56000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kern="0" noProof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个人能力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18317" y="1418537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733" kern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834063" y="3480320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733" kern="0" noProof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78248" y="5231012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733" kern="0" noProof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03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4375" y="176991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kern="0" dirty="0">
                <a:solidFill>
                  <a:sysClr val="windowText" lastClr="000000"/>
                </a:solidFill>
                <a:cs typeface="+mn-ea"/>
                <a:sym typeface="+mn-lt"/>
              </a:rPr>
              <a:t>校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网</a:t>
            </a:r>
            <a:r>
              <a:rPr lang="zh-CN" altLang="en-US" sz="2400" b="1" kern="0" dirty="0">
                <a:solidFill>
                  <a:sysClr val="windowText" lastClr="000000"/>
                </a:solidFill>
                <a:cs typeface="+mn-ea"/>
                <a:sym typeface="+mn-lt"/>
              </a:rPr>
              <a:t>现状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5632" y="6487297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www.wenzheng.club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7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 smtClean="0">
                <a:cs typeface="+mn-ea"/>
                <a:sym typeface="+mn-lt"/>
              </a:rPr>
              <a:t>2</a:t>
            </a:r>
            <a:r>
              <a:rPr kumimoji="1" lang="zh-CN" altLang="en-US" dirty="0" smtClean="0">
                <a:cs typeface="+mn-ea"/>
                <a:sym typeface="+mn-lt"/>
              </a:rPr>
              <a:t>部分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可行性分析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0026" y="6091882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www.wenzheng.club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2</a:t>
            </a:r>
            <a:r>
              <a:rPr kumimoji="1" lang="en-US" altLang="zh-CN" dirty="0" smtClean="0">
                <a:cs typeface="+mn-ea"/>
                <a:sym typeface="+mn-lt"/>
              </a:rPr>
              <a:t>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可行性分析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5632" y="6233984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www.wenzheng.club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660780638"/>
              </p:ext>
            </p:extLst>
          </p:nvPr>
        </p:nvGraphicFramePr>
        <p:xfrm>
          <a:off x="711200" y="2153354"/>
          <a:ext cx="3341511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4524631" y="2323701"/>
            <a:ext cx="6096000" cy="15327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schemeClr val="bg2"/>
                </a:solidFill>
                <a:cs typeface="+mn-ea"/>
                <a:sym typeface="+mn-lt"/>
              </a:rPr>
              <a:t>我小组经调查得知</a:t>
            </a:r>
            <a:r>
              <a:rPr lang="en-US" altLang="zh-CN" dirty="0" smtClean="0">
                <a:solidFill>
                  <a:schemeClr val="bg2"/>
                </a:solidFill>
                <a:cs typeface="+mn-ea"/>
                <a:sym typeface="+mn-lt"/>
              </a:rPr>
              <a:t>96%</a:t>
            </a:r>
            <a:r>
              <a:rPr lang="zh-CN" altLang="en-US" dirty="0" smtClean="0">
                <a:solidFill>
                  <a:schemeClr val="bg2"/>
                </a:solidFill>
                <a:cs typeface="+mn-ea"/>
                <a:sym typeface="+mn-lt"/>
              </a:rPr>
              <a:t>的用户在使用校园网（此数据来源于学校网络中心。）我</a:t>
            </a:r>
            <a:r>
              <a:rPr lang="zh-CN" altLang="en-US" dirty="0">
                <a:solidFill>
                  <a:schemeClr val="bg2"/>
                </a:solidFill>
                <a:cs typeface="+mn-ea"/>
                <a:sym typeface="+mn-lt"/>
              </a:rPr>
              <a:t>小组对周边班级进行随机抽查和</a:t>
            </a:r>
            <a:r>
              <a:rPr lang="zh-CN" altLang="en-US" dirty="0" smtClean="0">
                <a:solidFill>
                  <a:schemeClr val="bg2"/>
                </a:solidFill>
                <a:cs typeface="+mn-ea"/>
                <a:sym typeface="+mn-lt"/>
              </a:rPr>
              <a:t>调研</a:t>
            </a:r>
            <a:r>
              <a:rPr lang="zh-CN" altLang="en-US" dirty="0">
                <a:solidFill>
                  <a:schemeClr val="bg2"/>
                </a:solidFill>
                <a:cs typeface="+mn-ea"/>
                <a:sym typeface="+mn-lt"/>
              </a:rPr>
              <a:t>，</a:t>
            </a:r>
            <a:r>
              <a:rPr lang="zh-CN" altLang="en-US" dirty="0" smtClean="0">
                <a:solidFill>
                  <a:schemeClr val="bg2"/>
                </a:solidFill>
                <a:cs typeface="+mn-ea"/>
                <a:sym typeface="+mn-lt"/>
              </a:rPr>
              <a:t>使用校网的学生都表示渴望拥有这款快速登录的软件。而且该安卓软件已在我班流通。</a:t>
            </a:r>
            <a:endParaRPr lang="en-US" altLang="zh-CN" dirty="0">
              <a:solidFill>
                <a:schemeClr val="bg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06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3</a:t>
            </a:r>
            <a:r>
              <a:rPr kumimoji="1" lang="en-US" altLang="zh-CN" dirty="0" smtClean="0">
                <a:cs typeface="+mn-ea"/>
                <a:sym typeface="+mn-lt"/>
              </a:rPr>
              <a:t>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软件说明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0026" y="6091882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www.wenzheng.club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3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2120" y="692582"/>
            <a:ext cx="4656279" cy="512495"/>
          </a:xfrm>
        </p:spPr>
        <p:txBody>
          <a:bodyPr/>
          <a:lstStyle/>
          <a:p>
            <a:r>
              <a:rPr kumimoji="1" lang="en-US" altLang="zh-CN" dirty="0" smtClean="0">
                <a:latin typeface="+mn-lt"/>
                <a:ea typeface="+mn-ea"/>
                <a:cs typeface="+mn-ea"/>
                <a:sym typeface="+mn-lt"/>
              </a:rPr>
              <a:t>Windows</a:t>
            </a:r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软件说明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6003280" y="1385136"/>
            <a:ext cx="5129942" cy="5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采用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语言编写，利用爬虫原理，模拟人工登录校园网。</a:t>
            </a:r>
            <a:endParaRPr kumimoji="0" lang="en-US" altLang="zh-CN" sz="1333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3279" y="1066809"/>
            <a:ext cx="1473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1600" b="1" kern="0" dirty="0" smtClean="0">
                <a:solidFill>
                  <a:schemeClr val="accent1"/>
                </a:solidFill>
                <a:cs typeface="+mn-ea"/>
                <a:sym typeface="+mn-lt"/>
              </a:rPr>
              <a:t>Windows</a:t>
            </a:r>
            <a:r>
              <a:rPr lang="zh-CN" altLang="en-US" sz="1600" b="1" kern="0" dirty="0" smtClean="0">
                <a:solidFill>
                  <a:schemeClr val="accent1"/>
                </a:solidFill>
                <a:cs typeface="+mn-ea"/>
                <a:sym typeface="+mn-lt"/>
              </a:rPr>
              <a:t>软件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6" y="2922116"/>
            <a:ext cx="2904559" cy="242390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370965" y="2381918"/>
            <a:ext cx="1289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cs typeface="+mn-ea"/>
                <a:sym typeface="+mn-lt"/>
              </a:rPr>
              <a:t>python</a:t>
            </a:r>
            <a:r>
              <a:rPr lang="zh-CN" altLang="en-US" sz="1600" b="1" kern="0" noProof="0" dirty="0" smtClean="0">
                <a:solidFill>
                  <a:schemeClr val="accent1"/>
                </a:solidFill>
                <a:cs typeface="+mn-ea"/>
                <a:sym typeface="+mn-lt"/>
              </a:rPr>
              <a:t>代码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91" y="2823051"/>
            <a:ext cx="4961668" cy="25229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629159" y="221264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1600" b="1" kern="0" noProof="0" dirty="0" smtClean="0">
                <a:solidFill>
                  <a:schemeClr val="accent1"/>
                </a:solidFill>
                <a:cs typeface="+mn-ea"/>
                <a:sym typeface="+mn-lt"/>
              </a:rPr>
              <a:t>登录页面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5726702" y="5793447"/>
            <a:ext cx="5129942" cy="3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其中的网络接口可以换成广告链接，以及弹窗广告。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26483" y="5793447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1600" b="1" kern="0" dirty="0" smtClean="0">
                <a:solidFill>
                  <a:schemeClr val="accent1"/>
                </a:solidFill>
                <a:cs typeface="+mn-ea"/>
                <a:sym typeface="+mn-lt"/>
              </a:rPr>
              <a:t>备注：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6115" y="6461214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www.wenzheng.club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9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5-05-24_BoscastleHarbour_EN-AU10775947823_1920x1080 2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2968" y="581318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Windows</a:t>
            </a:r>
            <a:r>
              <a:rPr lang="zh-CN" altLang="en-US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软件</a:t>
            </a:r>
            <a:r>
              <a:rPr lang="en-US" altLang="zh-CN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GIF</a:t>
            </a:r>
            <a:r>
              <a:rPr lang="zh-CN" altLang="en-US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登录演示</a:t>
            </a:r>
            <a:endParaRPr lang="zh-CN" altLang="en-US" sz="1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32" y="1476287"/>
            <a:ext cx="8077972" cy="4521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0026" y="6091882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www.wenzheng.club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Template_96391698">
  <a:themeElements>
    <a:clrScheme name="自定义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5D027"/>
      </a:accent1>
      <a:accent2>
        <a:srgbClr val="757276"/>
      </a:accent2>
      <a:accent3>
        <a:srgbClr val="A5A5A5"/>
      </a:accent3>
      <a:accent4>
        <a:srgbClr val="1E1E1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myTemplate_96391698</Template>
  <TotalTime>244</TotalTime>
  <Words>509</Words>
  <Application>Microsoft Office PowerPoint</Application>
  <PresentationFormat>自定义</PresentationFormat>
  <Paragraphs>92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myTemplate_96391698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wocaicai</dc:creator>
  <cp:lastModifiedBy>wocaicai</cp:lastModifiedBy>
  <cp:revision>17</cp:revision>
  <dcterms:created xsi:type="dcterms:W3CDTF">2018-04-26T02:38:07Z</dcterms:created>
  <dcterms:modified xsi:type="dcterms:W3CDTF">2018-04-29T10:54:34Z</dcterms:modified>
</cp:coreProperties>
</file>