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1" r:id="rId5"/>
    <p:sldId id="282" r:id="rId6"/>
    <p:sldId id="283" r:id="rId7"/>
    <p:sldId id="286" r:id="rId8"/>
    <p:sldId id="284" r:id="rId9"/>
    <p:sldId id="28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9" autoAdjust="0"/>
    <p:restoredTop sz="90139" autoAdjust="0"/>
  </p:normalViewPr>
  <p:slideViewPr>
    <p:cSldViewPr snapToGrid="0">
      <p:cViewPr varScale="1">
        <p:scale>
          <a:sx n="68" d="100"/>
          <a:sy n="68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A524A-27E0-4E24-97D2-F6D1D4FBA0B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9830B-4696-4868-891D-6EDBFB18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9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1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6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6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0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2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0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4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3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6AFF-DA31-4B85-8807-BD1308C0F01D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Extraction of </a:t>
            </a:r>
            <a:r>
              <a:rPr lang="en-US" altLang="zh-CN" dirty="0" smtClean="0"/>
              <a:t>Phenotypic </a:t>
            </a:r>
            <a:r>
              <a:rPr lang="en-US" altLang="zh-CN" dirty="0"/>
              <a:t>Features via PubMed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李宁山</a:t>
            </a:r>
            <a:endParaRPr lang="en-US" altLang="zh-CN" dirty="0" smtClean="0"/>
          </a:p>
          <a:p>
            <a:r>
              <a:rPr lang="en-US" altLang="zh-CN" dirty="0" smtClean="0"/>
              <a:t>2018/1/5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2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2014 Paper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25" y="365125"/>
            <a:ext cx="7431018" cy="5016212"/>
          </a:xfrm>
        </p:spPr>
      </p:pic>
      <p:sp>
        <p:nvSpPr>
          <p:cNvPr id="5" name="矩形 4"/>
          <p:cNvSpPr/>
          <p:nvPr/>
        </p:nvSpPr>
        <p:spPr>
          <a:xfrm>
            <a:off x="1459345" y="5828541"/>
            <a:ext cx="9079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KARAKüLAH</a:t>
            </a:r>
            <a:r>
              <a:rPr lang="en-US" altLang="zh-CN" sz="1600" dirty="0"/>
              <a:t> G, DICLE O, KOŞANER Ö, et al. Computer Based Extraction of </a:t>
            </a:r>
            <a:r>
              <a:rPr lang="en-US" altLang="zh-CN" sz="1600" dirty="0" err="1"/>
              <a:t>Phenoptypic</a:t>
            </a:r>
            <a:r>
              <a:rPr lang="en-US" altLang="zh-CN" sz="1600" dirty="0"/>
              <a:t> Features of Human Congenital Anomalies from the Digital Literature with Natural Language Processing Techniques [J]. Studies in health technology and informatics, 2014, 205(570-4.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76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Human Congenital Anomalies (HCA)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prevalence and mortality in newborns</a:t>
            </a:r>
          </a:p>
          <a:p>
            <a:endParaRPr lang="en-US" altLang="zh-CN" dirty="0"/>
          </a:p>
          <a:p>
            <a:r>
              <a:rPr lang="en-US" altLang="zh-CN" dirty="0"/>
              <a:t>Difficult to diagnosis</a:t>
            </a:r>
          </a:p>
          <a:p>
            <a:pPr lvl="1"/>
            <a:r>
              <a:rPr lang="en-US" altLang="zh-CN" dirty="0"/>
              <a:t>Requiring special expertise</a:t>
            </a:r>
          </a:p>
          <a:p>
            <a:pPr lvl="1"/>
            <a:r>
              <a:rPr lang="en-US" altLang="zh-CN" dirty="0"/>
              <a:t>Considering phenotypic features and rare symptoms</a:t>
            </a:r>
          </a:p>
          <a:p>
            <a:pPr lvl="1"/>
            <a:r>
              <a:rPr lang="en-US" altLang="zh-CN" dirty="0"/>
              <a:t>One HCA is distinct from other HCAs in terms of the related features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Need of clinical decision support systems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95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Authors'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eveloping a computational </a:t>
            </a:r>
            <a:r>
              <a:rPr lang="en-US" altLang="zh-CN" dirty="0"/>
              <a:t>strategy to extract the </a:t>
            </a:r>
            <a:r>
              <a:rPr lang="en-US" altLang="zh-CN" b="1" dirty="0"/>
              <a:t>phenotypic </a:t>
            </a:r>
            <a:r>
              <a:rPr lang="en-US" altLang="zh-CN" b="1" dirty="0" smtClean="0"/>
              <a:t>features</a:t>
            </a:r>
            <a:r>
              <a:rPr lang="en-US" altLang="zh-CN" dirty="0" smtClean="0"/>
              <a:t> </a:t>
            </a:r>
            <a:r>
              <a:rPr lang="en-US" altLang="zh-CN" dirty="0"/>
              <a:t>from the </a:t>
            </a:r>
            <a:r>
              <a:rPr lang="en-US" altLang="zh-CN" b="1" dirty="0">
                <a:solidFill>
                  <a:srgbClr val="FF0000"/>
                </a:solidFill>
              </a:rPr>
              <a:t>case reports</a:t>
            </a:r>
            <a:r>
              <a:rPr lang="en-US" altLang="zh-CN" dirty="0"/>
              <a:t> in the literature via text processing and NLP </a:t>
            </a:r>
            <a:r>
              <a:rPr lang="en-US" altLang="zh-CN" dirty="0" smtClean="0"/>
              <a:t>methods</a:t>
            </a:r>
          </a:p>
          <a:p>
            <a:endParaRPr lang="en-US" altLang="zh-CN" dirty="0"/>
          </a:p>
          <a:p>
            <a:r>
              <a:rPr lang="en-US" altLang="zh-CN" dirty="0" smtClean="0"/>
              <a:t>Creating </a:t>
            </a:r>
            <a:r>
              <a:rPr lang="en-US" altLang="zh-CN" dirty="0"/>
              <a:t>an initial framework of </a:t>
            </a:r>
            <a:r>
              <a:rPr lang="en-US" altLang="zh-CN" dirty="0" smtClean="0"/>
              <a:t>an information </a:t>
            </a:r>
            <a:r>
              <a:rPr lang="en-US" altLang="zh-CN" dirty="0"/>
              <a:t>base </a:t>
            </a:r>
            <a:r>
              <a:rPr lang="en-US" altLang="zh-CN" dirty="0" smtClean="0"/>
              <a:t>for diagnosis </a:t>
            </a:r>
            <a:r>
              <a:rPr lang="en-US" altLang="zh-CN" dirty="0"/>
              <a:t>of </a:t>
            </a:r>
            <a:r>
              <a:rPr lang="en-US" altLang="zh-CN" dirty="0" smtClean="0"/>
              <a:t>HCAs using </a:t>
            </a:r>
            <a:r>
              <a:rPr lang="en-US" altLang="zh-CN" dirty="0"/>
              <a:t>the extracted </a:t>
            </a:r>
            <a:r>
              <a:rPr lang="en-US" altLang="zh-CN" dirty="0" smtClean="0"/>
              <a:t>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1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Searching via Mesh in PubMed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0" y="2488409"/>
            <a:ext cx="10852476" cy="345729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532" y="2400300"/>
            <a:ext cx="3451860" cy="4343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38" y="1690688"/>
            <a:ext cx="5000318" cy="50527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4144" y="1630722"/>
            <a:ext cx="497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Medical Subject Headings (</a:t>
            </a:r>
            <a:r>
              <a:rPr lang="en-US" altLang="zh-CN" sz="2400" b="1" dirty="0" err="1" smtClean="0"/>
              <a:t>MeSH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73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 Searching via Mesh in PubMed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"Congenital Abnormalities"[</a:t>
            </a:r>
            <a:r>
              <a:rPr lang="en-US" altLang="zh-CN" dirty="0" err="1"/>
              <a:t>Majr</a:t>
            </a:r>
            <a:r>
              <a:rPr lang="en-US" altLang="zh-CN" dirty="0"/>
              <a:t>] AND </a:t>
            </a:r>
            <a:r>
              <a:rPr lang="en-US" altLang="zh-CN" dirty="0" smtClean="0"/>
              <a:t>(</a:t>
            </a:r>
            <a:r>
              <a:rPr lang="en-US" altLang="zh-CN" dirty="0"/>
              <a:t>"</a:t>
            </a:r>
            <a:r>
              <a:rPr lang="en-US" altLang="zh-CN" dirty="0" smtClean="0"/>
              <a:t>Case Reports</a:t>
            </a:r>
            <a:r>
              <a:rPr lang="en-US" altLang="zh-CN" dirty="0"/>
              <a:t>" </a:t>
            </a:r>
            <a:r>
              <a:rPr lang="en-US" altLang="zh-CN" dirty="0" smtClean="0"/>
              <a:t>[</a:t>
            </a:r>
            <a:r>
              <a:rPr lang="en-US" altLang="zh-CN" dirty="0"/>
              <a:t>PT] OR " </a:t>
            </a:r>
            <a:r>
              <a:rPr lang="en-US" altLang="zh-CN" dirty="0" smtClean="0"/>
              <a:t>case report</a:t>
            </a:r>
            <a:r>
              <a:rPr lang="en-US" altLang="zh-CN" dirty="0"/>
              <a:t>" </a:t>
            </a:r>
            <a:r>
              <a:rPr lang="en-US" altLang="zh-CN" dirty="0" smtClean="0"/>
              <a:t>[</a:t>
            </a:r>
            <a:r>
              <a:rPr lang="en-US" altLang="zh-CN" dirty="0"/>
              <a:t>All Fields])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31" y="2780146"/>
            <a:ext cx="9884884" cy="39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2 </a:t>
            </a:r>
            <a:r>
              <a:rPr lang="en-US" altLang="zh-CN" dirty="0"/>
              <a:t>Download </a:t>
            </a:r>
            <a:r>
              <a:rPr lang="en-US" altLang="zh-CN" dirty="0" smtClean="0"/>
              <a:t>Abstracts using </a:t>
            </a:r>
            <a:r>
              <a:rPr lang="en-US" altLang="zh-CN" dirty="0" err="1" smtClean="0"/>
              <a:t>Biopython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9" y="1471188"/>
            <a:ext cx="5547362" cy="521605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81" y="1393163"/>
            <a:ext cx="62865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2 </a:t>
            </a:r>
            <a:r>
              <a:rPr lang="en-US" altLang="zh-CN" dirty="0" smtClean="0"/>
              <a:t>Download Abstracts</a:t>
            </a:r>
          </a:p>
          <a:p>
            <a:r>
              <a:rPr lang="en-US" altLang="zh-CN" dirty="0" smtClean="0"/>
              <a:t>Step 3 NLP</a:t>
            </a:r>
          </a:p>
          <a:p>
            <a:r>
              <a:rPr lang="en-US" altLang="zh-CN" dirty="0" smtClean="0"/>
              <a:t>Step 4 HPO matching</a:t>
            </a:r>
          </a:p>
          <a:p>
            <a:r>
              <a:rPr lang="en-US" altLang="zh-CN" dirty="0" smtClean="0"/>
              <a:t>Step 5 </a:t>
            </a:r>
            <a:r>
              <a:rPr lang="en-US" altLang="zh-CN" dirty="0"/>
              <a:t>N-gram </a:t>
            </a:r>
            <a:r>
              <a:rPr lang="en-US" altLang="zh-CN" dirty="0" smtClean="0"/>
              <a:t>analysis for </a:t>
            </a:r>
            <a:r>
              <a:rPr lang="en-US" altLang="zh-CN" dirty="0"/>
              <a:t>phrase </a:t>
            </a:r>
            <a:r>
              <a:rPr lang="en-US" altLang="zh-CN" dirty="0" smtClean="0"/>
              <a:t>patterns and verbs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Cause of Matching Failure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feature mentioned in the document did not </a:t>
            </a:r>
            <a:r>
              <a:rPr lang="en-US" altLang="zh-CN" dirty="0" smtClean="0"/>
              <a:t>have correspondence </a:t>
            </a:r>
            <a:r>
              <a:rPr lang="en-US" altLang="zh-CN" dirty="0"/>
              <a:t>in the terms list in the </a:t>
            </a:r>
            <a:r>
              <a:rPr lang="en-US" altLang="zh-CN" dirty="0" smtClean="0"/>
              <a:t>HPO</a:t>
            </a:r>
          </a:p>
          <a:p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differences in word morphology caused </a:t>
            </a:r>
            <a:r>
              <a:rPr lang="en-US" altLang="zh-CN" dirty="0" smtClean="0"/>
              <a:t>mismatches</a:t>
            </a:r>
          </a:p>
          <a:p>
            <a:endParaRPr lang="en-US" altLang="zh-CN" dirty="0"/>
          </a:p>
          <a:p>
            <a:r>
              <a:rPr lang="en-US" altLang="zh-CN" smtClean="0"/>
              <a:t>due </a:t>
            </a:r>
            <a:r>
              <a:rPr lang="en-US" altLang="zh-CN" dirty="0"/>
              <a:t>to the abbreviated writing of terms in the documents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249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Extraction of Phenotypic Features via PubMed</vt:lpstr>
      <vt:lpstr>A 2014 Paper</vt:lpstr>
      <vt:lpstr>Human Congenital Anomalies (HCA)</vt:lpstr>
      <vt:lpstr>Authors' Work</vt:lpstr>
      <vt:lpstr>Step 1 Searching via Mesh in PubMed</vt:lpstr>
      <vt:lpstr>Step 1 Searching via Mesh in PubMed</vt:lpstr>
      <vt:lpstr>Step 2 Download Abstracts using Biopython</vt:lpstr>
      <vt:lpstr>Future Work</vt:lpstr>
      <vt:lpstr>Cause of Matching Failure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Medicine: Redefining Cancer Treatment</dc:title>
  <dc:creator>hill103</dc:creator>
  <cp:lastModifiedBy>hill103</cp:lastModifiedBy>
  <cp:revision>88</cp:revision>
  <dcterms:created xsi:type="dcterms:W3CDTF">2017-11-27T08:05:28Z</dcterms:created>
  <dcterms:modified xsi:type="dcterms:W3CDTF">2019-05-11T03:42:25Z</dcterms:modified>
</cp:coreProperties>
</file>