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6" r:id="rId22"/>
    <p:sldId id="279" r:id="rId23"/>
    <p:sldId id="280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9" autoAdjust="0"/>
    <p:restoredTop sz="64385" autoAdjust="0"/>
  </p:normalViewPr>
  <p:slideViewPr>
    <p:cSldViewPr snapToGrid="0">
      <p:cViewPr varScale="1">
        <p:scale>
          <a:sx n="74" d="100"/>
          <a:sy n="74" d="100"/>
        </p:scale>
        <p:origin x="17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922DF-DC07-4717-94B2-DD4B3C88FEB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4DAEDF-7B6A-4809-A44D-87E9513B82A6}">
      <dgm:prSet phldrT="[文本]"/>
      <dgm:spPr/>
      <dgm:t>
        <a:bodyPr/>
        <a:lstStyle/>
        <a:p>
          <a:r>
            <a:rPr lang="en-US" altLang="zh-CN" dirty="0" smtClean="0"/>
            <a:t>N=3,321</a:t>
          </a:r>
          <a:endParaRPr lang="zh-CN" altLang="en-US" dirty="0"/>
        </a:p>
      </dgm:t>
    </dgm:pt>
    <dgm:pt modelId="{9653713F-A194-44ED-8F2A-E3E9F358F1D2}" type="parTrans" cxnId="{562C7F41-30AE-4A54-A491-D9FD3C1836EF}">
      <dgm:prSet/>
      <dgm:spPr/>
      <dgm:t>
        <a:bodyPr/>
        <a:lstStyle/>
        <a:p>
          <a:endParaRPr lang="zh-CN" altLang="en-US"/>
        </a:p>
      </dgm:t>
    </dgm:pt>
    <dgm:pt modelId="{9D114EB2-1797-4732-BF2B-B99B3F5A42F8}" type="sibTrans" cxnId="{562C7F41-30AE-4A54-A491-D9FD3C1836EF}">
      <dgm:prSet/>
      <dgm:spPr/>
      <dgm:t>
        <a:bodyPr/>
        <a:lstStyle/>
        <a:p>
          <a:endParaRPr lang="zh-CN" altLang="en-US"/>
        </a:p>
      </dgm:t>
    </dgm:pt>
    <dgm:pt modelId="{DF91EF25-8305-4ACD-9F8C-641D4210A2E4}">
      <dgm:prSet phldrT="[文本]"/>
      <dgm:spPr/>
      <dgm:t>
        <a:bodyPr/>
        <a:lstStyle/>
        <a:p>
          <a:r>
            <a:rPr lang="en-US" altLang="zh-CN" dirty="0" smtClean="0"/>
            <a:t>Train: 2,491</a:t>
          </a:r>
          <a:endParaRPr lang="zh-CN" altLang="en-US" dirty="0"/>
        </a:p>
      </dgm:t>
    </dgm:pt>
    <dgm:pt modelId="{825014CE-F142-4129-8CCE-3CA0314CB5DE}" type="parTrans" cxnId="{72373D25-E40B-436A-BF23-A6CFBA0F8738}">
      <dgm:prSet/>
      <dgm:spPr/>
      <dgm:t>
        <a:bodyPr/>
        <a:lstStyle/>
        <a:p>
          <a:endParaRPr lang="zh-CN" altLang="en-US"/>
        </a:p>
      </dgm:t>
    </dgm:pt>
    <dgm:pt modelId="{C13740BE-2090-45BA-AD6E-346C93FC3761}" type="sibTrans" cxnId="{72373D25-E40B-436A-BF23-A6CFBA0F8738}">
      <dgm:prSet/>
      <dgm:spPr/>
      <dgm:t>
        <a:bodyPr/>
        <a:lstStyle/>
        <a:p>
          <a:endParaRPr lang="zh-CN" altLang="en-US"/>
        </a:p>
      </dgm:t>
    </dgm:pt>
    <dgm:pt modelId="{4E30C5E7-771C-4698-BB68-5229375DC2A6}">
      <dgm:prSet phldrT="[文本]"/>
      <dgm:spPr/>
      <dgm:t>
        <a:bodyPr/>
        <a:lstStyle/>
        <a:p>
          <a:r>
            <a:rPr lang="en-US" altLang="zh-CN" dirty="0" smtClean="0"/>
            <a:t>Valid: 830</a:t>
          </a:r>
          <a:endParaRPr lang="zh-CN" altLang="en-US" dirty="0"/>
        </a:p>
      </dgm:t>
    </dgm:pt>
    <dgm:pt modelId="{FB9E5F78-2DA4-4D5A-ADD0-B8B0D855E0F7}" type="parTrans" cxnId="{F2C6135F-C4CC-4647-97C1-0C05C610539F}">
      <dgm:prSet/>
      <dgm:spPr/>
      <dgm:t>
        <a:bodyPr/>
        <a:lstStyle/>
        <a:p>
          <a:endParaRPr lang="zh-CN" altLang="en-US"/>
        </a:p>
      </dgm:t>
    </dgm:pt>
    <dgm:pt modelId="{45D4FD55-78B9-4F6C-92ED-D614D0DCC7F0}" type="sibTrans" cxnId="{F2C6135F-C4CC-4647-97C1-0C05C610539F}">
      <dgm:prSet/>
      <dgm:spPr/>
      <dgm:t>
        <a:bodyPr/>
        <a:lstStyle/>
        <a:p>
          <a:endParaRPr lang="zh-CN" altLang="en-US"/>
        </a:p>
      </dgm:t>
    </dgm:pt>
    <dgm:pt modelId="{2DCD67E0-7DE3-4309-B4E0-5196F6CD9042}" type="pres">
      <dgm:prSet presAssocID="{82E922DF-DC07-4717-94B2-DD4B3C88FE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BFD0DE-8FF9-4AD6-BCFA-F55AE8150F31}" type="pres">
      <dgm:prSet presAssocID="{A34DAEDF-7B6A-4809-A44D-87E9513B82A6}" presName="root1" presStyleCnt="0"/>
      <dgm:spPr/>
    </dgm:pt>
    <dgm:pt modelId="{721A6DC2-34DD-4AE0-9E46-3DB66C099786}" type="pres">
      <dgm:prSet presAssocID="{A34DAEDF-7B6A-4809-A44D-87E9513B82A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C9C08A-399B-47FE-ADD3-9FEF685874DB}" type="pres">
      <dgm:prSet presAssocID="{A34DAEDF-7B6A-4809-A44D-87E9513B82A6}" presName="level2hierChild" presStyleCnt="0"/>
      <dgm:spPr/>
    </dgm:pt>
    <dgm:pt modelId="{6E9346C4-9810-4FF4-8F8C-6120CA438D16}" type="pres">
      <dgm:prSet presAssocID="{825014CE-F142-4129-8CCE-3CA0314CB5DE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13B6E43D-7746-467F-960A-E4A559282565}" type="pres">
      <dgm:prSet presAssocID="{825014CE-F142-4129-8CCE-3CA0314CB5DE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B8EB6915-ED99-4C48-A55B-5564D391D97F}" type="pres">
      <dgm:prSet presAssocID="{DF91EF25-8305-4ACD-9F8C-641D4210A2E4}" presName="root2" presStyleCnt="0"/>
      <dgm:spPr/>
    </dgm:pt>
    <dgm:pt modelId="{05794CD5-885B-42C3-B334-118860F4B0AF}" type="pres">
      <dgm:prSet presAssocID="{DF91EF25-8305-4ACD-9F8C-641D4210A2E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6C9C56-B8D5-4135-8825-3BBE09EA43F1}" type="pres">
      <dgm:prSet presAssocID="{DF91EF25-8305-4ACD-9F8C-641D4210A2E4}" presName="level3hierChild" presStyleCnt="0"/>
      <dgm:spPr/>
    </dgm:pt>
    <dgm:pt modelId="{0ECFBC56-8182-47F9-BB0A-0FA4138D8052}" type="pres">
      <dgm:prSet presAssocID="{FB9E5F78-2DA4-4D5A-ADD0-B8B0D855E0F7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B66F5ADE-1EED-46D1-85C3-DCF33ED25F51}" type="pres">
      <dgm:prSet presAssocID="{FB9E5F78-2DA4-4D5A-ADD0-B8B0D855E0F7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043AAA32-8B92-4D0E-B6D7-446B37FF6B61}" type="pres">
      <dgm:prSet presAssocID="{4E30C5E7-771C-4698-BB68-5229375DC2A6}" presName="root2" presStyleCnt="0"/>
      <dgm:spPr/>
    </dgm:pt>
    <dgm:pt modelId="{D821D8AD-A020-43AC-972F-1A4D5466AF98}" type="pres">
      <dgm:prSet presAssocID="{4E30C5E7-771C-4698-BB68-5229375DC2A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6A9B06-08AD-455D-87E8-9C105721FE0D}" type="pres">
      <dgm:prSet presAssocID="{4E30C5E7-771C-4698-BB68-5229375DC2A6}" presName="level3hierChild" presStyleCnt="0"/>
      <dgm:spPr/>
    </dgm:pt>
  </dgm:ptLst>
  <dgm:cxnLst>
    <dgm:cxn modelId="{83A6D3AA-5B68-48DA-8120-4D09D69BADB3}" type="presOf" srcId="{825014CE-F142-4129-8CCE-3CA0314CB5DE}" destId="{13B6E43D-7746-467F-960A-E4A559282565}" srcOrd="1" destOrd="0" presId="urn:microsoft.com/office/officeart/2005/8/layout/hierarchy2"/>
    <dgm:cxn modelId="{952DC37B-4881-4DCD-9B9A-2850413C5A88}" type="presOf" srcId="{825014CE-F142-4129-8CCE-3CA0314CB5DE}" destId="{6E9346C4-9810-4FF4-8F8C-6120CA438D16}" srcOrd="0" destOrd="0" presId="urn:microsoft.com/office/officeart/2005/8/layout/hierarchy2"/>
    <dgm:cxn modelId="{A42F36B2-B611-4C0E-BAF0-1C92B7A5A353}" type="presOf" srcId="{A34DAEDF-7B6A-4809-A44D-87E9513B82A6}" destId="{721A6DC2-34DD-4AE0-9E46-3DB66C099786}" srcOrd="0" destOrd="0" presId="urn:microsoft.com/office/officeart/2005/8/layout/hierarchy2"/>
    <dgm:cxn modelId="{9027FAE9-C640-4386-A729-25CCDD11FECF}" type="presOf" srcId="{FB9E5F78-2DA4-4D5A-ADD0-B8B0D855E0F7}" destId="{0ECFBC56-8182-47F9-BB0A-0FA4138D8052}" srcOrd="0" destOrd="0" presId="urn:microsoft.com/office/officeart/2005/8/layout/hierarchy2"/>
    <dgm:cxn modelId="{33ED5BBB-C166-4407-A8F6-7B32FF7DACF2}" type="presOf" srcId="{FB9E5F78-2DA4-4D5A-ADD0-B8B0D855E0F7}" destId="{B66F5ADE-1EED-46D1-85C3-DCF33ED25F51}" srcOrd="1" destOrd="0" presId="urn:microsoft.com/office/officeart/2005/8/layout/hierarchy2"/>
    <dgm:cxn modelId="{562C7F41-30AE-4A54-A491-D9FD3C1836EF}" srcId="{82E922DF-DC07-4717-94B2-DD4B3C88FEB2}" destId="{A34DAEDF-7B6A-4809-A44D-87E9513B82A6}" srcOrd="0" destOrd="0" parTransId="{9653713F-A194-44ED-8F2A-E3E9F358F1D2}" sibTransId="{9D114EB2-1797-4732-BF2B-B99B3F5A42F8}"/>
    <dgm:cxn modelId="{F2C6135F-C4CC-4647-97C1-0C05C610539F}" srcId="{A34DAEDF-7B6A-4809-A44D-87E9513B82A6}" destId="{4E30C5E7-771C-4698-BB68-5229375DC2A6}" srcOrd="1" destOrd="0" parTransId="{FB9E5F78-2DA4-4D5A-ADD0-B8B0D855E0F7}" sibTransId="{45D4FD55-78B9-4F6C-92ED-D614D0DCC7F0}"/>
    <dgm:cxn modelId="{7C21A71C-4ED1-4A73-8D0B-AE80AC4C4B3F}" type="presOf" srcId="{DF91EF25-8305-4ACD-9F8C-641D4210A2E4}" destId="{05794CD5-885B-42C3-B334-118860F4B0AF}" srcOrd="0" destOrd="0" presId="urn:microsoft.com/office/officeart/2005/8/layout/hierarchy2"/>
    <dgm:cxn modelId="{C5144FE7-205A-451F-8F2B-63773B693F6A}" type="presOf" srcId="{82E922DF-DC07-4717-94B2-DD4B3C88FEB2}" destId="{2DCD67E0-7DE3-4309-B4E0-5196F6CD9042}" srcOrd="0" destOrd="0" presId="urn:microsoft.com/office/officeart/2005/8/layout/hierarchy2"/>
    <dgm:cxn modelId="{72373D25-E40B-436A-BF23-A6CFBA0F8738}" srcId="{A34DAEDF-7B6A-4809-A44D-87E9513B82A6}" destId="{DF91EF25-8305-4ACD-9F8C-641D4210A2E4}" srcOrd="0" destOrd="0" parTransId="{825014CE-F142-4129-8CCE-3CA0314CB5DE}" sibTransId="{C13740BE-2090-45BA-AD6E-346C93FC3761}"/>
    <dgm:cxn modelId="{4C99DBD9-BA37-4A51-9262-44F05ED9975C}" type="presOf" srcId="{4E30C5E7-771C-4698-BB68-5229375DC2A6}" destId="{D821D8AD-A020-43AC-972F-1A4D5466AF98}" srcOrd="0" destOrd="0" presId="urn:microsoft.com/office/officeart/2005/8/layout/hierarchy2"/>
    <dgm:cxn modelId="{1135DDDA-2D9B-47FE-AB8E-5ABCC5A4ECE3}" type="presParOf" srcId="{2DCD67E0-7DE3-4309-B4E0-5196F6CD9042}" destId="{CFBFD0DE-8FF9-4AD6-BCFA-F55AE8150F31}" srcOrd="0" destOrd="0" presId="urn:microsoft.com/office/officeart/2005/8/layout/hierarchy2"/>
    <dgm:cxn modelId="{F6AED2FF-97FE-4226-9BBA-6F4B0C67B877}" type="presParOf" srcId="{CFBFD0DE-8FF9-4AD6-BCFA-F55AE8150F31}" destId="{721A6DC2-34DD-4AE0-9E46-3DB66C099786}" srcOrd="0" destOrd="0" presId="urn:microsoft.com/office/officeart/2005/8/layout/hierarchy2"/>
    <dgm:cxn modelId="{F71F7C05-B245-425C-A1B2-36104BF4DE91}" type="presParOf" srcId="{CFBFD0DE-8FF9-4AD6-BCFA-F55AE8150F31}" destId="{89C9C08A-399B-47FE-ADD3-9FEF685874DB}" srcOrd="1" destOrd="0" presId="urn:microsoft.com/office/officeart/2005/8/layout/hierarchy2"/>
    <dgm:cxn modelId="{E91956AD-971E-4CA0-8AC7-8C8D78124505}" type="presParOf" srcId="{89C9C08A-399B-47FE-ADD3-9FEF685874DB}" destId="{6E9346C4-9810-4FF4-8F8C-6120CA438D16}" srcOrd="0" destOrd="0" presId="urn:microsoft.com/office/officeart/2005/8/layout/hierarchy2"/>
    <dgm:cxn modelId="{AB7E6111-A623-401C-A96B-5A3356C9F798}" type="presParOf" srcId="{6E9346C4-9810-4FF4-8F8C-6120CA438D16}" destId="{13B6E43D-7746-467F-960A-E4A559282565}" srcOrd="0" destOrd="0" presId="urn:microsoft.com/office/officeart/2005/8/layout/hierarchy2"/>
    <dgm:cxn modelId="{26D1B0A4-5B9B-43E3-AC3F-2B156926A930}" type="presParOf" srcId="{89C9C08A-399B-47FE-ADD3-9FEF685874DB}" destId="{B8EB6915-ED99-4C48-A55B-5564D391D97F}" srcOrd="1" destOrd="0" presId="urn:microsoft.com/office/officeart/2005/8/layout/hierarchy2"/>
    <dgm:cxn modelId="{E02E8A9F-1780-4BA9-879E-70F57905B4CF}" type="presParOf" srcId="{B8EB6915-ED99-4C48-A55B-5564D391D97F}" destId="{05794CD5-885B-42C3-B334-118860F4B0AF}" srcOrd="0" destOrd="0" presId="urn:microsoft.com/office/officeart/2005/8/layout/hierarchy2"/>
    <dgm:cxn modelId="{ADD3CCC5-9126-4D38-9E8C-B6058286B0C1}" type="presParOf" srcId="{B8EB6915-ED99-4C48-A55B-5564D391D97F}" destId="{0F6C9C56-B8D5-4135-8825-3BBE09EA43F1}" srcOrd="1" destOrd="0" presId="urn:microsoft.com/office/officeart/2005/8/layout/hierarchy2"/>
    <dgm:cxn modelId="{4F2B2CED-61EB-4A63-AF91-0C7649FF24CD}" type="presParOf" srcId="{89C9C08A-399B-47FE-ADD3-9FEF685874DB}" destId="{0ECFBC56-8182-47F9-BB0A-0FA4138D8052}" srcOrd="2" destOrd="0" presId="urn:microsoft.com/office/officeart/2005/8/layout/hierarchy2"/>
    <dgm:cxn modelId="{963FDD05-1614-4F9B-B691-CC83A45E0FEE}" type="presParOf" srcId="{0ECFBC56-8182-47F9-BB0A-0FA4138D8052}" destId="{B66F5ADE-1EED-46D1-85C3-DCF33ED25F51}" srcOrd="0" destOrd="0" presId="urn:microsoft.com/office/officeart/2005/8/layout/hierarchy2"/>
    <dgm:cxn modelId="{F8776AEA-F76B-4007-9432-437DAA76ABF8}" type="presParOf" srcId="{89C9C08A-399B-47FE-ADD3-9FEF685874DB}" destId="{043AAA32-8B92-4D0E-B6D7-446B37FF6B61}" srcOrd="3" destOrd="0" presId="urn:microsoft.com/office/officeart/2005/8/layout/hierarchy2"/>
    <dgm:cxn modelId="{1A4930B3-AF35-4977-9F8A-6B4F526BB746}" type="presParOf" srcId="{043AAA32-8B92-4D0E-B6D7-446B37FF6B61}" destId="{D821D8AD-A020-43AC-972F-1A4D5466AF98}" srcOrd="0" destOrd="0" presId="urn:microsoft.com/office/officeart/2005/8/layout/hierarchy2"/>
    <dgm:cxn modelId="{8389281A-D28A-4441-9602-12408D4BF4AE}" type="presParOf" srcId="{043AAA32-8B92-4D0E-B6D7-446B37FF6B61}" destId="{296A9B06-08AD-455D-87E8-9C105721FE0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6CC068-EEDE-4C76-A64C-879BD7E3A98E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7F87C-3369-46A5-9173-FEB6D7C4656E}">
      <dgm:prSet phldrT="[文本]"/>
      <dgm:spPr/>
      <dgm:t>
        <a:bodyPr/>
        <a:lstStyle/>
        <a:p>
          <a:r>
            <a:rPr lang="en-US" altLang="zh-CN" dirty="0" smtClean="0"/>
            <a:t>Effect=?</a:t>
          </a:r>
          <a:endParaRPr lang="zh-CN" altLang="en-US" dirty="0"/>
        </a:p>
      </dgm:t>
    </dgm:pt>
    <dgm:pt modelId="{DBEA96CE-1C59-4F14-A0EC-CE996EA39F98}" type="parTrans" cxnId="{A5378BDD-30FF-4EAC-A1A4-3A43874221DE}">
      <dgm:prSet/>
      <dgm:spPr/>
      <dgm:t>
        <a:bodyPr/>
        <a:lstStyle/>
        <a:p>
          <a:endParaRPr lang="zh-CN" altLang="en-US"/>
        </a:p>
      </dgm:t>
    </dgm:pt>
    <dgm:pt modelId="{5375939A-4E98-4B07-BA94-413CA1011C85}" type="sibTrans" cxnId="{A5378BDD-30FF-4EAC-A1A4-3A43874221DE}">
      <dgm:prSet/>
      <dgm:spPr/>
      <dgm:t>
        <a:bodyPr/>
        <a:lstStyle/>
        <a:p>
          <a:endParaRPr lang="zh-CN" altLang="en-US"/>
        </a:p>
      </dgm:t>
    </dgm:pt>
    <dgm:pt modelId="{41E537B2-6A10-41E0-ACC1-E96C7321C24B}">
      <dgm:prSet phldrT="[文本]"/>
      <dgm:spPr/>
      <dgm:t>
        <a:bodyPr/>
        <a:lstStyle/>
        <a:p>
          <a:r>
            <a:rPr lang="en-US" altLang="zh-CN" dirty="0" smtClean="0"/>
            <a:t>Feature 1</a:t>
          </a:r>
          <a:endParaRPr lang="zh-CN" altLang="en-US" dirty="0"/>
        </a:p>
      </dgm:t>
    </dgm:pt>
    <dgm:pt modelId="{4FF0148C-E4F1-49BD-9C9F-85F8CF5B9A69}" type="parTrans" cxnId="{7F648BBE-D513-484D-8CA7-F609187E7181}">
      <dgm:prSet/>
      <dgm:spPr/>
      <dgm:t>
        <a:bodyPr/>
        <a:lstStyle/>
        <a:p>
          <a:endParaRPr lang="zh-CN" altLang="en-US"/>
        </a:p>
      </dgm:t>
    </dgm:pt>
    <dgm:pt modelId="{EE328290-20EC-4BF4-AF90-7DA516F951F9}" type="sibTrans" cxnId="{7F648BBE-D513-484D-8CA7-F609187E7181}">
      <dgm:prSet/>
      <dgm:spPr/>
      <dgm:t>
        <a:bodyPr/>
        <a:lstStyle/>
        <a:p>
          <a:endParaRPr lang="zh-CN" altLang="en-US"/>
        </a:p>
      </dgm:t>
    </dgm:pt>
    <dgm:pt modelId="{AF9D6EE2-4ECE-437D-845E-D6C58B491ABF}">
      <dgm:prSet phldrT="[文本]"/>
      <dgm:spPr/>
      <dgm:t>
        <a:bodyPr/>
        <a:lstStyle/>
        <a:p>
          <a:r>
            <a:rPr lang="en-US" altLang="zh-CN" dirty="0" smtClean="0"/>
            <a:t>Feature 2</a:t>
          </a:r>
          <a:endParaRPr lang="zh-CN" altLang="en-US" dirty="0"/>
        </a:p>
      </dgm:t>
    </dgm:pt>
    <dgm:pt modelId="{E6AE3C2C-3897-4C41-9561-0EB79B00F486}" type="parTrans" cxnId="{385B62A4-CFEB-4CD2-9D7D-392363FA59BF}">
      <dgm:prSet/>
      <dgm:spPr/>
      <dgm:t>
        <a:bodyPr/>
        <a:lstStyle/>
        <a:p>
          <a:endParaRPr lang="zh-CN" altLang="en-US"/>
        </a:p>
      </dgm:t>
    </dgm:pt>
    <dgm:pt modelId="{1A281D99-70AB-4A92-828F-7BF11D78010A}" type="sibTrans" cxnId="{385B62A4-CFEB-4CD2-9D7D-392363FA59BF}">
      <dgm:prSet/>
      <dgm:spPr/>
      <dgm:t>
        <a:bodyPr/>
        <a:lstStyle/>
        <a:p>
          <a:endParaRPr lang="zh-CN" altLang="en-US"/>
        </a:p>
      </dgm:t>
    </dgm:pt>
    <dgm:pt modelId="{5E07B1E1-956E-454A-829B-4D650BF23811}">
      <dgm:prSet phldrT="[文本]"/>
      <dgm:spPr/>
      <dgm:t>
        <a:bodyPr/>
        <a:lstStyle/>
        <a:p>
          <a:r>
            <a:rPr lang="en-US" altLang="zh-CN" dirty="0" smtClean="0"/>
            <a:t>Feature 3</a:t>
          </a:r>
          <a:endParaRPr lang="zh-CN" altLang="en-US" dirty="0"/>
        </a:p>
      </dgm:t>
    </dgm:pt>
    <dgm:pt modelId="{3D2495B1-D41D-47DA-B878-D5777AB93C7C}" type="parTrans" cxnId="{B2FD0004-46ED-4876-BE00-A1A3D650FC26}">
      <dgm:prSet/>
      <dgm:spPr/>
      <dgm:t>
        <a:bodyPr/>
        <a:lstStyle/>
        <a:p>
          <a:endParaRPr lang="zh-CN" altLang="en-US"/>
        </a:p>
      </dgm:t>
    </dgm:pt>
    <dgm:pt modelId="{CA21112D-515D-4159-81C0-430D20F03B4E}" type="sibTrans" cxnId="{B2FD0004-46ED-4876-BE00-A1A3D650FC26}">
      <dgm:prSet/>
      <dgm:spPr/>
      <dgm:t>
        <a:bodyPr/>
        <a:lstStyle/>
        <a:p>
          <a:endParaRPr lang="zh-CN" altLang="en-US"/>
        </a:p>
      </dgm:t>
    </dgm:pt>
    <dgm:pt modelId="{818B6EAD-BDCE-4635-A899-AA33F4EB82D9}" type="pres">
      <dgm:prSet presAssocID="{E06CC068-EEDE-4C76-A64C-879BD7E3A98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A1C3F7-7AB5-4273-AC64-453363B6BF8F}" type="pres">
      <dgm:prSet presAssocID="{9417F87C-3369-46A5-9173-FEB6D7C4656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CF83FD0-2208-437D-A075-965AED638584}" type="pres">
      <dgm:prSet presAssocID="{4FF0148C-E4F1-49BD-9C9F-85F8CF5B9A69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B24ECBBA-D7C8-4857-91C8-4D4FA3B19CDA}" type="pres">
      <dgm:prSet presAssocID="{41E537B2-6A10-41E0-ACC1-E96C7321C24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0467F3-C115-4078-A0D7-DABB7800676A}" type="pres">
      <dgm:prSet presAssocID="{E6AE3C2C-3897-4C41-9561-0EB79B00F486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98952010-609F-4A43-9BF3-C2754C0EA410}" type="pres">
      <dgm:prSet presAssocID="{AF9D6EE2-4ECE-437D-845E-D6C58B491AB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837F3-1B40-49CD-9A34-3ABC71624C8D}" type="pres">
      <dgm:prSet presAssocID="{3D2495B1-D41D-47DA-B878-D5777AB93C7C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16E60FD7-E97E-4B4E-A489-D91F341BA93B}" type="pres">
      <dgm:prSet presAssocID="{5E07B1E1-956E-454A-829B-4D650BF2381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FD0004-46ED-4876-BE00-A1A3D650FC26}" srcId="{9417F87C-3369-46A5-9173-FEB6D7C4656E}" destId="{5E07B1E1-956E-454A-829B-4D650BF23811}" srcOrd="2" destOrd="0" parTransId="{3D2495B1-D41D-47DA-B878-D5777AB93C7C}" sibTransId="{CA21112D-515D-4159-81C0-430D20F03B4E}"/>
    <dgm:cxn modelId="{6C608654-8684-4B6C-A3CD-BEA624D98ABD}" type="presOf" srcId="{E6AE3C2C-3897-4C41-9561-0EB79B00F486}" destId="{360467F3-C115-4078-A0D7-DABB7800676A}" srcOrd="0" destOrd="0" presId="urn:microsoft.com/office/officeart/2005/8/layout/radial4"/>
    <dgm:cxn modelId="{8D23AFA9-5B72-4E53-9C6B-3CDF95330CDF}" type="presOf" srcId="{3D2495B1-D41D-47DA-B878-D5777AB93C7C}" destId="{158837F3-1B40-49CD-9A34-3ABC71624C8D}" srcOrd="0" destOrd="0" presId="urn:microsoft.com/office/officeart/2005/8/layout/radial4"/>
    <dgm:cxn modelId="{B36A84D0-F1A8-4C04-8103-25C515D04F29}" type="presOf" srcId="{E06CC068-EEDE-4C76-A64C-879BD7E3A98E}" destId="{818B6EAD-BDCE-4635-A899-AA33F4EB82D9}" srcOrd="0" destOrd="0" presId="urn:microsoft.com/office/officeart/2005/8/layout/radial4"/>
    <dgm:cxn modelId="{6CD5E90B-A3B4-45AF-8475-A4D9DC733DBD}" type="presOf" srcId="{5E07B1E1-956E-454A-829B-4D650BF23811}" destId="{16E60FD7-E97E-4B4E-A489-D91F341BA93B}" srcOrd="0" destOrd="0" presId="urn:microsoft.com/office/officeart/2005/8/layout/radial4"/>
    <dgm:cxn modelId="{7F648BBE-D513-484D-8CA7-F609187E7181}" srcId="{9417F87C-3369-46A5-9173-FEB6D7C4656E}" destId="{41E537B2-6A10-41E0-ACC1-E96C7321C24B}" srcOrd="0" destOrd="0" parTransId="{4FF0148C-E4F1-49BD-9C9F-85F8CF5B9A69}" sibTransId="{EE328290-20EC-4BF4-AF90-7DA516F951F9}"/>
    <dgm:cxn modelId="{BCF251EB-AEBD-4F3A-BB91-EEA6172AC57B}" type="presOf" srcId="{41E537B2-6A10-41E0-ACC1-E96C7321C24B}" destId="{B24ECBBA-D7C8-4857-91C8-4D4FA3B19CDA}" srcOrd="0" destOrd="0" presId="urn:microsoft.com/office/officeart/2005/8/layout/radial4"/>
    <dgm:cxn modelId="{7E00F3C2-A080-4DC2-8DD7-82832D995EC4}" type="presOf" srcId="{AF9D6EE2-4ECE-437D-845E-D6C58B491ABF}" destId="{98952010-609F-4A43-9BF3-C2754C0EA410}" srcOrd="0" destOrd="0" presId="urn:microsoft.com/office/officeart/2005/8/layout/radial4"/>
    <dgm:cxn modelId="{9BC964C7-ABBD-4FC6-AE7F-A101802D6647}" type="presOf" srcId="{9417F87C-3369-46A5-9173-FEB6D7C4656E}" destId="{AEA1C3F7-7AB5-4273-AC64-453363B6BF8F}" srcOrd="0" destOrd="0" presId="urn:microsoft.com/office/officeart/2005/8/layout/radial4"/>
    <dgm:cxn modelId="{385B62A4-CFEB-4CD2-9D7D-392363FA59BF}" srcId="{9417F87C-3369-46A5-9173-FEB6D7C4656E}" destId="{AF9D6EE2-4ECE-437D-845E-D6C58B491ABF}" srcOrd="1" destOrd="0" parTransId="{E6AE3C2C-3897-4C41-9561-0EB79B00F486}" sibTransId="{1A281D99-70AB-4A92-828F-7BF11D78010A}"/>
    <dgm:cxn modelId="{A5378BDD-30FF-4EAC-A1A4-3A43874221DE}" srcId="{E06CC068-EEDE-4C76-A64C-879BD7E3A98E}" destId="{9417F87C-3369-46A5-9173-FEB6D7C4656E}" srcOrd="0" destOrd="0" parTransId="{DBEA96CE-1C59-4F14-A0EC-CE996EA39F98}" sibTransId="{5375939A-4E98-4B07-BA94-413CA1011C85}"/>
    <dgm:cxn modelId="{27B95BD3-497E-4F7C-9295-05980ED1A89B}" type="presOf" srcId="{4FF0148C-E4F1-49BD-9C9F-85F8CF5B9A69}" destId="{0CF83FD0-2208-437D-A075-965AED638584}" srcOrd="0" destOrd="0" presId="urn:microsoft.com/office/officeart/2005/8/layout/radial4"/>
    <dgm:cxn modelId="{A7820ADC-C2CE-45A5-8CEE-D937952DF636}" type="presParOf" srcId="{818B6EAD-BDCE-4635-A899-AA33F4EB82D9}" destId="{AEA1C3F7-7AB5-4273-AC64-453363B6BF8F}" srcOrd="0" destOrd="0" presId="urn:microsoft.com/office/officeart/2005/8/layout/radial4"/>
    <dgm:cxn modelId="{17AFB817-3099-478F-AEDC-1E47D69ED112}" type="presParOf" srcId="{818B6EAD-BDCE-4635-A899-AA33F4EB82D9}" destId="{0CF83FD0-2208-437D-A075-965AED638584}" srcOrd="1" destOrd="0" presId="urn:microsoft.com/office/officeart/2005/8/layout/radial4"/>
    <dgm:cxn modelId="{1048CB42-BABB-406C-97F9-F35A22E44ABF}" type="presParOf" srcId="{818B6EAD-BDCE-4635-A899-AA33F4EB82D9}" destId="{B24ECBBA-D7C8-4857-91C8-4D4FA3B19CDA}" srcOrd="2" destOrd="0" presId="urn:microsoft.com/office/officeart/2005/8/layout/radial4"/>
    <dgm:cxn modelId="{10C8A03F-B1BB-4B16-AD20-8CF50292D86D}" type="presParOf" srcId="{818B6EAD-BDCE-4635-A899-AA33F4EB82D9}" destId="{360467F3-C115-4078-A0D7-DABB7800676A}" srcOrd="3" destOrd="0" presId="urn:microsoft.com/office/officeart/2005/8/layout/radial4"/>
    <dgm:cxn modelId="{3A20614F-09D0-4A4A-8041-42619621E7D4}" type="presParOf" srcId="{818B6EAD-BDCE-4635-A899-AA33F4EB82D9}" destId="{98952010-609F-4A43-9BF3-C2754C0EA410}" srcOrd="4" destOrd="0" presId="urn:microsoft.com/office/officeart/2005/8/layout/radial4"/>
    <dgm:cxn modelId="{ABC8027C-25F8-4B73-9A9A-F4FF60399EA1}" type="presParOf" srcId="{818B6EAD-BDCE-4635-A899-AA33F4EB82D9}" destId="{158837F3-1B40-49CD-9A34-3ABC71624C8D}" srcOrd="5" destOrd="0" presId="urn:microsoft.com/office/officeart/2005/8/layout/radial4"/>
    <dgm:cxn modelId="{BDF164DF-AF7B-448C-9F3E-A35D9149E8F6}" type="presParOf" srcId="{818B6EAD-BDCE-4635-A899-AA33F4EB82D9}" destId="{16E60FD7-E97E-4B4E-A489-D91F341BA93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A6DC2-34DD-4AE0-9E46-3DB66C099786}">
      <dsp:nvSpPr>
        <dsp:cNvPr id="0" name=""/>
        <dsp:cNvSpPr/>
      </dsp:nvSpPr>
      <dsp:spPr>
        <a:xfrm>
          <a:off x="2085" y="729413"/>
          <a:ext cx="1776262" cy="888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N=3,321</a:t>
          </a:r>
          <a:endParaRPr lang="zh-CN" altLang="en-US" sz="2600" kern="1200" dirty="0"/>
        </a:p>
      </dsp:txBody>
      <dsp:txXfrm>
        <a:off x="28097" y="755425"/>
        <a:ext cx="1724238" cy="836107"/>
      </dsp:txXfrm>
    </dsp:sp>
    <dsp:sp modelId="{6E9346C4-9810-4FF4-8F8C-6120CA438D16}">
      <dsp:nvSpPr>
        <dsp:cNvPr id="0" name=""/>
        <dsp:cNvSpPr/>
      </dsp:nvSpPr>
      <dsp:spPr>
        <a:xfrm rot="19457599">
          <a:off x="1696105" y="884083"/>
          <a:ext cx="874989" cy="68115"/>
        </a:xfrm>
        <a:custGeom>
          <a:avLst/>
          <a:gdLst/>
          <a:ahLst/>
          <a:cxnLst/>
          <a:rect l="0" t="0" r="0" b="0"/>
          <a:pathLst>
            <a:path>
              <a:moveTo>
                <a:pt x="0" y="34057"/>
              </a:moveTo>
              <a:lnTo>
                <a:pt x="874989" y="34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11725" y="896266"/>
        <a:ext cx="43749" cy="43749"/>
      </dsp:txXfrm>
    </dsp:sp>
    <dsp:sp modelId="{05794CD5-885B-42C3-B334-118860F4B0AF}">
      <dsp:nvSpPr>
        <dsp:cNvPr id="0" name=""/>
        <dsp:cNvSpPr/>
      </dsp:nvSpPr>
      <dsp:spPr>
        <a:xfrm>
          <a:off x="2488852" y="218738"/>
          <a:ext cx="1776262" cy="888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Train: 2,491</a:t>
          </a:r>
          <a:endParaRPr lang="zh-CN" altLang="en-US" sz="2600" kern="1200" dirty="0"/>
        </a:p>
      </dsp:txBody>
      <dsp:txXfrm>
        <a:off x="2514864" y="244750"/>
        <a:ext cx="1724238" cy="836107"/>
      </dsp:txXfrm>
    </dsp:sp>
    <dsp:sp modelId="{0ECFBC56-8182-47F9-BB0A-0FA4138D8052}">
      <dsp:nvSpPr>
        <dsp:cNvPr id="0" name=""/>
        <dsp:cNvSpPr/>
      </dsp:nvSpPr>
      <dsp:spPr>
        <a:xfrm rot="2142401">
          <a:off x="1696105" y="1394759"/>
          <a:ext cx="874989" cy="68115"/>
        </a:xfrm>
        <a:custGeom>
          <a:avLst/>
          <a:gdLst/>
          <a:ahLst/>
          <a:cxnLst/>
          <a:rect l="0" t="0" r="0" b="0"/>
          <a:pathLst>
            <a:path>
              <a:moveTo>
                <a:pt x="0" y="34057"/>
              </a:moveTo>
              <a:lnTo>
                <a:pt x="874989" y="34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11725" y="1406941"/>
        <a:ext cx="43749" cy="43749"/>
      </dsp:txXfrm>
    </dsp:sp>
    <dsp:sp modelId="{D821D8AD-A020-43AC-972F-1A4D5466AF98}">
      <dsp:nvSpPr>
        <dsp:cNvPr id="0" name=""/>
        <dsp:cNvSpPr/>
      </dsp:nvSpPr>
      <dsp:spPr>
        <a:xfrm>
          <a:off x="2488852" y="1240088"/>
          <a:ext cx="1776262" cy="888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Valid: 830</a:t>
          </a:r>
          <a:endParaRPr lang="zh-CN" altLang="en-US" sz="2600" kern="1200" dirty="0"/>
        </a:p>
      </dsp:txBody>
      <dsp:txXfrm>
        <a:off x="2514864" y="1266100"/>
        <a:ext cx="1724238" cy="836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1C3F7-7AB5-4273-AC64-453363B6BF8F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Effect=?</a:t>
          </a:r>
          <a:endParaRPr lang="zh-CN" altLang="en-US" sz="3500" kern="1200" dirty="0"/>
        </a:p>
      </dsp:txBody>
      <dsp:txXfrm>
        <a:off x="4555914" y="2655647"/>
        <a:ext cx="1403770" cy="1403770"/>
      </dsp:txXfrm>
    </dsp:sp>
    <dsp:sp modelId="{0CF83FD0-2208-437D-A075-965AED638584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ECBBA-D7C8-4857-91C8-4D4FA3B19CDA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Feature 1</a:t>
          </a:r>
          <a:endParaRPr lang="zh-CN" altLang="en-US" sz="4000" kern="1200" dirty="0"/>
        </a:p>
      </dsp:txBody>
      <dsp:txXfrm>
        <a:off x="2227610" y="1154916"/>
        <a:ext cx="1797586" cy="1420393"/>
      </dsp:txXfrm>
    </dsp:sp>
    <dsp:sp modelId="{360467F3-C115-4078-A0D7-DABB7800676A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52010-609F-4A43-9BF3-C2754C0EA410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Feature 2</a:t>
          </a:r>
          <a:endParaRPr lang="zh-CN" altLang="en-US" sz="4000" kern="1200" dirty="0"/>
        </a:p>
      </dsp:txBody>
      <dsp:txXfrm>
        <a:off x="4359006" y="45381"/>
        <a:ext cx="1797586" cy="1420393"/>
      </dsp:txXfrm>
    </dsp:sp>
    <dsp:sp modelId="{158837F3-1B40-49CD-9A34-3ABC71624C8D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60FD7-E97E-4B4E-A489-D91F341BA93B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Feature 3</a:t>
          </a:r>
          <a:endParaRPr lang="zh-CN" altLang="en-US" sz="4000" kern="1200" dirty="0"/>
        </a:p>
      </dsp:txBody>
      <dsp:txXfrm>
        <a:off x="6490402" y="1154916"/>
        <a:ext cx="1797586" cy="1420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A524A-27E0-4E24-97D2-F6D1D4FBA0BC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9830B-4696-4868-891D-6EDBFB18A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9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3,321</a:t>
            </a:r>
            <a:r>
              <a:rPr lang="zh-CN" altLang="en-US" dirty="0" smtClean="0"/>
              <a:t>组</a:t>
            </a:r>
            <a:r>
              <a:rPr lang="en-US" altLang="zh-CN" dirty="0" smtClean="0"/>
              <a:t>gene-variation</a:t>
            </a:r>
            <a:r>
              <a:rPr lang="en-US" altLang="zh-CN" baseline="0" dirty="0" smtClean="0"/>
              <a:t> pair</a:t>
            </a:r>
            <a:r>
              <a:rPr lang="zh-CN" altLang="en-US" baseline="0" dirty="0" smtClean="0"/>
              <a:t>中没有重复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9830B-4696-4868-891D-6EDBFB18A9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9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Factor graph: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Variables: #68,196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gene-variation-pairs</a:t>
            </a:r>
            <a:r>
              <a:rPr lang="zh-CN" altLang="en-US" dirty="0" smtClean="0"/>
              <a:t>同样数目，即每一个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对应一个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；其中</a:t>
            </a:r>
            <a:r>
              <a:rPr lang="en-US" altLang="zh-CN" dirty="0" smtClean="0"/>
              <a:t>evidence: #20,509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query: #47,687 (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#20,509</a:t>
            </a:r>
            <a:r>
              <a:rPr lang="zh-CN" altLang="en-US" dirty="0" smtClean="0"/>
              <a:t>未知，</a:t>
            </a:r>
            <a:r>
              <a:rPr lang="en-US" altLang="zh-CN" dirty="0" smtClean="0"/>
              <a:t>47,687</a:t>
            </a:r>
            <a:r>
              <a:rPr lang="zh-CN" altLang="en-US" dirty="0" smtClean="0"/>
              <a:t>已知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样本，如果在</a:t>
            </a:r>
            <a:r>
              <a:rPr lang="en-US" altLang="zh-CN" dirty="0" err="1" smtClean="0"/>
              <a:t>deepdive.conf</a:t>
            </a:r>
            <a:r>
              <a:rPr lang="zh-CN" altLang="en-US" dirty="0" smtClean="0"/>
              <a:t>中设置了</a:t>
            </a:r>
            <a:r>
              <a:rPr lang="en-US" altLang="zh-CN" dirty="0" smtClean="0"/>
              <a:t>holdout set</a:t>
            </a:r>
            <a:r>
              <a:rPr lang="zh-CN" altLang="en-US" dirty="0" smtClean="0"/>
              <a:t>的比例，那么会自动随机抽取一部分已知样本，视为未知，被抽取的样本</a:t>
            </a:r>
            <a:r>
              <a:rPr lang="en-US" altLang="zh-CN" dirty="0" smtClean="0"/>
              <a:t>id</a:t>
            </a:r>
            <a:r>
              <a:rPr lang="zh-CN" altLang="en-US" dirty="0" smtClean="0"/>
              <a:t>保存在表格</a:t>
            </a:r>
            <a:r>
              <a:rPr lang="en-US" altLang="zh-CN" dirty="0" err="1" smtClean="0"/>
              <a:t>dd_graph_variables_holdout</a:t>
            </a:r>
            <a:r>
              <a:rPr lang="zh-CN" altLang="en-US" dirty="0" smtClean="0"/>
              <a:t>中。</a:t>
            </a:r>
            <a:r>
              <a:rPr lang="en-US" altLang="zh-CN" dirty="0" smtClean="0"/>
              <a:t>Id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开始计数。</a:t>
            </a:r>
            <a:r>
              <a:rPr lang="en-US" altLang="zh-CN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Factors:</a:t>
            </a:r>
            <a:r>
              <a:rPr lang="en-US" altLang="zh-CN" baseline="0" dirty="0" smtClean="0"/>
              <a:t> #20,472,200</a:t>
            </a:r>
            <a:r>
              <a:rPr lang="zh-CN" altLang="en-US" baseline="0" dirty="0" smtClean="0"/>
              <a:t>，与</a:t>
            </a:r>
            <a:r>
              <a:rPr lang="en-US" altLang="zh-CN" baseline="0" dirty="0" smtClean="0"/>
              <a:t>features</a:t>
            </a:r>
            <a:r>
              <a:rPr lang="zh-CN" altLang="en-US" baseline="0" dirty="0" smtClean="0"/>
              <a:t>同样数目，即每一个</a:t>
            </a:r>
            <a:r>
              <a:rPr lang="en-US" altLang="zh-CN" baseline="0" dirty="0" smtClean="0"/>
              <a:t>feature</a:t>
            </a:r>
            <a:r>
              <a:rPr lang="zh-CN" altLang="en-US" baseline="0" dirty="0" smtClean="0"/>
              <a:t>对应一个</a:t>
            </a:r>
            <a:r>
              <a:rPr lang="en-US" altLang="zh-CN" baseline="0" dirty="0" smtClean="0"/>
              <a:t>factor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Edges: #20,472,200</a:t>
            </a:r>
            <a:r>
              <a:rPr lang="zh-CN" altLang="en-US" baseline="0" dirty="0" smtClean="0"/>
              <a:t>，与</a:t>
            </a:r>
            <a:r>
              <a:rPr lang="en-US" altLang="zh-CN" baseline="0" dirty="0" smtClean="0"/>
              <a:t>factors</a:t>
            </a:r>
            <a:r>
              <a:rPr lang="zh-CN" altLang="en-US" baseline="0" dirty="0" smtClean="0"/>
              <a:t>同样数目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Weight: #4,791,519 </a:t>
            </a:r>
            <a:r>
              <a:rPr lang="en-US" altLang="zh-CN" dirty="0" smtClean="0"/>
              <a:t>(</a:t>
            </a:r>
            <a:r>
              <a:rPr lang="zh-CN" altLang="en-US" dirty="0" smtClean="0"/>
              <a:t>来源不明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，实际对应了</a:t>
            </a:r>
            <a:r>
              <a:rPr lang="en-US" altLang="zh-CN" dirty="0" smtClean="0"/>
              <a:t>#4,791,519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/ 9 = #532,391</a:t>
            </a:r>
            <a:r>
              <a:rPr lang="zh-CN" altLang="en-US" baseline="0" dirty="0" smtClean="0"/>
              <a:t>个输入，可在</a:t>
            </a:r>
            <a:r>
              <a:rPr lang="en-US" altLang="zh-CN" baseline="0" dirty="0" smtClean="0"/>
              <a:t>View “</a:t>
            </a:r>
            <a:r>
              <a:rPr lang="en-US" altLang="zh-CN" baseline="0" dirty="0" err="1" smtClean="0"/>
              <a:t>dd_graph_weights</a:t>
            </a:r>
            <a:r>
              <a:rPr lang="en-US" altLang="zh-CN" baseline="0" dirty="0" smtClean="0"/>
              <a:t>”</a:t>
            </a:r>
            <a:r>
              <a:rPr lang="zh-CN" altLang="en-US" baseline="0" dirty="0" smtClean="0"/>
              <a:t>中查看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Learning</a:t>
            </a:r>
            <a:r>
              <a:rPr lang="zh-CN" altLang="en-US" baseline="0" dirty="0" smtClean="0"/>
              <a:t>迭代次数</a:t>
            </a:r>
            <a:r>
              <a:rPr lang="en-US" altLang="zh-CN" baseline="0" dirty="0" smtClean="0"/>
              <a:t>1000</a:t>
            </a:r>
            <a:r>
              <a:rPr lang="zh-CN" altLang="en-US" baseline="0" dirty="0" smtClean="0"/>
              <a:t>，第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次迭代误差</a:t>
            </a:r>
            <a:r>
              <a:rPr lang="en-US" altLang="zh-CN" baseline="0" dirty="0" smtClean="0"/>
              <a:t>l2=2700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1000</a:t>
            </a:r>
            <a:r>
              <a:rPr lang="zh-CN" altLang="en-US" baseline="0" dirty="0" smtClean="0"/>
              <a:t>次迭代误差</a:t>
            </a:r>
            <a:r>
              <a:rPr lang="en-US" altLang="zh-CN" baseline="0" dirty="0" smtClean="0"/>
              <a:t>l2=33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Inference</a:t>
            </a:r>
            <a:r>
              <a:rPr lang="zh-CN" altLang="en-US" baseline="0" dirty="0" smtClean="0"/>
              <a:t>迭代次数</a:t>
            </a:r>
            <a:r>
              <a:rPr lang="en-US" altLang="zh-CN" baseline="0" dirty="0" smtClean="0"/>
              <a:t>1000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运行结果表格：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dd_graph_variables_observation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空表格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dd_graph_variables_holdout</a:t>
            </a:r>
            <a:r>
              <a:rPr lang="en-US" altLang="zh-CN" dirty="0" smtClean="0"/>
              <a:t>: </a:t>
            </a:r>
            <a:r>
              <a:rPr lang="zh-CN" altLang="en-US" dirty="0" smtClean="0"/>
              <a:t>保存随机选为</a:t>
            </a:r>
            <a:r>
              <a:rPr lang="en-US" altLang="zh-CN" dirty="0" smtClean="0"/>
              <a:t>holdout</a:t>
            </a:r>
            <a:r>
              <a:rPr lang="en-US" altLang="zh-CN" baseline="0" dirty="0" smtClean="0"/>
              <a:t> set</a:t>
            </a:r>
            <a:r>
              <a:rPr lang="zh-CN" altLang="en-US" baseline="0" dirty="0" smtClean="0"/>
              <a:t>样本的</a:t>
            </a: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从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开始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dd_weights_inf_istrue_has_effect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保存权值信息，行数目</a:t>
            </a:r>
            <a:r>
              <a:rPr lang="en-US" altLang="zh-CN" baseline="0" dirty="0" smtClean="0"/>
              <a:t>: #532,391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dd_factors_inf_istrue_has_effect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保存</a:t>
            </a:r>
            <a:r>
              <a:rPr lang="en-US" altLang="zh-CN" baseline="0" dirty="0" smtClean="0"/>
              <a:t>factors</a:t>
            </a:r>
            <a:r>
              <a:rPr lang="zh-CN" altLang="en-US" baseline="0" dirty="0" smtClean="0"/>
              <a:t>信息，行数目</a:t>
            </a:r>
            <a:r>
              <a:rPr lang="en-US" altLang="zh-CN" baseline="0" dirty="0" smtClean="0"/>
              <a:t>: #20,437,900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dd_inference_result_variables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保存所有</a:t>
            </a:r>
            <a:r>
              <a:rPr lang="en-US" altLang="zh-CN" baseline="0" dirty="0" smtClean="0"/>
              <a:t>variable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inference</a:t>
            </a:r>
            <a:r>
              <a:rPr lang="zh-CN" altLang="en-US" baseline="0" dirty="0" smtClean="0"/>
              <a:t>结果，行数目</a:t>
            </a:r>
            <a:r>
              <a:rPr lang="en-US" altLang="zh-CN" baseline="0" dirty="0" smtClean="0"/>
              <a:t>: #613,764 = </a:t>
            </a:r>
            <a:r>
              <a:rPr lang="zh-CN" altLang="en-US" baseline="0" dirty="0" smtClean="0"/>
              <a:t>变量数</a:t>
            </a:r>
            <a:r>
              <a:rPr lang="en-US" altLang="zh-CN" baseline="0" dirty="0" smtClean="0"/>
              <a:t>#68,196 * </a:t>
            </a:r>
            <a:r>
              <a:rPr lang="zh-CN" altLang="en-US" baseline="0" dirty="0" smtClean="0"/>
              <a:t>类别数</a:t>
            </a:r>
            <a:r>
              <a:rPr lang="en-US" altLang="zh-CN" baseline="0" dirty="0" smtClean="0"/>
              <a:t>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9830B-4696-4868-891D-6EDBFB18A9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7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1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6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6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0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2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0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4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AFF-DA31-4B85-8807-BD1308C0F01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3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6AFF-DA31-4B85-8807-BD1308C0F01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ACDA-40B2-4261-910F-E4ECA2C17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ips.cc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msk-redefining-cancer-treatment/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Personalized Medicine: Redefining Cancer </a:t>
            </a:r>
            <a:r>
              <a:rPr lang="en-US" altLang="zh-CN" dirty="0" smtClean="0"/>
              <a:t>Treatment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李宁山</a:t>
            </a:r>
            <a:endParaRPr lang="en-US" altLang="zh-CN" dirty="0" smtClean="0"/>
          </a:p>
          <a:p>
            <a:r>
              <a:rPr lang="en-US" altLang="zh-CN" dirty="0" smtClean="0"/>
              <a:t>2017/12/27</a:t>
            </a:r>
            <a:endParaRPr lang="zh-CN" altLang="en-US" dirty="0"/>
          </a:p>
        </p:txBody>
      </p:sp>
      <p:pic>
        <p:nvPicPr>
          <p:cNvPr id="1026" name="Picture 2" descr="https://kaggle2.blob.core.windows.net/competitions/kaggle/6841/media/79842_Web-hero-image_ALT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" y="0"/>
            <a:ext cx="12169004" cy="195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598" y="4997454"/>
            <a:ext cx="1979572" cy="18605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92083" y="5796290"/>
            <a:ext cx="6189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i="0" u="sng" dirty="0" smtClean="0">
                <a:solidFill>
                  <a:srgbClr val="600090"/>
                </a:solidFill>
                <a:effectLst/>
                <a:hlinkClick r:id="rId4"/>
              </a:rPr>
              <a:t>Neural Information Processing Systems</a:t>
            </a:r>
            <a:endParaRPr lang="en-US" altLang="zh-CN" sz="2800" b="0" i="0" dirty="0">
              <a:solidFill>
                <a:srgbClr val="6666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42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Load Raw Articles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36" y="1473000"/>
            <a:ext cx="5963464" cy="5211850"/>
          </a:xfrm>
        </p:spPr>
      </p:pic>
      <p:sp>
        <p:nvSpPr>
          <p:cNvPr id="5" name="文本框 4"/>
          <p:cNvSpPr txBox="1"/>
          <p:nvPr/>
        </p:nvSpPr>
        <p:spPr>
          <a:xfrm>
            <a:off x="8100060" y="2147888"/>
            <a:ext cx="2316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Total </a:t>
            </a:r>
            <a:r>
              <a:rPr lang="en-US" altLang="zh-CN" sz="2400" b="1" dirty="0" smtClean="0"/>
              <a:t>1292 </a:t>
            </a:r>
            <a:r>
              <a:rPr lang="en-US" altLang="zh-CN" sz="2400" dirty="0" smtClean="0"/>
              <a:t>articles, excluding </a:t>
            </a:r>
            <a:r>
              <a:rPr lang="en-US" altLang="zh-CN" sz="2400" b="1" dirty="0" smtClean="0"/>
              <a:t>23</a:t>
            </a:r>
            <a:r>
              <a:rPr lang="en-US" altLang="zh-CN" sz="2400" dirty="0" smtClean="0"/>
              <a:t> articles which can raise error during copying into database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48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 Natural Language Processing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523048"/>
            <a:ext cx="10515600" cy="4253883"/>
          </a:xfrm>
        </p:spPr>
      </p:pic>
      <p:sp>
        <p:nvSpPr>
          <p:cNvPr id="5" name="文本框 4"/>
          <p:cNvSpPr txBox="1"/>
          <p:nvPr/>
        </p:nvSpPr>
        <p:spPr>
          <a:xfrm>
            <a:off x="1379220" y="6110288"/>
            <a:ext cx="1062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Total </a:t>
            </a:r>
            <a:r>
              <a:rPr lang="en-US" altLang="zh-CN" sz="2400" b="1" dirty="0" smtClean="0"/>
              <a:t>577,609 </a:t>
            </a:r>
            <a:r>
              <a:rPr lang="en-US" altLang="zh-CN" sz="2400" dirty="0" smtClean="0"/>
              <a:t>sentences, using </a:t>
            </a:r>
            <a:r>
              <a:rPr lang="en-US" altLang="zh-CN" sz="2400" dirty="0" err="1" smtClean="0"/>
              <a:t>standford’s</a:t>
            </a:r>
            <a:r>
              <a:rPr lang="en-US" altLang="zh-CN" sz="2400" dirty="0" smtClean="0"/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coreNLP</a:t>
            </a:r>
            <a:r>
              <a:rPr lang="en-US" altLang="zh-CN" sz="2400" dirty="0" smtClean="0"/>
              <a:t> system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36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Gene Identification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19060" y="365125"/>
            <a:ext cx="4198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Gene Identification Rule:</a:t>
            </a:r>
          </a:p>
          <a:p>
            <a:r>
              <a:rPr lang="en-US" altLang="zh-CN" sz="2400" dirty="0" smtClean="0"/>
              <a:t>Rule 1: in gene list</a:t>
            </a:r>
          </a:p>
          <a:p>
            <a:r>
              <a:rPr lang="en-US" altLang="zh-CN" sz="2400" dirty="0" smtClean="0"/>
              <a:t>Rule 2: identified by </a:t>
            </a:r>
            <a:r>
              <a:rPr lang="en-US" altLang="zh-CN" sz="2400" dirty="0" err="1" smtClean="0"/>
              <a:t>coreNLP</a:t>
            </a:r>
            <a:r>
              <a:rPr lang="en-US" altLang="zh-CN" sz="2400" dirty="0" smtClean="0"/>
              <a:t> as a gene name</a:t>
            </a:r>
          </a:p>
          <a:p>
            <a:r>
              <a:rPr lang="en-US" altLang="zh-CN" sz="2400" dirty="0" smtClean="0"/>
              <a:t>Total </a:t>
            </a:r>
            <a:r>
              <a:rPr lang="en-US" altLang="zh-CN" sz="2400" b="1" dirty="0" smtClean="0"/>
              <a:t>211,992 </a:t>
            </a:r>
            <a:r>
              <a:rPr lang="en-US" altLang="zh-CN" sz="2400" dirty="0" smtClean="0"/>
              <a:t>gene mentions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3" y="2470786"/>
            <a:ext cx="10315114" cy="4123252"/>
          </a:xfrm>
        </p:spPr>
      </p:pic>
    </p:spTree>
    <p:extLst>
      <p:ext uri="{BB962C8B-B14F-4D97-AF65-F5344CB8AC3E}">
        <p14:creationId xmlns:p14="http://schemas.microsoft.com/office/powerpoint/2010/main" val="323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 Variation Identification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93380" y="388204"/>
            <a:ext cx="4198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Variation Identification Rule:</a:t>
            </a:r>
          </a:p>
          <a:p>
            <a:r>
              <a:rPr lang="en-US" altLang="zh-CN" sz="2400" dirty="0" smtClean="0"/>
              <a:t>Rule 1: in variation list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Total </a:t>
            </a:r>
            <a:r>
              <a:rPr lang="en-US" altLang="zh-CN" sz="2400" b="1" dirty="0" smtClean="0"/>
              <a:t>56,149 </a:t>
            </a:r>
            <a:r>
              <a:rPr lang="en-US" altLang="zh-CN" sz="2400" dirty="0" smtClean="0"/>
              <a:t>gene mentions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11" y="2225040"/>
            <a:ext cx="10246778" cy="4466908"/>
          </a:xfrm>
        </p:spPr>
      </p:pic>
    </p:spTree>
    <p:extLst>
      <p:ext uri="{BB962C8B-B14F-4D97-AF65-F5344CB8AC3E}">
        <p14:creationId xmlns:p14="http://schemas.microsoft.com/office/powerpoint/2010/main" val="8530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5 Gene Variation Matching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1422844"/>
            <a:ext cx="5212080" cy="5248340"/>
          </a:xfrm>
        </p:spPr>
      </p:pic>
      <p:sp>
        <p:nvSpPr>
          <p:cNvPr id="5" name="文本框 4"/>
          <p:cNvSpPr txBox="1"/>
          <p:nvPr/>
        </p:nvSpPr>
        <p:spPr>
          <a:xfrm>
            <a:off x="6271260" y="2224088"/>
            <a:ext cx="4198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Matching Rule:</a:t>
            </a:r>
          </a:p>
          <a:p>
            <a:r>
              <a:rPr lang="en-US" altLang="zh-CN" sz="2400" dirty="0" smtClean="0"/>
              <a:t>Rule 1: in the same document, and the same sentence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Total </a:t>
            </a:r>
            <a:r>
              <a:rPr lang="en-US" altLang="zh-CN" sz="2400" b="1" dirty="0" smtClean="0"/>
              <a:t>68,196 </a:t>
            </a:r>
            <a:r>
              <a:rPr lang="en-US" altLang="zh-CN" sz="2400" dirty="0" smtClean="0"/>
              <a:t>gene-variation pairs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35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6 Generating Features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541125"/>
            <a:ext cx="8168640" cy="5051326"/>
          </a:xfrm>
        </p:spPr>
      </p:pic>
      <p:sp>
        <p:nvSpPr>
          <p:cNvPr id="4" name="矩形 3"/>
          <p:cNvSpPr/>
          <p:nvPr/>
        </p:nvSpPr>
        <p:spPr>
          <a:xfrm>
            <a:off x="8839200" y="1833245"/>
            <a:ext cx="2667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Using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DDLib</a:t>
            </a:r>
            <a:r>
              <a:rPr lang="en-US" altLang="zh-CN" sz="2400" dirty="0" smtClean="0"/>
              <a:t> to generate features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Total </a:t>
            </a:r>
            <a:r>
              <a:rPr lang="en-US" altLang="zh-CN" sz="2400" b="1" dirty="0" smtClean="0"/>
              <a:t>20,472,200 </a:t>
            </a:r>
            <a:r>
              <a:rPr lang="en-US" altLang="zh-CN" sz="2400" dirty="0"/>
              <a:t>gene-variation </a:t>
            </a:r>
            <a:r>
              <a:rPr lang="en-US" altLang="zh-CN" sz="2400" dirty="0" smtClean="0"/>
              <a:t>feature records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Each gene-variation pair on average has </a:t>
            </a:r>
            <a:r>
              <a:rPr lang="en-US" altLang="zh-CN" sz="2400" b="1" dirty="0" smtClean="0"/>
              <a:t>300</a:t>
            </a:r>
            <a:r>
              <a:rPr lang="en-US" altLang="zh-CN" sz="2400" dirty="0" smtClean="0"/>
              <a:t> features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02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7 Load Train Labels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6027081"/>
              </p:ext>
            </p:extLst>
          </p:nvPr>
        </p:nvGraphicFramePr>
        <p:xfrm>
          <a:off x="7239000" y="2994972"/>
          <a:ext cx="4267200" cy="234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4" y="1690688"/>
            <a:ext cx="6594152" cy="4955526"/>
          </a:xfrm>
        </p:spPr>
      </p:pic>
    </p:spTree>
    <p:extLst>
      <p:ext uri="{BB962C8B-B14F-4D97-AF65-F5344CB8AC3E}">
        <p14:creationId xmlns:p14="http://schemas.microsoft.com/office/powerpoint/2010/main" val="31205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8 Construct Training Samples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96000" y="1528148"/>
            <a:ext cx="61302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Total </a:t>
            </a:r>
            <a:r>
              <a:rPr lang="en-US" altLang="zh-CN" sz="2400" b="1" dirty="0"/>
              <a:t>68,196 </a:t>
            </a:r>
            <a:r>
              <a:rPr lang="en-US" altLang="zh-CN" sz="2400" dirty="0"/>
              <a:t>gene-variation </a:t>
            </a:r>
            <a:r>
              <a:rPr lang="en-US" altLang="zh-CN" sz="2400" dirty="0" smtClean="0"/>
              <a:t>mentioned pairs</a:t>
            </a:r>
          </a:p>
          <a:p>
            <a:r>
              <a:rPr lang="en-US" altLang="zh-CN" sz="2400" b="1" dirty="0" smtClean="0"/>
              <a:t>30.07% </a:t>
            </a:r>
            <a:r>
              <a:rPr lang="en-US" altLang="zh-CN" sz="2400" dirty="0" smtClean="0"/>
              <a:t>unknown class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4" y="1749017"/>
            <a:ext cx="5764604" cy="480585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42" y="2294063"/>
            <a:ext cx="2712720" cy="43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9 Learning through Distant Supervision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4537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椭圆 5"/>
          <p:cNvSpPr/>
          <p:nvPr/>
        </p:nvSpPr>
        <p:spPr>
          <a:xfrm>
            <a:off x="9906000" y="1553528"/>
            <a:ext cx="1828800" cy="185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Variation</a:t>
            </a:r>
            <a:endParaRPr lang="zh-CN" altLang="en-US" sz="3600" dirty="0"/>
          </a:p>
        </p:txBody>
      </p:sp>
      <p:sp>
        <p:nvSpPr>
          <p:cNvPr id="7" name="椭圆 6"/>
          <p:cNvSpPr/>
          <p:nvPr/>
        </p:nvSpPr>
        <p:spPr>
          <a:xfrm>
            <a:off x="685800" y="1690688"/>
            <a:ext cx="1828800" cy="185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Gene</a:t>
            </a:r>
            <a:endParaRPr lang="zh-CN" altLang="en-US" sz="3600" dirty="0"/>
          </a:p>
        </p:txBody>
      </p:sp>
      <p:cxnSp>
        <p:nvCxnSpPr>
          <p:cNvPr id="9" name="肘形连接符 8"/>
          <p:cNvCxnSpPr>
            <a:stCxn id="7" idx="4"/>
          </p:cNvCxnSpPr>
          <p:nvPr/>
        </p:nvCxnSpPr>
        <p:spPr>
          <a:xfrm rot="16200000" flipH="1">
            <a:off x="2552224" y="2597944"/>
            <a:ext cx="1662112" cy="356616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6" idx="4"/>
          </p:cNvCxnSpPr>
          <p:nvPr/>
        </p:nvCxnSpPr>
        <p:spPr>
          <a:xfrm rot="5400000">
            <a:off x="8031004" y="2422684"/>
            <a:ext cx="1799272" cy="3779520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81500" y="4602480"/>
            <a:ext cx="65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W1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349240" y="3412808"/>
            <a:ext cx="65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W2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292340" y="4602480"/>
            <a:ext cx="65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W3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70560" y="6050608"/>
            <a:ext cx="1066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DimmWitted</a:t>
            </a:r>
            <a:r>
              <a:rPr lang="en-US" altLang="zh-CN" dirty="0" smtClean="0"/>
              <a:t> </a:t>
            </a:r>
            <a:r>
              <a:rPr lang="en-US" altLang="zh-CN" dirty="0"/>
              <a:t>inference engine uses Gibbs </a:t>
            </a:r>
            <a:r>
              <a:rPr lang="en-US" altLang="zh-CN" dirty="0" smtClean="0"/>
              <a:t>sampling with </a:t>
            </a:r>
            <a:r>
              <a:rPr lang="en-US" altLang="zh-CN" dirty="0"/>
              <a:t>stochastic gradient descent to learn the </a:t>
            </a:r>
            <a:r>
              <a:rPr lang="en-US" altLang="zh-CN" dirty="0" smtClean="0"/>
              <a:t>weights</a:t>
            </a:r>
          </a:p>
          <a:p>
            <a:r>
              <a:rPr lang="en-US" altLang="zh-CN" dirty="0" smtClean="0"/>
              <a:t>Epochs: 1000, L2: 500 -&gt; 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4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10 Inference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97" y="250825"/>
            <a:ext cx="3736862" cy="6347548"/>
          </a:xfrm>
        </p:spPr>
      </p:pic>
    </p:spTree>
    <p:extLst>
      <p:ext uri="{BB962C8B-B14F-4D97-AF65-F5344CB8AC3E}">
        <p14:creationId xmlns:p14="http://schemas.microsoft.com/office/powerpoint/2010/main" val="34661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NIPS 2017 Competition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3300" dirty="0" smtClean="0"/>
              <a:t>Classifying Clinically Actionable Genetic Mutations</a:t>
            </a:r>
          </a:p>
          <a:p>
            <a:endParaRPr lang="en-US" altLang="zh-CN" dirty="0" smtClean="0"/>
          </a:p>
          <a:p>
            <a:pPr lvl="1"/>
            <a:r>
              <a:rPr lang="en-US" altLang="zh-CN" sz="2800" dirty="0"/>
              <a:t>Memorial Sloan Kettering Cancer </a:t>
            </a:r>
            <a:r>
              <a:rPr lang="en-US" altLang="zh-CN" sz="2800" dirty="0" smtClean="0"/>
              <a:t>Center (MSKCC)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/>
              <a:t>Data from an expert-annotated </a:t>
            </a:r>
            <a:r>
              <a:rPr lang="en-US" altLang="zh-CN" sz="2800" dirty="0"/>
              <a:t>precision oncology knowledge </a:t>
            </a:r>
            <a:r>
              <a:rPr lang="en-US" altLang="zh-CN" sz="2800" dirty="0" smtClean="0"/>
              <a:t>base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/>
              <a:t>Determining </a:t>
            </a:r>
            <a:r>
              <a:rPr lang="en-US" altLang="zh-CN" sz="2800" dirty="0" err="1"/>
              <a:t>oncogenicity</a:t>
            </a:r>
            <a:r>
              <a:rPr lang="en-US" altLang="zh-CN" sz="2800" dirty="0"/>
              <a:t> (4 classes) and mutation effect (9 classes) of the </a:t>
            </a:r>
            <a:r>
              <a:rPr lang="en-US" altLang="zh-CN" sz="2800" dirty="0" smtClean="0"/>
              <a:t>genes based on </a:t>
            </a:r>
            <a:r>
              <a:rPr lang="en-US" altLang="zh-CN" sz="2800" dirty="0"/>
              <a:t>abstracts of medical </a:t>
            </a:r>
            <a:r>
              <a:rPr lang="en-US" altLang="zh-CN" sz="2800" dirty="0" smtClean="0"/>
              <a:t>articles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>
                <a:hlinkClick r:id="rId2"/>
              </a:rPr>
              <a:t>https://www.kaggle.com/c/msk-redefining-cancer-treatment/data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pPr lvl="1" fontAlgn="base"/>
            <a:r>
              <a:rPr lang="en-US" altLang="zh-CN" sz="2800" dirty="0"/>
              <a:t>1st </a:t>
            </a:r>
            <a:r>
              <a:rPr lang="en-US" altLang="zh-CN" sz="2800" dirty="0" smtClean="0"/>
              <a:t>place - $ 10,000</a:t>
            </a:r>
            <a:endParaRPr lang="en-US" altLang="zh-CN" sz="2800" dirty="0"/>
          </a:p>
          <a:p>
            <a:pPr lvl="1" fontAlgn="base"/>
            <a:r>
              <a:rPr lang="en-US" altLang="zh-CN" sz="2800" dirty="0"/>
              <a:t>2nd place - </a:t>
            </a:r>
            <a:r>
              <a:rPr lang="en-US" altLang="zh-CN" sz="2800" dirty="0" smtClean="0"/>
              <a:t>$ 3,000</a:t>
            </a:r>
            <a:endParaRPr lang="en-US" altLang="zh-CN" sz="2800" dirty="0"/>
          </a:p>
          <a:p>
            <a:pPr lvl="1" fontAlgn="base"/>
            <a:r>
              <a:rPr lang="en-US" altLang="zh-CN" sz="2800" dirty="0"/>
              <a:t>3rd place - </a:t>
            </a:r>
            <a:r>
              <a:rPr lang="en-US" altLang="zh-CN" sz="2800" dirty="0" smtClean="0"/>
              <a:t>$ 2,000</a:t>
            </a:r>
          </a:p>
          <a:p>
            <a:pPr lvl="1" fontAlgn="base"/>
            <a:endParaRPr lang="en-US" altLang="zh-CN" sz="2800" dirty="0"/>
          </a:p>
          <a:p>
            <a:pPr lvl="1" fontAlgn="base"/>
            <a:r>
              <a:rPr lang="en-US" altLang="zh-CN" sz="2800" dirty="0" smtClean="0"/>
              <a:t>2017 26 Jun – 1 Oct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76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11 Holdout Set Inference Result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159240" y="1865275"/>
            <a:ext cx="2255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Mention Error Rate:</a:t>
            </a:r>
          </a:p>
          <a:p>
            <a:r>
              <a:rPr lang="en-US" altLang="zh-CN" sz="2400" dirty="0" smtClean="0"/>
              <a:t>3806 / 10876 =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34.99%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Match </a:t>
            </a:r>
            <a:r>
              <a:rPr lang="en-US" altLang="zh-CN" sz="2400" dirty="0" smtClean="0"/>
              <a:t>Proportion: 384 </a:t>
            </a:r>
            <a:r>
              <a:rPr lang="en-US" altLang="zh-CN" sz="2400" dirty="0"/>
              <a:t>/ 830 =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46.27%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Matched Error Rate: 170 / 384 =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44.27%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0" y="1463696"/>
            <a:ext cx="8131630" cy="4925894"/>
          </a:xfrm>
        </p:spPr>
      </p:pic>
    </p:spTree>
    <p:extLst>
      <p:ext uri="{BB962C8B-B14F-4D97-AF65-F5344CB8AC3E}">
        <p14:creationId xmlns:p14="http://schemas.microsoft.com/office/powerpoint/2010/main" val="35769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 with mindbender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50" y="1336990"/>
            <a:ext cx="6544952" cy="5265768"/>
          </a:xfrm>
        </p:spPr>
      </p:pic>
    </p:spTree>
    <p:extLst>
      <p:ext uri="{BB962C8B-B14F-4D97-AF65-F5344CB8AC3E}">
        <p14:creationId xmlns:p14="http://schemas.microsoft.com/office/powerpoint/2010/main" val="20045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with mindbender: gene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26" y="1438491"/>
            <a:ext cx="6548948" cy="5271408"/>
          </a:xfrm>
        </p:spPr>
      </p:pic>
    </p:spTree>
    <p:extLst>
      <p:ext uri="{BB962C8B-B14F-4D97-AF65-F5344CB8AC3E}">
        <p14:creationId xmlns:p14="http://schemas.microsoft.com/office/powerpoint/2010/main" val="19734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with </a:t>
            </a:r>
            <a:r>
              <a:rPr lang="en-US" altLang="zh-CN" dirty="0" smtClean="0"/>
              <a:t>mindbender: gene &amp; variation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38" y="1502882"/>
            <a:ext cx="6508124" cy="5228644"/>
          </a:xfrm>
        </p:spPr>
      </p:pic>
    </p:spTree>
    <p:extLst>
      <p:ext uri="{BB962C8B-B14F-4D97-AF65-F5344CB8AC3E}">
        <p14:creationId xmlns:p14="http://schemas.microsoft.com/office/powerpoint/2010/main" val="156573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Using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deepdive</a:t>
            </a:r>
            <a:r>
              <a:rPr lang="en-US" altLang="zh-CN" dirty="0" smtClean="0"/>
              <a:t> to solve a </a:t>
            </a:r>
            <a:r>
              <a:rPr lang="en-US" altLang="zh-CN" b="1" dirty="0" smtClean="0"/>
              <a:t>knowledge discovery</a:t>
            </a:r>
            <a:r>
              <a:rPr lang="en-US" altLang="zh-CN" dirty="0" smtClean="0"/>
              <a:t> problem: gene-variation-effect</a:t>
            </a:r>
          </a:p>
          <a:p>
            <a:endParaRPr lang="en-US" altLang="zh-CN" dirty="0"/>
          </a:p>
          <a:p>
            <a:r>
              <a:rPr lang="en-US" altLang="zh-CN" dirty="0" err="1" smtClean="0"/>
              <a:t>Deepdive</a:t>
            </a:r>
            <a:r>
              <a:rPr lang="en-US" altLang="zh-CN" dirty="0" smtClean="0"/>
              <a:t>: a common tool</a:t>
            </a:r>
          </a:p>
          <a:p>
            <a:pPr lvl="1"/>
            <a:r>
              <a:rPr lang="en-US" altLang="zh-CN" dirty="0" smtClean="0"/>
              <a:t>Integrating other tools: </a:t>
            </a:r>
            <a:r>
              <a:rPr lang="en-US" altLang="zh-CN" dirty="0" err="1" smtClean="0"/>
              <a:t>coreNLP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DDLib</a:t>
            </a:r>
            <a:r>
              <a:rPr lang="en-US" altLang="zh-CN" dirty="0"/>
              <a:t>, </a:t>
            </a:r>
            <a:r>
              <a:rPr lang="en-US" altLang="zh-CN" dirty="0" err="1" smtClean="0"/>
              <a:t>DimmWitted</a:t>
            </a:r>
            <a:r>
              <a:rPr lang="en-US" altLang="zh-CN" dirty="0"/>
              <a:t>, </a:t>
            </a:r>
            <a:r>
              <a:rPr lang="en-US" altLang="zh-CN" dirty="0" smtClean="0"/>
              <a:t>mindbender, </a:t>
            </a:r>
            <a:r>
              <a:rPr lang="en-US" altLang="zh-CN" dirty="0" err="1" smtClean="0"/>
              <a:t>mindtagger</a:t>
            </a:r>
            <a:r>
              <a:rPr lang="en-US" altLang="zh-CN" dirty="0" smtClean="0"/>
              <a:t> …</a:t>
            </a:r>
          </a:p>
          <a:p>
            <a:pPr lvl="1"/>
            <a:r>
              <a:rPr lang="en-US" altLang="zh-CN" dirty="0" smtClean="0"/>
              <a:t>Flexibility: support user defined functions</a:t>
            </a:r>
          </a:p>
          <a:p>
            <a:pPr lvl="1"/>
            <a:r>
              <a:rPr lang="en-US" altLang="zh-CN" dirty="0" smtClean="0"/>
              <a:t>Communication with PostgreSQL</a:t>
            </a:r>
          </a:p>
          <a:p>
            <a:pPr lvl="1"/>
            <a:r>
              <a:rPr lang="en-US" altLang="zh-CN" dirty="0" smtClean="0"/>
              <a:t>Support binary and categorical relationship</a:t>
            </a:r>
          </a:p>
          <a:p>
            <a:pPr lvl="1"/>
            <a:r>
              <a:rPr lang="en-US" altLang="zh-CN" dirty="0" smtClean="0"/>
              <a:t>Require programming skill: bash, python, SQL, HTML, </a:t>
            </a:r>
            <a:r>
              <a:rPr lang="en-US" altLang="zh-CN" dirty="0" err="1" smtClean="0"/>
              <a:t>DDlog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Stop updating </a:t>
            </a:r>
            <a:r>
              <a:rPr lang="en-US" altLang="zh-CN" dirty="0" smtClean="0"/>
              <a:t>from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0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G</a:t>
            </a:r>
            <a:r>
              <a:rPr lang="en-US" altLang="zh-CN" dirty="0" smtClean="0"/>
              <a:t>lance of Data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547421"/>
              </p:ext>
            </p:extLst>
          </p:nvPr>
        </p:nvGraphicFramePr>
        <p:xfrm>
          <a:off x="427892" y="1690688"/>
          <a:ext cx="69107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48">
                  <a:extLst>
                    <a:ext uri="{9D8B030D-6E8A-4147-A177-3AD203B41FA5}">
                      <a16:colId xmlns:a16="http://schemas.microsoft.com/office/drawing/2014/main" val="1998201960"/>
                    </a:ext>
                  </a:extLst>
                </a:gridCol>
                <a:gridCol w="1205040">
                  <a:extLst>
                    <a:ext uri="{9D8B030D-6E8A-4147-A177-3AD203B41FA5}">
                      <a16:colId xmlns:a16="http://schemas.microsoft.com/office/drawing/2014/main" val="1622899244"/>
                    </a:ext>
                  </a:extLst>
                </a:gridCol>
                <a:gridCol w="2915192">
                  <a:extLst>
                    <a:ext uri="{9D8B030D-6E8A-4147-A177-3AD203B41FA5}">
                      <a16:colId xmlns:a16="http://schemas.microsoft.com/office/drawing/2014/main" val="3499850881"/>
                    </a:ext>
                  </a:extLst>
                </a:gridCol>
                <a:gridCol w="1111214">
                  <a:extLst>
                    <a:ext uri="{9D8B030D-6E8A-4147-A177-3AD203B41FA5}">
                      <a16:colId xmlns:a16="http://schemas.microsoft.com/office/drawing/2014/main" val="2186174338"/>
                    </a:ext>
                  </a:extLst>
                </a:gridCol>
                <a:gridCol w="986360">
                  <a:extLst>
                    <a:ext uri="{9D8B030D-6E8A-4147-A177-3AD203B41FA5}">
                      <a16:colId xmlns:a16="http://schemas.microsoft.com/office/drawing/2014/main" val="4030780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Variation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2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VHL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97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27892" y="2637692"/>
            <a:ext cx="6910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…… Molecular </a:t>
            </a:r>
            <a:r>
              <a:rPr lang="en-US" altLang="zh-CN" dirty="0"/>
              <a:t>genetics Following the mapping of a gene for </a:t>
            </a:r>
            <a:r>
              <a:rPr lang="en-US" altLang="zh-CN" b="1" dirty="0">
                <a:solidFill>
                  <a:srgbClr val="FF0000"/>
                </a:solidFill>
              </a:rPr>
              <a:t>VHL</a:t>
            </a:r>
            <a:r>
              <a:rPr lang="en-US" altLang="zh-CN" dirty="0"/>
              <a:t> disease to the short arm of chromosome 3, large scale gene mapping studies and the identification of large germline </a:t>
            </a:r>
            <a:r>
              <a:rPr lang="en-US" altLang="zh-CN" b="1" dirty="0">
                <a:solidFill>
                  <a:srgbClr val="FF0000"/>
                </a:solidFill>
              </a:rPr>
              <a:t>deletions</a:t>
            </a:r>
            <a:r>
              <a:rPr lang="en-US" altLang="zh-CN" dirty="0"/>
              <a:t> (100 kb) led to the identification of </a:t>
            </a:r>
            <a:r>
              <a:rPr lang="en-US" altLang="zh-CN" dirty="0" smtClean="0"/>
              <a:t>VHL ……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626744"/>
              </p:ext>
            </p:extLst>
          </p:nvPr>
        </p:nvGraphicFramePr>
        <p:xfrm>
          <a:off x="5105399" y="4211150"/>
          <a:ext cx="69107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48">
                  <a:extLst>
                    <a:ext uri="{9D8B030D-6E8A-4147-A177-3AD203B41FA5}">
                      <a16:colId xmlns:a16="http://schemas.microsoft.com/office/drawing/2014/main" val="1998201960"/>
                    </a:ext>
                  </a:extLst>
                </a:gridCol>
                <a:gridCol w="1205040">
                  <a:extLst>
                    <a:ext uri="{9D8B030D-6E8A-4147-A177-3AD203B41FA5}">
                      <a16:colId xmlns:a16="http://schemas.microsoft.com/office/drawing/2014/main" val="1622899244"/>
                    </a:ext>
                  </a:extLst>
                </a:gridCol>
                <a:gridCol w="2915192">
                  <a:extLst>
                    <a:ext uri="{9D8B030D-6E8A-4147-A177-3AD203B41FA5}">
                      <a16:colId xmlns:a16="http://schemas.microsoft.com/office/drawing/2014/main" val="3499850881"/>
                    </a:ext>
                  </a:extLst>
                </a:gridCol>
                <a:gridCol w="1111214">
                  <a:extLst>
                    <a:ext uri="{9D8B030D-6E8A-4147-A177-3AD203B41FA5}">
                      <a16:colId xmlns:a16="http://schemas.microsoft.com/office/drawing/2014/main" val="2186174338"/>
                    </a:ext>
                  </a:extLst>
                </a:gridCol>
                <a:gridCol w="986360">
                  <a:extLst>
                    <a:ext uri="{9D8B030D-6E8A-4147-A177-3AD203B41FA5}">
                      <a16:colId xmlns:a16="http://schemas.microsoft.com/office/drawing/2014/main" val="4030780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Variation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2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ACSL4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R570S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097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105399" y="53259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This mutation resulted in a myeloproliferative phenotype, including erythrocytosis, in a murine model of retroviral bone marrow </a:t>
            </a:r>
            <a:r>
              <a:rPr lang="zh-CN" altLang="en-US" dirty="0" smtClean="0"/>
              <a:t>transplantation 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" name="爆炸形 2 7"/>
          <p:cNvSpPr/>
          <p:nvPr/>
        </p:nvSpPr>
        <p:spPr>
          <a:xfrm>
            <a:off x="99753" y="4106487"/>
            <a:ext cx="4613563" cy="264344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Some train sample has no text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Some gene can not be found in text</a:t>
            </a:r>
            <a:endParaRPr lang="zh-CN" altLang="en-US" dirty="0">
              <a:solidFill>
                <a:srgbClr val="FF0000"/>
              </a:solidFill>
            </a:endParaRPr>
          </a:p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0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 Distribution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Train Data Set N=3,321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Test Data Set N=5,668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7" y="2505075"/>
            <a:ext cx="4954068" cy="3684588"/>
          </a:xfrm>
        </p:spPr>
      </p:pic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60" y="2505075"/>
            <a:ext cx="4954068" cy="3684588"/>
          </a:xfrm>
        </p:spPr>
      </p:pic>
      <p:sp>
        <p:nvSpPr>
          <p:cNvPr id="7" name="文本占位符 3"/>
          <p:cNvSpPr txBox="1">
            <a:spLocks/>
          </p:cNvSpPr>
          <p:nvPr/>
        </p:nvSpPr>
        <p:spPr>
          <a:xfrm>
            <a:off x="2013268" y="549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Unique Gene N=264</a:t>
            </a:r>
            <a:endParaRPr lang="zh-CN" altLang="en-US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7285615" y="5491163"/>
            <a:ext cx="395521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Unique Gene N=1,397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9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Variation Distribution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Train Data Set N=3,321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Test Data Set N=5,668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7" y="2505075"/>
            <a:ext cx="4954068" cy="3684588"/>
          </a:xfrm>
        </p:spPr>
      </p:pic>
      <p:pic>
        <p:nvPicPr>
          <p:cNvPr id="9" name="内容占位符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60" y="2505075"/>
            <a:ext cx="4954068" cy="3684588"/>
          </a:xfrm>
        </p:spPr>
      </p:pic>
      <p:sp>
        <p:nvSpPr>
          <p:cNvPr id="8" name="文本占位符 3"/>
          <p:cNvSpPr txBox="1">
            <a:spLocks/>
          </p:cNvSpPr>
          <p:nvPr/>
        </p:nvSpPr>
        <p:spPr>
          <a:xfrm>
            <a:off x="1571308" y="577770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Unique Variation N=2,996</a:t>
            </a:r>
            <a:endParaRPr lang="zh-CN" altLang="en-US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6843655" y="575683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Unique Variation N=5,628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6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Dependent Variable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15" y="1842250"/>
            <a:ext cx="5850538" cy="4351338"/>
          </a:xfrm>
        </p:spPr>
      </p:pic>
      <p:sp>
        <p:nvSpPr>
          <p:cNvPr id="12" name="文本占位符 3"/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Train Data Set N=3,321</a:t>
            </a:r>
            <a:endParaRPr lang="zh-CN" altLang="en-US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327468" y="300672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Unique Articles N=1,315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4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DeepDive</a:t>
            </a:r>
            <a:r>
              <a:rPr lang="en-US" altLang="zh-CN" dirty="0" smtClean="0"/>
              <a:t>: An Information Extraction Tool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2" y="1440615"/>
            <a:ext cx="7176656" cy="5304238"/>
          </a:xfrm>
        </p:spPr>
      </p:pic>
      <p:sp>
        <p:nvSpPr>
          <p:cNvPr id="4" name="矩形 3"/>
          <p:cNvSpPr/>
          <p:nvPr/>
        </p:nvSpPr>
        <p:spPr>
          <a:xfrm>
            <a:off x="8335032" y="6311900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http://deepdive.stanford.edu/</a:t>
            </a:r>
          </a:p>
        </p:txBody>
      </p:sp>
    </p:spTree>
    <p:extLst>
      <p:ext uri="{BB962C8B-B14F-4D97-AF65-F5344CB8AC3E}">
        <p14:creationId xmlns:p14="http://schemas.microsoft.com/office/powerpoint/2010/main" val="41494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DeepDive</a:t>
            </a:r>
            <a:r>
              <a:rPr lang="en-US" altLang="zh-CN" dirty="0"/>
              <a:t>: </a:t>
            </a:r>
            <a:r>
              <a:rPr lang="en-US" altLang="zh-CN" dirty="0" smtClean="0"/>
              <a:t>Knowledge Base Model</a:t>
            </a:r>
            <a:endParaRPr lang="zh-CN" altLang="en-US" dirty="0"/>
          </a:p>
        </p:txBody>
      </p:sp>
      <p:pic>
        <p:nvPicPr>
          <p:cNvPr id="4" name="内容占位符 3" descr="http://deepdive.stanford.edu/images/walkthrough/datamodel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81" y="1438771"/>
            <a:ext cx="7592288" cy="5070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9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Storage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60" y="1504376"/>
            <a:ext cx="6877398" cy="5179486"/>
          </a:xfrm>
        </p:spPr>
      </p:pic>
      <p:sp>
        <p:nvSpPr>
          <p:cNvPr id="5" name="矩形 4"/>
          <p:cNvSpPr/>
          <p:nvPr/>
        </p:nvSpPr>
        <p:spPr>
          <a:xfrm>
            <a:off x="8379909" y="614689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https://www.postgresql.org/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71560" y="1539240"/>
            <a:ext cx="2316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All raw, intermediate data and result are stored in PostgreSQL database through </a:t>
            </a:r>
            <a:r>
              <a:rPr lang="en-US" altLang="zh-CN" sz="2400" b="1" dirty="0" smtClean="0"/>
              <a:t>TCP/IP</a:t>
            </a:r>
            <a:r>
              <a:rPr lang="en-US" altLang="zh-CN" sz="2400" dirty="0" smtClean="0"/>
              <a:t> connection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75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809</Words>
  <Application>Microsoft Office PowerPoint</Application>
  <PresentationFormat>宽屏</PresentationFormat>
  <Paragraphs>146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Personalized Medicine: Redefining Cancer Treatment</vt:lpstr>
      <vt:lpstr>NIPS 2017 Competition</vt:lpstr>
      <vt:lpstr>A Glance of Data </vt:lpstr>
      <vt:lpstr>Gene Distribution</vt:lpstr>
      <vt:lpstr>Variation Distribution</vt:lpstr>
      <vt:lpstr>Dependent Variable</vt:lpstr>
      <vt:lpstr>DeepDive: An Information Extraction Tool</vt:lpstr>
      <vt:lpstr>DeepDive: Knowledge Base Model</vt:lpstr>
      <vt:lpstr>Data Storage</vt:lpstr>
      <vt:lpstr>Step 1 Load Raw Articles</vt:lpstr>
      <vt:lpstr>Step 2 Natural Language Processing</vt:lpstr>
      <vt:lpstr>Step 3 Gene Identification</vt:lpstr>
      <vt:lpstr>Step 4 Variation Identification</vt:lpstr>
      <vt:lpstr>Step 5 Gene Variation Matching</vt:lpstr>
      <vt:lpstr>Step 6 Generating Features</vt:lpstr>
      <vt:lpstr>Step 7 Load Train Labels</vt:lpstr>
      <vt:lpstr>Step 8 Construct Training Samples </vt:lpstr>
      <vt:lpstr>Step 9 Learning through Distant Supervision</vt:lpstr>
      <vt:lpstr>Step 10 Inference</vt:lpstr>
      <vt:lpstr>Step 11 Holdout Set Inference Result</vt:lpstr>
      <vt:lpstr>Visualization with mindbender</vt:lpstr>
      <vt:lpstr>Search with mindbender: gene</vt:lpstr>
      <vt:lpstr>Search with mindbender: gene &amp; variation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Medicine: Redefining Cancer Treatment</dc:title>
  <dc:creator>hill103</dc:creator>
  <cp:lastModifiedBy>hill103</cp:lastModifiedBy>
  <cp:revision>75</cp:revision>
  <dcterms:created xsi:type="dcterms:W3CDTF">2017-11-27T08:05:28Z</dcterms:created>
  <dcterms:modified xsi:type="dcterms:W3CDTF">2017-12-28T03:20:34Z</dcterms:modified>
</cp:coreProperties>
</file>