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2" r:id="rId4"/>
    <p:sldId id="303" r:id="rId5"/>
    <p:sldId id="265" r:id="rId6"/>
    <p:sldId id="30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4" r:id="rId17"/>
    <p:sldId id="316" r:id="rId18"/>
    <p:sldId id="270" r:id="rId19"/>
    <p:sldId id="317" r:id="rId20"/>
    <p:sldId id="318" r:id="rId21"/>
    <p:sldId id="278" r:id="rId22"/>
    <p:sldId id="277" r:id="rId23"/>
    <p:sldId id="327" r:id="rId24"/>
    <p:sldId id="328" r:id="rId25"/>
    <p:sldId id="331" r:id="rId26"/>
    <p:sldId id="329" r:id="rId27"/>
    <p:sldId id="330" r:id="rId28"/>
    <p:sldId id="258" r:id="rId29"/>
    <p:sldId id="321" r:id="rId30"/>
    <p:sldId id="320" r:id="rId31"/>
    <p:sldId id="319" r:id="rId32"/>
    <p:sldId id="267" r:id="rId33"/>
    <p:sldId id="322" r:id="rId34"/>
    <p:sldId id="323" r:id="rId35"/>
    <p:sldId id="266" r:id="rId36"/>
    <p:sldId id="325" r:id="rId37"/>
    <p:sldId id="32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BC4D8-EED0-8060-1E62-D4DD6229F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ECD3B0-9574-FB68-76E0-DB71F8DC5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6588E-4ADE-4B5D-AEE0-58DEAFC1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1BA9B-5A60-A391-8EA0-BD595B2E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8758F-6151-AE07-3247-326797B6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5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9D0E0-C7A8-A351-28C6-98FC209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1A2EC-FED6-0FA6-5170-3CF7E8D7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9C8E6-E0E0-CB09-46AA-2333BCB0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08843-D883-5661-2FE9-6080C187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2A35F-E14D-9B67-17A6-C5FB9F95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ABFD7B-2BF4-2F66-204A-1EF5BC7DF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3EBFAD-975C-472D-5978-214D22239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8C159-9C19-7F6A-9793-EDE88299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C9940-E3D9-0D61-7FFA-1D6CA442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3F856-53F2-E3CE-1FA9-B974BF85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5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05895-1078-4BAF-82A2-5C51B1DC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646A-655A-31E2-F5AD-B2D1E171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CF874-2F44-A110-3413-D8EA9DC5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4A3A-C18A-1B98-E0F3-9A075E77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52F9A-2CEB-4F3D-0EA1-F494C249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68AC5-9E12-A1F1-7E8B-4E8407B9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FC8CE-C7FF-76DA-FC2E-E519F72B4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2479B-8FF5-856D-363F-377CB8E6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1EAA0-88D3-06C1-6BE0-8369904D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65C22-BD2A-C193-A2D6-81B3B557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1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6CFBF-FF46-8EF4-17EA-284FD10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49A10-2C46-6B3B-35B3-295DFF44B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F9D8E-D85C-1F01-7E4F-A9F1B2E44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0A244-320C-B770-463C-76519972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EFD3DD-6AFE-E6F4-B5AE-EE3F48EC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DD66D-A221-1341-18F7-E1372540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8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8FDE-9CB9-D4BB-D1E6-53512F06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8F0FD-0D4C-7B45-1B32-A15CFE6C0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91389-F433-5222-B293-8CD109789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C1BF7A-8727-323E-8FA5-8CFF2EAE4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3590B1-40BE-3D3E-F9C4-1C50D7F77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175F59-B6C9-7B47-B573-BF0DEEDC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C126D-8FAF-C5C4-6A99-7723DA80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15579-F36F-B3EF-C6D6-335A470A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AD1DF-0059-29F1-3970-E35581EB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427CE-16D0-4528-5601-71A5FC12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659E49-D594-7C91-432B-635FCF6B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BA9D55-78D8-A4BC-D83D-36867E29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2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A569A5-0CD0-427A-D92A-644796E0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7BF6-3CA1-2C15-3772-D4E24227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2F356-86F4-A1A1-26FE-529EE5B2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9CB3-CF17-FC7B-B4CB-7B80CA68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73627-575C-85D7-1569-DD2735C2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66AC6-AF5B-41D7-05D6-EDB0B55C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E0AAF-40E4-665F-C68C-A42681E1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7E152-2CB7-0D80-A7CE-AC061FD9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E4742-E8E1-9738-F5B8-22C65803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762-85AA-FB23-5509-C87F48CB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34C7F0-C614-C87F-8B3C-9B0A708C5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C3B19F-01E5-1649-37C2-D546616F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C4E03-99C2-F083-4908-EDCE60BD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02500-2ED2-9800-F355-229147E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8BF30-7C99-7934-E78A-EE368D8F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6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298CF3-49D0-41A1-2C22-1FB26259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1C861-1174-4B78-70DE-EC4591BC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1F51E-6EDC-B286-1EF4-BF3E8B295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2678-1C46-4141-9046-954E41CE757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D53DA-255A-56ED-F30F-BB0B2F5A5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5EB92-AA69-2090-29FC-D19CD204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1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drive/1cnOq2JvVO0KkhrxgWE95MLIrqQhhjmYX?hl=ko#scrollTo=QICJDJHMdPbZ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utorials.pytorch.kr/beginner/basics/data_tutorial.html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bellzero.tistory.com/17" TargetMode="External"/><Relationship Id="rId3" Type="http://schemas.openxmlformats.org/officeDocument/2006/relationships/hyperlink" Target="https://ai.googleblog.com/2019/05/efficientnet-improving-accuracy-and.html" TargetMode="External"/><Relationship Id="rId7" Type="http://schemas.openxmlformats.org/officeDocument/2006/relationships/hyperlink" Target="https://ahn1340.github.io/neural%20architecture%20search/2021/04/26/NAS.html" TargetMode="External"/><Relationship Id="rId2" Type="http://schemas.openxmlformats.org/officeDocument/2006/relationships/hyperlink" Target="https://github.com/tensorflow/tpu/tree/master/models/official/efficientne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1905.11946.pdf" TargetMode="External"/><Relationship Id="rId5" Type="http://schemas.openxmlformats.org/officeDocument/2006/relationships/hyperlink" Target="https://ai.googleblog.com/2018/08/mnasnet-towards-automating-design-of.html" TargetMode="External"/><Relationship Id="rId4" Type="http://schemas.openxmlformats.org/officeDocument/2006/relationships/hyperlink" Target="https://ai.googleblog.com/2017/05/using-machine-learning-to-explore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aggle/kaggle-api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setting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16F72-216B-0AA4-2B95-5B085375B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1704" y="-481544"/>
            <a:ext cx="7907867" cy="1659467"/>
          </a:xfrm>
        </p:spPr>
        <p:txBody>
          <a:bodyPr>
            <a:normAutofit/>
          </a:bodyPr>
          <a:lstStyle/>
          <a:p>
            <a:r>
              <a:rPr lang="ko-KR" altLang="en-US" sz="6600">
                <a:hlinkClick r:id="rId2"/>
              </a:rPr>
              <a:t>캐글 흉부선 </a:t>
            </a:r>
            <a:endParaRPr lang="ko-KR" altLang="en-US" sz="6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9A3759-2CF5-01C8-D77A-63416F7A1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7533" l="3120" r="93611">
                        <a14:foregroundMark x1="16345" y1="14145" x2="10847" y2="24178"/>
                        <a14:foregroundMark x1="6389" y1="29934" x2="7281" y2="38322"/>
                        <a14:foregroundMark x1="5646" y1="34046" x2="4903" y2="39145"/>
                        <a14:foregroundMark x1="19168" y1="15625" x2="33135" y2="9046"/>
                        <a14:foregroundMark x1="26300" y1="3454" x2="28083" y2="3454"/>
                        <a14:foregroundMark x1="92571" y1="29276" x2="93611" y2="42928"/>
                        <a14:foregroundMark x1="51857" y1="95395" x2="50520" y2="97697"/>
                        <a14:foregroundMark x1="71025" y1="5099" x2="71174" y2="3125"/>
                        <a14:foregroundMark x1="6092" y1="32730" x2="3120" y2="34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067" y="1183156"/>
            <a:ext cx="4660497" cy="4210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E4CB4F-4A54-9F70-1645-48E17EC99278}"/>
              </a:ext>
            </a:extLst>
          </p:cNvPr>
          <p:cNvCxnSpPr/>
          <p:nvPr/>
        </p:nvCxnSpPr>
        <p:spPr>
          <a:xfrm>
            <a:off x="4605868" y="3344332"/>
            <a:ext cx="2446866" cy="0"/>
          </a:xfrm>
          <a:prstGeom prst="straightConnector1">
            <a:avLst/>
          </a:prstGeom>
          <a:ln w="1174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DB5A947-C53B-DA67-0497-94706333E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1464467"/>
            <a:ext cx="3929063" cy="3929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319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3" y="101601"/>
            <a:ext cx="619653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– (2)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다운로드 후 세팅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A704D81-7D05-FA59-4B2B-878D7F05C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"/>
          <a:stretch/>
        </p:blipFill>
        <p:spPr>
          <a:xfrm>
            <a:off x="-8467" y="685799"/>
            <a:ext cx="10532533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6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3" y="101601"/>
            <a:ext cx="619653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– (1)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분석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8C8602-D2C1-215C-BE2B-51AB1837B09C}"/>
              </a:ext>
            </a:extLst>
          </p:cNvPr>
          <p:cNvSpPr/>
          <p:nvPr/>
        </p:nvSpPr>
        <p:spPr>
          <a:xfrm>
            <a:off x="1185333" y="1151466"/>
            <a:ext cx="9558867" cy="3843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코로나 이미지 </a:t>
            </a: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출력</a:t>
            </a:r>
            <a:endParaRPr lang="en-US" altLang="ko-KR" sz="28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정상인 이미지 </a:t>
            </a: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출력</a:t>
            </a:r>
            <a:endParaRPr lang="en-US" altLang="ko-KR" sz="28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이미지가 흑백인거 같아서 </a:t>
            </a: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numpy 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출력해보겠음</a:t>
            </a:r>
            <a:endParaRPr lang="en-US" altLang="ko-KR" sz="28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(RGB 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형식인지</a:t>
            </a: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3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차원</a:t>
            </a: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흑백 형식 </a:t>
            </a: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-&gt;1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차원인지 확인</a:t>
            </a: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8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01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3" y="101601"/>
            <a:ext cx="619653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– (2)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분석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E286BD1-AA98-9CF1-E71D-CF54A169B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7" t="1920" r="6284" b="9191"/>
          <a:stretch/>
        </p:blipFill>
        <p:spPr>
          <a:xfrm>
            <a:off x="0" y="685802"/>
            <a:ext cx="9685867" cy="61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7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3" y="101601"/>
            <a:ext cx="619653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– (2)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분석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6DF077-C89C-3D1D-BAC0-D789396A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0820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0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3" y="101601"/>
            <a:ext cx="619653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– (2)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분석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6A3DA4C-F63E-62BF-A0C0-241F8CF7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0710334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1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3" y="101601"/>
            <a:ext cx="619653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– (2)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분석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C19D99-8DC0-4768-5D55-A3A38DD24865}"/>
              </a:ext>
            </a:extLst>
          </p:cNvPr>
          <p:cNvSpPr/>
          <p:nvPr/>
        </p:nvSpPr>
        <p:spPr>
          <a:xfrm>
            <a:off x="1109133" y="1507067"/>
            <a:ext cx="9558867" cy="3843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대략적인 이미지 사이즈는 다같은 듯</a:t>
            </a:r>
            <a:endParaRPr lang="en-US" altLang="ko-KR" sz="28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딱히 특별한 점은 없으나 흑백인지 컬러인지 확인이 필요할듯 배열로 한번 출력해서 확인해보자</a:t>
            </a:r>
            <a:endParaRPr lang="en-US" altLang="ko-KR" sz="28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261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3" y="101601"/>
            <a:ext cx="619653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– (2)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분석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85DBE24-AC14-8702-6CF9-A3AB4029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1"/>
            <a:ext cx="1024466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7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3" y="101601"/>
            <a:ext cx="619653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– (2)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분석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C19D99-8DC0-4768-5D55-A3A38DD24865}"/>
              </a:ext>
            </a:extLst>
          </p:cNvPr>
          <p:cNvSpPr/>
          <p:nvPr/>
        </p:nvSpPr>
        <p:spPr>
          <a:xfrm>
            <a:off x="1109133" y="1507067"/>
            <a:ext cx="9558867" cy="3843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EfficientNet 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RGB 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형식으로 데이터를 받아오기에 흑백 이지미 형식 </a:t>
            </a: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수정 필요</a:t>
            </a:r>
            <a:endParaRPr lang="en-US" altLang="ko-KR" sz="28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ko-KR" sz="28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흑</a:t>
            </a: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백     </a:t>
            </a: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 G   B</a:t>
            </a:r>
          </a:p>
          <a:p>
            <a:pPr>
              <a:lnSpc>
                <a:spcPct val="150000"/>
              </a:lnSpc>
            </a:pP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[23] -&gt; [23 23 23]</a:t>
            </a:r>
          </a:p>
          <a:p>
            <a:pPr>
              <a:lnSpc>
                <a:spcPct val="150000"/>
              </a:lnSpc>
            </a:pP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색상은 기본적으로 </a:t>
            </a:r>
            <a:r>
              <a:rPr lang="en-US" altLang="ko-KR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0~255 </a:t>
            </a:r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사이 값을 가짐</a:t>
            </a:r>
            <a:endParaRPr lang="en-US" altLang="ko-KR" sz="28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00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4" y="101601"/>
            <a:ext cx="900006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 Feature Engineering (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Dataset, Dataloader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CFFC76-9231-7F66-737C-82925CFCAEB2}"/>
              </a:ext>
            </a:extLst>
          </p:cNvPr>
          <p:cNvGrpSpPr/>
          <p:nvPr/>
        </p:nvGrpSpPr>
        <p:grpSpPr>
          <a:xfrm>
            <a:off x="232580" y="931334"/>
            <a:ext cx="6519334" cy="2395035"/>
            <a:chOff x="889000" y="1490133"/>
            <a:chExt cx="6781800" cy="387773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20D9735-4C42-D8BF-B812-5856247E552B}"/>
                </a:ext>
              </a:extLst>
            </p:cNvPr>
            <p:cNvSpPr/>
            <p:nvPr/>
          </p:nvSpPr>
          <p:spPr>
            <a:xfrm>
              <a:off x="1379281" y="2165375"/>
              <a:ext cx="1786466" cy="23004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★ </a:t>
              </a:r>
              <a:r>
                <a:rPr lang="en-US" altLang="ko-KR" sz="1400" b="1">
                  <a:solidFill>
                    <a:schemeClr val="tx1"/>
                  </a:solidFill>
                </a:rPr>
                <a:t>Data 1</a:t>
              </a: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훈련용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이미지 경로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코로나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B7E1D3-0612-DF73-6AAA-3B45D5A26ABF}"/>
                </a:ext>
              </a:extLst>
            </p:cNvPr>
            <p:cNvSpPr/>
            <p:nvPr/>
          </p:nvSpPr>
          <p:spPr>
            <a:xfrm>
              <a:off x="3335866" y="2912529"/>
              <a:ext cx="1786466" cy="18557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★ </a:t>
              </a:r>
              <a:r>
                <a:rPr lang="en-US" altLang="ko-KR" sz="1400" b="1">
                  <a:solidFill>
                    <a:schemeClr val="tx1"/>
                  </a:solidFill>
                </a:rPr>
                <a:t>Data 2</a:t>
              </a: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훈련용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정상인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이미지 경로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29A51C6-89F9-7796-70AA-BB8FCC223845}"/>
                </a:ext>
              </a:extLst>
            </p:cNvPr>
            <p:cNvSpPr/>
            <p:nvPr/>
          </p:nvSpPr>
          <p:spPr>
            <a:xfrm>
              <a:off x="5422819" y="2297162"/>
              <a:ext cx="1786467" cy="216637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★ </a:t>
              </a:r>
              <a:r>
                <a:rPr lang="en-US" altLang="ko-KR" sz="1400" b="1">
                  <a:solidFill>
                    <a:schemeClr val="tx1"/>
                  </a:solidFill>
                </a:rPr>
                <a:t>Data 3</a:t>
              </a: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훈련용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정상인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이미지 경로</a:t>
              </a:r>
              <a:endParaRPr lang="en-US" altLang="ko-KR" sz="1400" b="1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1E0422-3E9F-5ACB-BD55-56E71DF74F3A}"/>
                </a:ext>
              </a:extLst>
            </p:cNvPr>
            <p:cNvSpPr/>
            <p:nvPr/>
          </p:nvSpPr>
          <p:spPr>
            <a:xfrm>
              <a:off x="889000" y="1490133"/>
              <a:ext cx="6781800" cy="38777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EEA203-98EA-A8D0-3F19-ED4148A0768E}"/>
                </a:ext>
              </a:extLst>
            </p:cNvPr>
            <p:cNvSpPr/>
            <p:nvPr/>
          </p:nvSpPr>
          <p:spPr>
            <a:xfrm>
              <a:off x="2855094" y="1817390"/>
              <a:ext cx="2955598" cy="770467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</a:rPr>
                <a:t>Train Dataset</a:t>
              </a:r>
              <a:endParaRPr lang="ko-KR" altLang="en-US" sz="2800" b="1">
                <a:solidFill>
                  <a:schemeClr val="tx1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75A49AB-8668-49EF-098B-A8F962B77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4" b="99241" l="10019" r="91837">
                        <a14:foregroundMark x1="47124" y1="19241" x2="66976" y2="17215"/>
                        <a14:foregroundMark x1="54545" y1="94430" x2="59184" y2="93165"/>
                        <a14:foregroundMark x1="54731" y1="96203" x2="50835" y2="96456"/>
                        <a14:foregroundMark x1="49351" y1="11646" x2="61781" y2="11392"/>
                        <a14:backgroundMark x1="26160" y1="60506" x2="20594" y2="71139"/>
                        <a14:backgroundMark x1="30427" y1="61772" x2="29128" y2="71139"/>
                        <a14:backgroundMark x1="25232" y1="57722" x2="23933" y2="67848"/>
                        <a14:backgroundMark x1="21707" y1="61519" x2="20779" y2="74430"/>
                        <a14:backgroundMark x1="15028" y1="71392" x2="31354" y2="51646"/>
                        <a14:backgroundMark x1="38219" y1="58987" x2="22449" y2="72911"/>
                        <a14:backgroundMark x1="40445" y1="64304" x2="30427" y2="74937"/>
                        <a14:backgroundMark x1="41929" y1="68354" x2="17625" y2="76456"/>
                        <a14:backgroundMark x1="27644" y1="51139" x2="7236" y2="73165"/>
                        <a14:backgroundMark x1="31169" y1="46076" x2="35807" y2="56709"/>
                        <a14:backgroundMark x1="35250" y1="44557" x2="39518" y2="60000"/>
                        <a14:backgroundMark x1="44341" y1="62278" x2="33766" y2="74937"/>
                        <a14:backgroundMark x1="47310" y1="64810" x2="34508" y2="73671"/>
                        <a14:backgroundMark x1="51391" y1="65823" x2="51763" y2="65316"/>
                        <a14:backgroundMark x1="38404" y1="76203" x2="38219" y2="80000"/>
                        <a14:backgroundMark x1="48609" y1="73924" x2="48794" y2="75696"/>
                        <a14:backgroundMark x1="51577" y1="71646" x2="51391" y2="76203"/>
                        <a14:backgroundMark x1="63451" y1="71899" x2="66419" y2="75696"/>
                        <a14:backgroundMark x1="67161" y1="71899" x2="68831" y2="78228"/>
                        <a14:backgroundMark x1="68275" y1="81013" x2="68275" y2="86582"/>
                        <a14:backgroundMark x1="72542" y1="81266" x2="73098" y2="89367"/>
                        <a14:backgroundMark x1="74212" y1="81772" x2="74583" y2="89873"/>
                        <a14:backgroundMark x1="75325" y1="82025" x2="75881" y2="91899"/>
                        <a14:backgroundMark x1="47310" y1="77975" x2="48609" y2="74684"/>
                        <a14:backgroundMark x1="76623" y1="84051" x2="76809" y2="91139"/>
                        <a14:backgroundMark x1="78293" y1="85063" x2="76438" y2="89367"/>
                        <a14:backgroundMark x1="75139" y1="61266" x2="74768" y2="68101"/>
                        <a14:backgroundMark x1="75510" y1="58481" x2="75510" y2="70380"/>
                        <a14:backgroundMark x1="67347" y1="65063" x2="79035" y2="60253"/>
                        <a14:backgroundMark x1="32282" y1="43038" x2="21150" y2="55949"/>
                        <a14:backgroundMark x1="81447" y1="25063" x2="80705" y2="57722"/>
                        <a14:backgroundMark x1="84230" y1="38987" x2="81818" y2="53671"/>
                        <a14:backgroundMark x1="82189" y1="44051" x2="71243" y2="58228"/>
                        <a14:backgroundMark x1="65492" y1="64810" x2="70130" y2="66329"/>
                        <a14:backgroundMark x1="66048" y1="64810" x2="63265" y2="64810"/>
                        <a14:backgroundMark x1="77737" y1="23544" x2="78108" y2="31646"/>
                        <a14:backgroundMark x1="82746" y1="51646" x2="79221" y2="70127"/>
                        <a14:backgroundMark x1="79221" y1="66076" x2="78293" y2="78734"/>
                        <a14:backgroundMark x1="91095" y1="59241" x2="87199" y2="80759"/>
                        <a14:backgroundMark x1="88683" y1="62532" x2="84972" y2="835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1946" y="417196"/>
            <a:ext cx="2941914" cy="215594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AA3F6B-EEAC-8C35-9F84-42AEACDB9988}"/>
              </a:ext>
            </a:extLst>
          </p:cNvPr>
          <p:cNvSpPr/>
          <p:nvPr/>
        </p:nvSpPr>
        <p:spPr>
          <a:xfrm>
            <a:off x="8648177" y="1768111"/>
            <a:ext cx="3311243" cy="72147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Dataloader </a:t>
            </a:r>
            <a:r>
              <a:rPr lang="ko-KR" altLang="en-US" sz="2000" b="1">
                <a:solidFill>
                  <a:schemeClr val="tx1"/>
                </a:solidFill>
              </a:rPr>
              <a:t>는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Batch </a:t>
            </a:r>
            <a:r>
              <a:rPr lang="ko-KR" altLang="en-US" sz="2000" b="1">
                <a:solidFill>
                  <a:schemeClr val="tx1"/>
                </a:solidFill>
              </a:rPr>
              <a:t>갯수</a:t>
            </a:r>
            <a:r>
              <a:rPr lang="en-US" altLang="ko-KR" sz="2000" b="1">
                <a:solidFill>
                  <a:schemeClr val="tx1"/>
                </a:solidFill>
              </a:rPr>
              <a:t> </a:t>
            </a:r>
            <a:r>
              <a:rPr lang="ko-KR" altLang="en-US" sz="2000" b="1">
                <a:solidFill>
                  <a:schemeClr val="tx1"/>
                </a:solidFill>
              </a:rPr>
              <a:t>만큼 가져옴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D01A3D-AC10-6A80-A84C-DEED4CB1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17" b="98405" l="9375" r="99375">
                        <a14:foregroundMark x1="57708" y1="46925" x2="58542" y2="46469"/>
                        <a14:foregroundMark x1="70417" y1="47836" x2="71458" y2="46469"/>
                        <a14:foregroundMark x1="66458" y1="60820" x2="68125" y2="60364"/>
                        <a14:foregroundMark x1="81667" y1="17995" x2="81667" y2="29841"/>
                        <a14:foregroundMark x1="83958" y1="20957" x2="93958" y2="12756"/>
                        <a14:foregroundMark x1="76042" y1="13667" x2="95208" y2="3417"/>
                        <a14:foregroundMark x1="97917" y1="5695" x2="98750" y2="25513"/>
                        <a14:foregroundMark x1="97500" y1="66287" x2="99375" y2="80866"/>
                        <a14:foregroundMark x1="36667" y1="88383" x2="25208" y2="93394"/>
                        <a14:foregroundMark x1="61875" y1="88610" x2="60625" y2="98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51" y="4048935"/>
            <a:ext cx="2393202" cy="218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A71E01-0861-1783-E579-0F29296DB51D}"/>
              </a:ext>
            </a:extLst>
          </p:cNvPr>
          <p:cNvSpPr/>
          <p:nvPr/>
        </p:nvSpPr>
        <p:spPr>
          <a:xfrm>
            <a:off x="6470957" y="6152530"/>
            <a:ext cx="1792708" cy="58370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Test_loader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513163-7DDA-4939-242B-7C2682B3E110}"/>
              </a:ext>
            </a:extLst>
          </p:cNvPr>
          <p:cNvGrpSpPr/>
          <p:nvPr/>
        </p:nvGrpSpPr>
        <p:grpSpPr>
          <a:xfrm>
            <a:off x="195794" y="4288898"/>
            <a:ext cx="6519334" cy="2511660"/>
            <a:chOff x="889000" y="1490133"/>
            <a:chExt cx="6781800" cy="387773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6044FA-9873-2704-6D5D-CAA23AA4093D}"/>
                </a:ext>
              </a:extLst>
            </p:cNvPr>
            <p:cNvSpPr/>
            <p:nvPr/>
          </p:nvSpPr>
          <p:spPr>
            <a:xfrm>
              <a:off x="1298958" y="2319867"/>
              <a:ext cx="1786466" cy="11091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★ </a:t>
              </a:r>
              <a:r>
                <a:rPr lang="en-US" altLang="ko-KR" sz="1400" b="1">
                  <a:solidFill>
                    <a:schemeClr val="tx1"/>
                  </a:solidFill>
                </a:rPr>
                <a:t>Data 1</a:t>
              </a: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테스트용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이미지 경로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0E66AC0-EB98-00A9-836A-C812F57BA38F}"/>
                </a:ext>
              </a:extLst>
            </p:cNvPr>
            <p:cNvSpPr/>
            <p:nvPr/>
          </p:nvSpPr>
          <p:spPr>
            <a:xfrm>
              <a:off x="2531701" y="3873925"/>
              <a:ext cx="1786466" cy="12107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★ </a:t>
              </a:r>
              <a:r>
                <a:rPr lang="en-US" altLang="ko-KR" sz="1400" b="1">
                  <a:solidFill>
                    <a:schemeClr val="tx1"/>
                  </a:solidFill>
                </a:rPr>
                <a:t>Data 2</a:t>
              </a: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테스트용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이미지 경로</a:t>
              </a:r>
              <a:endParaRPr lang="en-US" altLang="ko-KR" sz="1400" b="1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21601C4-92F4-CD15-BDA7-491536BBA59E}"/>
                </a:ext>
              </a:extLst>
            </p:cNvPr>
            <p:cNvSpPr/>
            <p:nvPr/>
          </p:nvSpPr>
          <p:spPr>
            <a:xfrm>
              <a:off x="5401732" y="2642991"/>
              <a:ext cx="2015067" cy="12107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★ </a:t>
              </a:r>
              <a:r>
                <a:rPr lang="en-US" altLang="ko-KR" sz="1400" b="1">
                  <a:solidFill>
                    <a:schemeClr val="tx1"/>
                  </a:solidFill>
                </a:rPr>
                <a:t>Data 3</a:t>
              </a: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테스트용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이미지 경로</a:t>
              </a:r>
              <a:endParaRPr lang="en-US" altLang="ko-KR" sz="1400" b="1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2964C9C-31B5-876A-E84E-CCB4B1E86EE0}"/>
                </a:ext>
              </a:extLst>
            </p:cNvPr>
            <p:cNvSpPr/>
            <p:nvPr/>
          </p:nvSpPr>
          <p:spPr>
            <a:xfrm>
              <a:off x="889000" y="1490133"/>
              <a:ext cx="6781800" cy="38777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DB5CCA8-B32B-7931-724D-D4A937C799A4}"/>
                </a:ext>
              </a:extLst>
            </p:cNvPr>
            <p:cNvSpPr/>
            <p:nvPr/>
          </p:nvSpPr>
          <p:spPr>
            <a:xfrm>
              <a:off x="2949092" y="1790698"/>
              <a:ext cx="2844136" cy="770467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</a:rPr>
                <a:t>Test Dataset</a:t>
              </a:r>
              <a:endParaRPr lang="ko-KR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02D651-6A85-4CC3-81B5-7A1BB432ED62}"/>
              </a:ext>
            </a:extLst>
          </p:cNvPr>
          <p:cNvSpPr/>
          <p:nvPr/>
        </p:nvSpPr>
        <p:spPr>
          <a:xfrm>
            <a:off x="6597119" y="2799818"/>
            <a:ext cx="1792708" cy="58370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Train_Loader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34A25F-7F75-BD12-B366-861ACE63F826}"/>
              </a:ext>
            </a:extLst>
          </p:cNvPr>
          <p:cNvSpPr/>
          <p:nvPr/>
        </p:nvSpPr>
        <p:spPr>
          <a:xfrm>
            <a:off x="-82022" y="3216506"/>
            <a:ext cx="3079040" cy="112265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FF0000"/>
                </a:solidFill>
              </a:rPr>
              <a:t>클래스 정의</a:t>
            </a:r>
            <a:r>
              <a:rPr lang="en-US" altLang="ko-KR" sz="2400" b="1">
                <a:solidFill>
                  <a:srgbClr val="FF0000"/>
                </a:solidFill>
              </a:rPr>
              <a:t>(</a:t>
            </a:r>
            <a:r>
              <a:rPr lang="ko-KR" altLang="en-US" sz="2400" b="1">
                <a:solidFill>
                  <a:srgbClr val="FF0000"/>
                </a:solidFill>
              </a:rPr>
              <a:t>하나로</a:t>
            </a:r>
            <a:r>
              <a:rPr lang="en-US" altLang="ko-KR" sz="2400" b="1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42A3E6-D32E-9298-CD3B-82DE26E06D05}"/>
              </a:ext>
            </a:extLst>
          </p:cNvPr>
          <p:cNvCxnSpPr>
            <a:cxnSpLocks/>
          </p:cNvCxnSpPr>
          <p:nvPr/>
        </p:nvCxnSpPr>
        <p:spPr>
          <a:xfrm flipV="1">
            <a:off x="347133" y="2919945"/>
            <a:ext cx="632450" cy="6474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7B7FE5-F6CB-7FF0-BAA9-227720900A7E}"/>
              </a:ext>
            </a:extLst>
          </p:cNvPr>
          <p:cNvCxnSpPr>
            <a:cxnSpLocks/>
          </p:cNvCxnSpPr>
          <p:nvPr/>
        </p:nvCxnSpPr>
        <p:spPr>
          <a:xfrm>
            <a:off x="347133" y="4025071"/>
            <a:ext cx="440267" cy="655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DA0016-F704-62CA-8698-DA9B6DCBDB6B}"/>
              </a:ext>
            </a:extLst>
          </p:cNvPr>
          <p:cNvSpPr/>
          <p:nvPr/>
        </p:nvSpPr>
        <p:spPr>
          <a:xfrm>
            <a:off x="8729417" y="4288898"/>
            <a:ext cx="3311243" cy="55720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Data </a:t>
            </a:r>
            <a:r>
              <a:rPr lang="ko-KR" altLang="en-US" sz="2000" b="1">
                <a:solidFill>
                  <a:schemeClr val="tx1"/>
                </a:solidFill>
              </a:rPr>
              <a:t>가 모이면 </a:t>
            </a:r>
            <a:r>
              <a:rPr lang="en-US" altLang="ko-KR" sz="2000" b="1">
                <a:solidFill>
                  <a:schemeClr val="tx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40906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4" y="101601"/>
            <a:ext cx="900006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 Feature Engineering (Dataset, Dataloader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10C37-F182-930C-4C6B-8A29DA9108AB}"/>
              </a:ext>
            </a:extLst>
          </p:cNvPr>
          <p:cNvSpPr/>
          <p:nvPr/>
        </p:nvSpPr>
        <p:spPr>
          <a:xfrm>
            <a:off x="8110674" y="1647164"/>
            <a:ext cx="3905646" cy="4249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필수조건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상속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Getitem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로직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엑셀읽어서 이미지 경로에 해당하는 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값로드</a:t>
            </a:r>
            <a:endParaRPr lang="en-US" altLang="ko-KR" sz="16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RGB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형식 변환</a:t>
            </a:r>
            <a:endParaRPr lang="en-US" altLang="ko-KR" sz="16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transform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테스트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이미지만</a:t>
            </a:r>
            <a:endParaRPr lang="en-US" altLang="ko-KR" sz="16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훈련용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-&gt;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이미지 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+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라벨</a:t>
            </a:r>
            <a:endParaRPr lang="en-US" altLang="ko-KR" sz="16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4168E7-D7BF-EC62-B6AC-7129BE50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674"/>
            <a:ext cx="8001000" cy="61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B7CDB92-05B8-9A11-29A4-CA03CC06159E}"/>
              </a:ext>
            </a:extLst>
          </p:cNvPr>
          <p:cNvGrpSpPr/>
          <p:nvPr/>
        </p:nvGrpSpPr>
        <p:grpSpPr>
          <a:xfrm>
            <a:off x="-1" y="101601"/>
            <a:ext cx="12040661" cy="4089398"/>
            <a:chOff x="-1" y="101601"/>
            <a:chExt cx="12040661" cy="408939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37C796-DA94-9B6A-205D-A27DD0DEF6B2}"/>
                </a:ext>
              </a:extLst>
            </p:cNvPr>
            <p:cNvSpPr/>
            <p:nvPr/>
          </p:nvSpPr>
          <p:spPr>
            <a:xfrm>
              <a:off x="-1" y="101601"/>
              <a:ext cx="3344333" cy="584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목차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D85FDE-26B9-701E-D111-621077699907}"/>
                </a:ext>
              </a:extLst>
            </p:cNvPr>
            <p:cNvSpPr/>
            <p:nvPr/>
          </p:nvSpPr>
          <p:spPr>
            <a:xfrm>
              <a:off x="702732" y="1820333"/>
              <a:ext cx="3556002" cy="23706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목표설정</a:t>
              </a:r>
              <a:endPara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이용기법 설명</a:t>
              </a:r>
              <a:endPara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문제 풀이</a:t>
              </a:r>
              <a:endPara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CAEEDA4-493E-C5B8-F9B4-F19A51300CFE}"/>
                </a:ext>
              </a:extLst>
            </p:cNvPr>
            <p:cNvCxnSpPr/>
            <p:nvPr/>
          </p:nvCxnSpPr>
          <p:spPr>
            <a:xfrm>
              <a:off x="195794" y="685800"/>
              <a:ext cx="11844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4922154-ADE2-8B0A-15B4-82ABC03AC7C2}"/>
                </a:ext>
              </a:extLst>
            </p:cNvPr>
            <p:cNvSpPr/>
            <p:nvPr/>
          </p:nvSpPr>
          <p:spPr>
            <a:xfrm>
              <a:off x="6688667" y="1820333"/>
              <a:ext cx="4317999" cy="23706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Why EfficientNet </a:t>
              </a: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 ML(NAS)</a:t>
              </a: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Compound Scaling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9BBEE-B9C5-01CD-AFBF-BACA03E045D9}"/>
                </a:ext>
              </a:extLst>
            </p:cNvPr>
            <p:cNvSpPr/>
            <p:nvPr/>
          </p:nvSpPr>
          <p:spPr>
            <a:xfrm>
              <a:off x="5071532" y="685800"/>
              <a:ext cx="516467" cy="474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57B2F13-4784-8B8A-08F3-F5C624BCB929}"/>
                </a:ext>
              </a:extLst>
            </p:cNvPr>
            <p:cNvCxnSpPr>
              <a:stCxn id="3" idx="3"/>
            </p:cNvCxnSpPr>
            <p:nvPr/>
          </p:nvCxnSpPr>
          <p:spPr>
            <a:xfrm flipH="1">
              <a:off x="4258734" y="1090497"/>
              <a:ext cx="888433" cy="7298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466823C-025E-1B07-9B76-203F571AEAA1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5512364" y="1090497"/>
              <a:ext cx="1176303" cy="7298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47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4" y="101601"/>
            <a:ext cx="900006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 (Dataset, Dataloader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작성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E2EEFBE-D189-6B3A-F0DD-55F6EBAA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4" y="882122"/>
            <a:ext cx="11582400" cy="2362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AEA6AC-0236-4495-D93D-4C2482FF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0" y="3613678"/>
            <a:ext cx="11582400" cy="28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3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D69D22-35ED-3FD4-0A3E-106A315AE251}"/>
              </a:ext>
            </a:extLst>
          </p:cNvPr>
          <p:cNvSpPr/>
          <p:nvPr/>
        </p:nvSpPr>
        <p:spPr>
          <a:xfrm>
            <a:off x="195794" y="101601"/>
            <a:ext cx="900006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 (TransForm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정의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1880CC-97E9-D8EF-5901-91591051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7332133" cy="6172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9144E4E-1F99-B884-572F-E2EF41028876}"/>
              </a:ext>
            </a:extLst>
          </p:cNvPr>
          <p:cNvSpPr/>
          <p:nvPr/>
        </p:nvSpPr>
        <p:spPr>
          <a:xfrm>
            <a:off x="7704274" y="1269999"/>
            <a:ext cx="4165992" cy="4249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리스트 형식 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순차적으로 감</a:t>
            </a:r>
            <a:endParaRPr lang="en-US" altLang="ko-KR" sz="16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CenterCrop :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이미지의 정가운데 기준으로 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180 x 180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만들겠음</a:t>
            </a:r>
            <a:endParaRPr lang="en-US" altLang="ko-KR" sz="16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ToTensor : 0~255 numpy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0~1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사이값으로 만들고 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RGB -&gt;BGR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순서로 변경</a:t>
            </a:r>
            <a:endParaRPr lang="en-US" altLang="ko-KR" sz="16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 : </a:t>
            </a:r>
          </a:p>
          <a:p>
            <a:pPr>
              <a:lnSpc>
                <a:spcPct val="150000"/>
              </a:lnSpc>
            </a:pP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정규화 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평균으로 빼고 표준편차로 나누는데 첫째 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tuple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평균 둘째 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tuple 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표준편차임 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그냥 많이 쓰이는 구체적 수치임</a:t>
            </a:r>
            <a:r>
              <a:rPr lang="en-US" altLang="ko-KR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808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4" y="101601"/>
            <a:ext cx="65193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. Why EfficientNet? (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★ ★ ★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CD1B6A-0377-AD7A-DF67-6D7DABC6B193}"/>
              </a:ext>
            </a:extLst>
          </p:cNvPr>
          <p:cNvSpPr txBox="1"/>
          <p:nvPr/>
        </p:nvSpPr>
        <p:spPr>
          <a:xfrm>
            <a:off x="516467" y="1168399"/>
            <a:ext cx="10617200" cy="2531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hlinkClick r:id="rId2"/>
              </a:rPr>
              <a:t>EfficientNet Google GitHub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hlinkClick r:id="rId3"/>
              </a:rPr>
              <a:t>EfficientNet Introducing on Google Research Team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hlinkClick r:id="rId4"/>
              </a:rPr>
              <a:t>AutoML Introducing on Google Research Team</a:t>
            </a:r>
            <a:r>
              <a:rPr lang="en-US" altLang="ko-KR"/>
              <a:t> + </a:t>
            </a:r>
            <a:r>
              <a:rPr lang="en-US" altLang="ko-KR">
                <a:hlinkClick r:id="rId5"/>
              </a:rPr>
              <a:t>AutoML </a:t>
            </a:r>
            <a:r>
              <a:rPr lang="ko-KR" altLang="en-US">
                <a:hlinkClick r:id="rId5"/>
              </a:rPr>
              <a:t>적용한 </a:t>
            </a:r>
            <a:r>
              <a:rPr lang="en-US" altLang="ko-KR">
                <a:hlinkClick r:id="rId5"/>
              </a:rPr>
              <a:t>MNasNet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hlinkClick r:id="rId6"/>
              </a:rPr>
              <a:t>EfficientNet </a:t>
            </a:r>
            <a:r>
              <a:rPr lang="ko-KR" altLang="en-US">
                <a:hlinkClick r:id="rId6"/>
              </a:rPr>
              <a:t>논문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hlinkClick r:id="rId7"/>
              </a:rPr>
              <a:t>NAS </a:t>
            </a:r>
            <a:r>
              <a:rPr lang="ko-KR" altLang="en-US">
                <a:hlinkClick r:id="rId7"/>
              </a:rPr>
              <a:t>한국어 설명자료</a:t>
            </a:r>
            <a:r>
              <a:rPr lang="en-US" altLang="ko-KR">
                <a:hlinkClick r:id="rId7"/>
              </a:rPr>
              <a:t>(?)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hlinkClick r:id="rId8"/>
              </a:rPr>
              <a:t>EfficientNet </a:t>
            </a:r>
            <a:r>
              <a:rPr lang="ko-KR" altLang="en-US">
                <a:hlinkClick r:id="rId8"/>
              </a:rPr>
              <a:t>한국어 논문리뷰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0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4" y="101601"/>
            <a:ext cx="65193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. Why EfficientNet? (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★ ★ ★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44F745-D51C-0145-47B5-43758ACA45C2}"/>
              </a:ext>
            </a:extLst>
          </p:cNvPr>
          <p:cNvGrpSpPr/>
          <p:nvPr/>
        </p:nvGrpSpPr>
        <p:grpSpPr>
          <a:xfrm>
            <a:off x="1664759" y="947185"/>
            <a:ext cx="9109658" cy="5367192"/>
            <a:chOff x="2003426" y="845585"/>
            <a:chExt cx="9109658" cy="536719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38AB18-B3F7-E27C-73C3-8796E094D7DC}"/>
                </a:ext>
              </a:extLst>
            </p:cNvPr>
            <p:cNvGrpSpPr/>
            <p:nvPr/>
          </p:nvGrpSpPr>
          <p:grpSpPr>
            <a:xfrm>
              <a:off x="2003426" y="845585"/>
              <a:ext cx="9109658" cy="4709826"/>
              <a:chOff x="2003426" y="845585"/>
              <a:chExt cx="9109658" cy="4709826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9382752-F9CD-FBDF-1FD8-D028BA11110F}"/>
                  </a:ext>
                </a:extLst>
              </p:cNvPr>
              <p:cNvSpPr/>
              <p:nvPr/>
            </p:nvSpPr>
            <p:spPr>
              <a:xfrm>
                <a:off x="4316413" y="845585"/>
                <a:ext cx="2018242" cy="653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Efficient_b2</a:t>
                </a:r>
                <a:endParaRPr lang="ko-KR" altLang="en-US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84B7DBA1-D30C-C124-5B46-5F91649E1F7B}"/>
                  </a:ext>
                </a:extLst>
              </p:cNvPr>
              <p:cNvGrpSpPr/>
              <p:nvPr/>
            </p:nvGrpSpPr>
            <p:grpSpPr>
              <a:xfrm>
                <a:off x="2003426" y="868313"/>
                <a:ext cx="9109658" cy="4687098"/>
                <a:chOff x="2003426" y="868312"/>
                <a:chExt cx="9109658" cy="4687098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753A4413-43D8-3C9B-3A95-27E2E7E5D328}"/>
                    </a:ext>
                  </a:extLst>
                </p:cNvPr>
                <p:cNvSpPr/>
                <p:nvPr/>
              </p:nvSpPr>
              <p:spPr>
                <a:xfrm>
                  <a:off x="4302921" y="2172138"/>
                  <a:ext cx="2159000" cy="4593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EfficientNet</a:t>
                  </a:r>
                  <a:endParaRPr lang="ko-KR" altLang="en-US"/>
                </a:p>
              </p:txBody>
            </p: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C0130A9F-EF75-89B5-83F7-D8173DA60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93399" y="1545164"/>
                  <a:ext cx="2302009" cy="60415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C9547A36-6801-BABD-6F3C-1E763378C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82421" y="1478480"/>
                  <a:ext cx="0" cy="67084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4C90B539-25AB-916A-D857-2C157646E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78707" y="1545164"/>
                  <a:ext cx="2220647" cy="60415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B902C71C-5B96-7B62-8A08-836035402FCE}"/>
                    </a:ext>
                  </a:extLst>
                </p:cNvPr>
                <p:cNvSpPr/>
                <p:nvPr/>
              </p:nvSpPr>
              <p:spPr>
                <a:xfrm>
                  <a:off x="2003426" y="868312"/>
                  <a:ext cx="2018242" cy="6530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Efficient_b1</a:t>
                  </a:r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16EABC61-AED3-D5D4-3167-A1D2301B9BF9}"/>
                    </a:ext>
                  </a:extLst>
                </p:cNvPr>
                <p:cNvSpPr/>
                <p:nvPr/>
              </p:nvSpPr>
              <p:spPr>
                <a:xfrm>
                  <a:off x="6629400" y="869331"/>
                  <a:ext cx="2018242" cy="6530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Efficient_b3</a:t>
                  </a:r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810C032-3A65-C861-0BA2-C64EB90F3642}"/>
                    </a:ext>
                  </a:extLst>
                </p:cNvPr>
                <p:cNvSpPr/>
                <p:nvPr/>
              </p:nvSpPr>
              <p:spPr>
                <a:xfrm>
                  <a:off x="6809580" y="1852950"/>
                  <a:ext cx="2948778" cy="44994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Compound Scaling</a:t>
                  </a:r>
                  <a:r>
                    <a:rPr lang="ko-KR" altLang="en-US"/>
                    <a:t>기법</a:t>
                  </a:r>
                </a:p>
              </p:txBody>
            </p: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2AD20FFA-4A49-3857-3F78-8B5E181AE1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5479" y="2631442"/>
                  <a:ext cx="0" cy="67084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8C6C91C6-8FDB-BDA6-5A67-190143D14AE9}"/>
                    </a:ext>
                  </a:extLst>
                </p:cNvPr>
                <p:cNvSpPr/>
                <p:nvPr/>
              </p:nvSpPr>
              <p:spPr>
                <a:xfrm>
                  <a:off x="8647642" y="3942138"/>
                  <a:ext cx="2465442" cy="161327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NAS(Nueral Architecture Search)</a:t>
                  </a:r>
                </a:p>
                <a:p>
                  <a:pPr algn="ctr"/>
                  <a:r>
                    <a:rPr lang="en-US" altLang="ko-KR"/>
                    <a:t>By AutoML Mnas Framework)</a:t>
                  </a:r>
                  <a:endParaRPr lang="ko-KR" altLang="en-US"/>
                </a:p>
              </p:txBody>
            </p:sp>
          </p:grp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B6C80AF-68BE-1D09-D20E-BA902A87EB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59" t="13201" r="5819" b="5457"/>
            <a:stretch/>
          </p:blipFill>
          <p:spPr>
            <a:xfrm>
              <a:off x="2393495" y="3470047"/>
              <a:ext cx="6254147" cy="274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2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4" y="101601"/>
            <a:ext cx="65193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5-(1) . Neural Network Architecture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17FF53-45F7-DB17-715D-2BDFCFE1934A}"/>
              </a:ext>
            </a:extLst>
          </p:cNvPr>
          <p:cNvGrpSpPr/>
          <p:nvPr/>
        </p:nvGrpSpPr>
        <p:grpSpPr>
          <a:xfrm>
            <a:off x="658811" y="1082675"/>
            <a:ext cx="9858375" cy="5267325"/>
            <a:chOff x="684212" y="1099609"/>
            <a:chExt cx="9858375" cy="52673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6D76EE-1894-6D0B-C84C-B57C95C41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12" y="1099609"/>
              <a:ext cx="9858375" cy="52673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183D8E-AA2D-F4A0-72F9-9265E8CE5EBD}"/>
                </a:ext>
              </a:extLst>
            </p:cNvPr>
            <p:cNvSpPr/>
            <p:nvPr/>
          </p:nvSpPr>
          <p:spPr>
            <a:xfrm>
              <a:off x="2449247" y="5916988"/>
              <a:ext cx="1360754" cy="4499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Human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8D80A2-A75E-A29D-02E6-F7D30CB87970}"/>
                </a:ext>
              </a:extLst>
            </p:cNvPr>
            <p:cNvSpPr/>
            <p:nvPr/>
          </p:nvSpPr>
          <p:spPr>
            <a:xfrm>
              <a:off x="5801256" y="5916988"/>
              <a:ext cx="3941497" cy="4499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Machine Chosen Architecture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5879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4" y="101601"/>
            <a:ext cx="65193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5-(3) . Compound Scaling (b1~b7)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759487B-4690-C7F1-B8A3-9B3EA79D2374}"/>
                  </a:ext>
                </a:extLst>
              </p:cNvPr>
              <p:cNvSpPr/>
              <p:nvPr/>
            </p:nvSpPr>
            <p:spPr>
              <a:xfrm>
                <a:off x="533400" y="1269998"/>
                <a:ext cx="9558867" cy="467360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Q) ConvNet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 더 좋은 성능을 발휘하게 만드는 이론에 입각한 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Scale Up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방법이 존재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342900" indent="-342900">
                  <a:lnSpc>
                    <a:spcPct val="150000"/>
                  </a:lnSpc>
                  <a:buAutoNum type="alphaUcParenR"/>
                </a:pP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Network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의 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width, depth, resolution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들 사이의 균형을 맞출 수있으며 </a:t>
                </a:r>
                <a:endParaRPr lang="en-US" altLang="ko-KR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간단한 상수로 균형을 구할수 있다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E.G 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ko-KR" altLang="en-US" b="1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배</m:t>
                    </m:r>
                  </m:oMath>
                </a14:m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큰 모델 디자인하고 싶으면 </a:t>
                </a:r>
                <a:endParaRPr lang="en-US" altLang="ko-KR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Depth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altLang="ko-KR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ko-KR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Width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ko-KR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Resolution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ko-KR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ko-KR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로 크기를 변경후 해당 범위내 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grid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하게 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search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해서 최적의 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d,w,r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찾는다</a:t>
                </a:r>
                <a:endParaRPr lang="en-US" altLang="ko-KR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759487B-4690-C7F1-B8A3-9B3EA79D2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69998"/>
                <a:ext cx="9558867" cy="4673601"/>
              </a:xfrm>
              <a:prstGeom prst="rect">
                <a:avLst/>
              </a:prstGeom>
              <a:blipFill>
                <a:blip r:embed="rId2"/>
                <a:stretch>
                  <a:fillRect l="-63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906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4" y="101601"/>
            <a:ext cx="65193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5-(2) . Compound Scaling (b1~b7)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5BB29B7-FE5E-94D9-8BDD-1EEEA677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4" y="876298"/>
            <a:ext cx="10775421" cy="56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6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4" y="101601"/>
            <a:ext cx="65193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5-(4) .  b1~b7 Preprocessing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CDAE72B-2B7D-6696-DFE7-B0167868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" y="804862"/>
            <a:ext cx="9053161" cy="5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F79E2E8-7C11-61A5-B7C4-25183D362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0144125" cy="495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D8BA59-E9A9-5AE2-D745-34A4164F85B7}"/>
              </a:ext>
            </a:extLst>
          </p:cNvPr>
          <p:cNvSpPr/>
          <p:nvPr/>
        </p:nvSpPr>
        <p:spPr>
          <a:xfrm>
            <a:off x="195794" y="101601"/>
            <a:ext cx="65193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6-(1).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선택</a:t>
            </a:r>
          </a:p>
        </p:txBody>
      </p:sp>
    </p:spTree>
    <p:extLst>
      <p:ext uri="{BB962C8B-B14F-4D97-AF65-F5344CB8AC3E}">
        <p14:creationId xmlns:p14="http://schemas.microsoft.com/office/powerpoint/2010/main" val="888830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D8BA59-E9A9-5AE2-D745-34A4164F85B7}"/>
              </a:ext>
            </a:extLst>
          </p:cNvPr>
          <p:cNvSpPr/>
          <p:nvPr/>
        </p:nvSpPr>
        <p:spPr>
          <a:xfrm>
            <a:off x="195794" y="101601"/>
            <a:ext cx="65193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6-(2).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,Scheduler, Optimizer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371C1D7-FB14-713B-627B-E9BA1CC3906D}"/>
              </a:ext>
            </a:extLst>
          </p:cNvPr>
          <p:cNvGrpSpPr/>
          <p:nvPr/>
        </p:nvGrpSpPr>
        <p:grpSpPr>
          <a:xfrm>
            <a:off x="3498853" y="923493"/>
            <a:ext cx="3487206" cy="2717795"/>
            <a:chOff x="1219200" y="1620119"/>
            <a:chExt cx="3487206" cy="271779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A652DEE-DD2C-02B7-B004-D7AF17D0305C}"/>
                </a:ext>
              </a:extLst>
            </p:cNvPr>
            <p:cNvGrpSpPr/>
            <p:nvPr/>
          </p:nvGrpSpPr>
          <p:grpSpPr>
            <a:xfrm>
              <a:off x="1219200" y="1620119"/>
              <a:ext cx="3487206" cy="2717795"/>
              <a:chOff x="1508127" y="1583268"/>
              <a:chExt cx="3487206" cy="2717795"/>
            </a:xfrm>
          </p:grpSpPr>
          <p:sp>
            <p:nvSpPr>
              <p:cNvPr id="2" name="순서도: 자기 디스크 1">
                <a:extLst>
                  <a:ext uri="{FF2B5EF4-FFF2-40B4-BE49-F238E27FC236}">
                    <a16:creationId xmlns:a16="http://schemas.microsoft.com/office/drawing/2014/main" id="{ED453136-3B01-1B7B-E5DF-F40BABEE82C6}"/>
                  </a:ext>
                </a:extLst>
              </p:cNvPr>
              <p:cNvSpPr/>
              <p:nvPr/>
            </p:nvSpPr>
            <p:spPr>
              <a:xfrm>
                <a:off x="1508127" y="1583268"/>
                <a:ext cx="3487206" cy="2717795"/>
              </a:xfrm>
              <a:prstGeom prst="flowChartMagneticDisk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7A0D3C-EAF4-13A1-57DB-38973F1C2800}"/>
                  </a:ext>
                </a:extLst>
              </p:cNvPr>
              <p:cNvSpPr txBox="1"/>
              <p:nvPr/>
            </p:nvSpPr>
            <p:spPr>
              <a:xfrm>
                <a:off x="2726797" y="1684868"/>
                <a:ext cx="10498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/>
                  <a:t>모델</a:t>
                </a:r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0D1B30-E42F-CCAA-B481-1FA0C49914A5}"/>
                </a:ext>
              </a:extLst>
            </p:cNvPr>
            <p:cNvSpPr/>
            <p:nvPr/>
          </p:nvSpPr>
          <p:spPr>
            <a:xfrm>
              <a:off x="1507067" y="2582331"/>
              <a:ext cx="203200" cy="20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9DF163-446B-CAAC-BE51-8B846F0A90F6}"/>
                </a:ext>
              </a:extLst>
            </p:cNvPr>
            <p:cNvSpPr/>
            <p:nvPr/>
          </p:nvSpPr>
          <p:spPr>
            <a:xfrm>
              <a:off x="1937807" y="2582331"/>
              <a:ext cx="203200" cy="20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A1ABAA6-5DF0-35E9-9041-E0D561609D61}"/>
                </a:ext>
              </a:extLst>
            </p:cNvPr>
            <p:cNvSpPr/>
            <p:nvPr/>
          </p:nvSpPr>
          <p:spPr>
            <a:xfrm>
              <a:off x="2266947" y="2785524"/>
              <a:ext cx="203200" cy="20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B4E915-E0BD-4452-9393-16D00A8BB202}"/>
                </a:ext>
              </a:extLst>
            </p:cNvPr>
            <p:cNvSpPr/>
            <p:nvPr/>
          </p:nvSpPr>
          <p:spPr>
            <a:xfrm>
              <a:off x="3023130" y="3178379"/>
              <a:ext cx="203200" cy="20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77F8744-0907-E146-3873-D95834538B78}"/>
                </a:ext>
              </a:extLst>
            </p:cNvPr>
            <p:cNvSpPr/>
            <p:nvPr/>
          </p:nvSpPr>
          <p:spPr>
            <a:xfrm>
              <a:off x="3641197" y="2764372"/>
              <a:ext cx="203200" cy="20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7D3F883-3916-8C2E-D918-CA0D362FFA41}"/>
                </a:ext>
              </a:extLst>
            </p:cNvPr>
            <p:cNvSpPr/>
            <p:nvPr/>
          </p:nvSpPr>
          <p:spPr>
            <a:xfrm>
              <a:off x="2099204" y="3076782"/>
              <a:ext cx="203200" cy="20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F30C6B1-F081-AF78-A8E7-D0652A6BFAD0}"/>
                </a:ext>
              </a:extLst>
            </p:cNvPr>
            <p:cNvSpPr/>
            <p:nvPr/>
          </p:nvSpPr>
          <p:spPr>
            <a:xfrm>
              <a:off x="3742797" y="3574195"/>
              <a:ext cx="203200" cy="20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0DF865B-459C-0335-F8C7-83E1154CCBDE}"/>
                </a:ext>
              </a:extLst>
            </p:cNvPr>
            <p:cNvSpPr/>
            <p:nvPr/>
          </p:nvSpPr>
          <p:spPr>
            <a:xfrm>
              <a:off x="4140730" y="3086506"/>
              <a:ext cx="203200" cy="20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B5D31B0-7AE5-EEF5-413C-AE9ECEA17FD5}"/>
                </a:ext>
              </a:extLst>
            </p:cNvPr>
            <p:cNvSpPr/>
            <p:nvPr/>
          </p:nvSpPr>
          <p:spPr>
            <a:xfrm>
              <a:off x="2532594" y="3528463"/>
              <a:ext cx="203200" cy="20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7F12975-0332-9991-C7A6-8E467BF486BB}"/>
                </a:ext>
              </a:extLst>
            </p:cNvPr>
            <p:cNvSpPr/>
            <p:nvPr/>
          </p:nvSpPr>
          <p:spPr>
            <a:xfrm>
              <a:off x="3243794" y="3675791"/>
              <a:ext cx="203200" cy="20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BF4E6CA-A8EE-209F-CEEA-992F23DE3A0A}"/>
                </a:ext>
              </a:extLst>
            </p:cNvPr>
            <p:cNvSpPr/>
            <p:nvPr/>
          </p:nvSpPr>
          <p:spPr>
            <a:xfrm>
              <a:off x="1720855" y="3506451"/>
              <a:ext cx="203200" cy="20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05ED52-DE20-4EB1-0AD0-86D7104D3EBE}"/>
              </a:ext>
            </a:extLst>
          </p:cNvPr>
          <p:cNvCxnSpPr>
            <a:cxnSpLocks/>
          </p:cNvCxnSpPr>
          <p:nvPr/>
        </p:nvCxnSpPr>
        <p:spPr>
          <a:xfrm flipV="1">
            <a:off x="5055930" y="3182358"/>
            <a:ext cx="0" cy="606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19E2DE-B8B5-332E-67B8-35A9C7FFDE69}"/>
              </a:ext>
            </a:extLst>
          </p:cNvPr>
          <p:cNvSpPr txBox="1"/>
          <p:nvPr/>
        </p:nvSpPr>
        <p:spPr>
          <a:xfrm>
            <a:off x="4086757" y="3866873"/>
            <a:ext cx="206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파라미터들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575E5D-73AD-8E63-C5F1-99F70A594AE3}"/>
              </a:ext>
            </a:extLst>
          </p:cNvPr>
          <p:cNvCxnSpPr>
            <a:cxnSpLocks/>
          </p:cNvCxnSpPr>
          <p:nvPr/>
        </p:nvCxnSpPr>
        <p:spPr>
          <a:xfrm flipV="1">
            <a:off x="2608001" y="4157534"/>
            <a:ext cx="1494107" cy="621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C5AD189-BB13-41E6-E6DE-4961D6861229}"/>
              </a:ext>
            </a:extLst>
          </p:cNvPr>
          <p:cNvCxnSpPr>
            <a:cxnSpLocks/>
          </p:cNvCxnSpPr>
          <p:nvPr/>
        </p:nvCxnSpPr>
        <p:spPr>
          <a:xfrm flipH="1" flipV="1">
            <a:off x="6073250" y="4247918"/>
            <a:ext cx="1301217" cy="628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C639D6-1F4C-A147-9EB3-8291184DBC3B}"/>
              </a:ext>
            </a:extLst>
          </p:cNvPr>
          <p:cNvSpPr txBox="1"/>
          <p:nvPr/>
        </p:nvSpPr>
        <p:spPr>
          <a:xfrm>
            <a:off x="1289717" y="4950606"/>
            <a:ext cx="206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/>
              <a:t>optimizer</a:t>
            </a:r>
            <a:endParaRPr lang="ko-KR" altLang="en-US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CF1D6-24A9-CB90-42C0-F4FB39169EE9}"/>
              </a:ext>
            </a:extLst>
          </p:cNvPr>
          <p:cNvSpPr txBox="1"/>
          <p:nvPr/>
        </p:nvSpPr>
        <p:spPr>
          <a:xfrm>
            <a:off x="7216250" y="4995360"/>
            <a:ext cx="206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/>
              <a:t>Scheduler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05355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0" y="101601"/>
            <a:ext cx="133773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85FDE-26B9-701E-D111-621077699907}"/>
              </a:ext>
            </a:extLst>
          </p:cNvPr>
          <p:cNvSpPr/>
          <p:nvPr/>
        </p:nvSpPr>
        <p:spPr>
          <a:xfrm>
            <a:off x="2343815" y="1371600"/>
            <a:ext cx="6803757" cy="3829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최대한 간략하게 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End-to-end (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파일 내 제출 포함 원큐로 끝내기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최대한 간단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명료하게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불필요한 기법은 다 삭제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	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2.  100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 목표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15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D8BA59-E9A9-5AE2-D745-34A4164F85B7}"/>
              </a:ext>
            </a:extLst>
          </p:cNvPr>
          <p:cNvSpPr/>
          <p:nvPr/>
        </p:nvSpPr>
        <p:spPr>
          <a:xfrm>
            <a:off x="195794" y="101601"/>
            <a:ext cx="65193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6-(2).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,Scheduler, Optimizer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45EA2-4AA2-C34B-4E13-A70E97D74AE2}"/>
              </a:ext>
            </a:extLst>
          </p:cNvPr>
          <p:cNvSpPr txBox="1"/>
          <p:nvPr/>
        </p:nvSpPr>
        <p:spPr>
          <a:xfrm>
            <a:off x="571615" y="1413011"/>
            <a:ext cx="10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/>
              <a:t>SGD</a:t>
            </a:r>
            <a:endParaRPr lang="ko-KR" altLang="en-US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B43442-C1E7-B0B9-2478-F599FE0F44BA}"/>
              </a:ext>
            </a:extLst>
          </p:cNvPr>
          <p:cNvSpPr txBox="1"/>
          <p:nvPr/>
        </p:nvSpPr>
        <p:spPr>
          <a:xfrm>
            <a:off x="234009" y="5183379"/>
            <a:ext cx="1945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/>
              <a:t>Adagrad</a:t>
            </a:r>
            <a:endParaRPr lang="ko-KR" altLang="en-US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9131A8-9935-5E2F-27D0-AB91B8FF7A6D}"/>
              </a:ext>
            </a:extLst>
          </p:cNvPr>
          <p:cNvSpPr txBox="1"/>
          <p:nvPr/>
        </p:nvSpPr>
        <p:spPr>
          <a:xfrm>
            <a:off x="6931" y="3083858"/>
            <a:ext cx="227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/>
              <a:t>Momentum</a:t>
            </a:r>
            <a:endParaRPr lang="ko-KR" altLang="en-US" sz="2800" b="1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0E193F5-6E91-536A-82BC-18C21410F320}"/>
              </a:ext>
            </a:extLst>
          </p:cNvPr>
          <p:cNvGrpSpPr/>
          <p:nvPr/>
        </p:nvGrpSpPr>
        <p:grpSpPr>
          <a:xfrm>
            <a:off x="2814487" y="1269999"/>
            <a:ext cx="4106483" cy="643466"/>
            <a:chOff x="2814487" y="1269999"/>
            <a:chExt cx="4106483" cy="64346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A4B3539-82D5-3E5E-D757-483FDA85B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4487" y="1269999"/>
              <a:ext cx="4106483" cy="643466"/>
            </a:xfrm>
            <a:prstGeom prst="rect">
              <a:avLst/>
            </a:prstGeom>
          </p:spPr>
        </p:pic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64088DE-AB42-E1F0-447D-3EA98F61DD60}"/>
                </a:ext>
              </a:extLst>
            </p:cNvPr>
            <p:cNvSpPr/>
            <p:nvPr/>
          </p:nvSpPr>
          <p:spPr>
            <a:xfrm>
              <a:off x="5200499" y="1481668"/>
              <a:ext cx="277434" cy="3217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1E8B403-2BF9-3EC0-861D-A47C4EF6328E}"/>
              </a:ext>
            </a:extLst>
          </p:cNvPr>
          <p:cNvGrpSpPr/>
          <p:nvPr/>
        </p:nvGrpSpPr>
        <p:grpSpPr>
          <a:xfrm>
            <a:off x="2814487" y="2921004"/>
            <a:ext cx="4368624" cy="972076"/>
            <a:chOff x="2814487" y="2921004"/>
            <a:chExt cx="4368624" cy="972076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A95F926-515F-92F1-CAF2-4E6B347C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4487" y="2921004"/>
              <a:ext cx="4368624" cy="972076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DA9F9DF-6257-C06D-E90A-715883DA67FA}"/>
                </a:ext>
              </a:extLst>
            </p:cNvPr>
            <p:cNvSpPr/>
            <p:nvPr/>
          </p:nvSpPr>
          <p:spPr>
            <a:xfrm>
              <a:off x="5418666" y="3069598"/>
              <a:ext cx="353634" cy="359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1B92AFB-7844-1050-DFB0-3DF7574D1353}"/>
              </a:ext>
            </a:extLst>
          </p:cNvPr>
          <p:cNvGrpSpPr/>
          <p:nvPr/>
        </p:nvGrpSpPr>
        <p:grpSpPr>
          <a:xfrm>
            <a:off x="2814487" y="4587876"/>
            <a:ext cx="4772025" cy="2000250"/>
            <a:chOff x="2814487" y="4587876"/>
            <a:chExt cx="4772025" cy="200025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9EB3043-0E07-3E15-ABBB-6C82BA305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4487" y="4587876"/>
              <a:ext cx="4772025" cy="2000250"/>
            </a:xfrm>
            <a:prstGeom prst="rect">
              <a:avLst/>
            </a:prstGeom>
          </p:spPr>
        </p:pic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BD75B05-EBDB-5B48-6C6D-7C43EB0F28CB}"/>
                </a:ext>
              </a:extLst>
            </p:cNvPr>
            <p:cNvSpPr/>
            <p:nvPr/>
          </p:nvSpPr>
          <p:spPr>
            <a:xfrm>
              <a:off x="4645165" y="6128283"/>
              <a:ext cx="353634" cy="359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6F3780F-E176-0AE9-522C-63066BE711AC}"/>
              </a:ext>
            </a:extLst>
          </p:cNvPr>
          <p:cNvCxnSpPr>
            <a:cxnSpLocks/>
          </p:cNvCxnSpPr>
          <p:nvPr/>
        </p:nvCxnSpPr>
        <p:spPr>
          <a:xfrm flipV="1">
            <a:off x="5772300" y="3118065"/>
            <a:ext cx="3270100" cy="1408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09310A3-F6EB-D912-5D5A-2ABBED1428F0}"/>
              </a:ext>
            </a:extLst>
          </p:cNvPr>
          <p:cNvCxnSpPr>
            <a:cxnSpLocks/>
          </p:cNvCxnSpPr>
          <p:nvPr/>
        </p:nvCxnSpPr>
        <p:spPr>
          <a:xfrm>
            <a:off x="5477933" y="1650867"/>
            <a:ext cx="3564467" cy="15095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30EFE1-CABA-02B2-2EFC-3A00C1B26367}"/>
              </a:ext>
            </a:extLst>
          </p:cNvPr>
          <p:cNvCxnSpPr>
            <a:cxnSpLocks/>
          </p:cNvCxnSpPr>
          <p:nvPr/>
        </p:nvCxnSpPr>
        <p:spPr>
          <a:xfrm flipV="1">
            <a:off x="4998799" y="3118064"/>
            <a:ext cx="4043601" cy="31748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9232CC2-3D24-B6EE-BFF7-067595EB0856}"/>
              </a:ext>
            </a:extLst>
          </p:cNvPr>
          <p:cNvSpPr txBox="1"/>
          <p:nvPr/>
        </p:nvSpPr>
        <p:spPr>
          <a:xfrm>
            <a:off x="9169665" y="2883822"/>
            <a:ext cx="206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학습률변수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D5CE4B-CE97-A2AE-5AC1-7EFD453A3E80}"/>
              </a:ext>
            </a:extLst>
          </p:cNvPr>
          <p:cNvSpPr/>
          <p:nvPr/>
        </p:nvSpPr>
        <p:spPr>
          <a:xfrm>
            <a:off x="41654" y="835877"/>
            <a:ext cx="2532213" cy="55297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862500-01B9-A0DB-FBDD-57E60DD80DFE}"/>
              </a:ext>
            </a:extLst>
          </p:cNvPr>
          <p:cNvSpPr txBox="1"/>
          <p:nvPr/>
        </p:nvSpPr>
        <p:spPr>
          <a:xfrm>
            <a:off x="1102256" y="660991"/>
            <a:ext cx="206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70C0"/>
                </a:solidFill>
              </a:rPr>
              <a:t>optimizer</a:t>
            </a:r>
            <a:endParaRPr lang="ko-KR" altLang="en-US" sz="2800" b="1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647319-486E-3D66-0AC1-0E5A76FE5C81}"/>
              </a:ext>
            </a:extLst>
          </p:cNvPr>
          <p:cNvSpPr txBox="1"/>
          <p:nvPr/>
        </p:nvSpPr>
        <p:spPr>
          <a:xfrm>
            <a:off x="9250362" y="1803395"/>
            <a:ext cx="206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70C0"/>
                </a:solidFill>
              </a:rPr>
              <a:t>scheduler</a:t>
            </a:r>
            <a:endParaRPr lang="ko-KR" altLang="en-US" sz="2800" b="1">
              <a:solidFill>
                <a:srgbClr val="0070C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7F1EB0F-EF0E-E99D-A359-90CD92113EED}"/>
              </a:ext>
            </a:extLst>
          </p:cNvPr>
          <p:cNvSpPr/>
          <p:nvPr/>
        </p:nvSpPr>
        <p:spPr>
          <a:xfrm>
            <a:off x="9088967" y="2452235"/>
            <a:ext cx="2226732" cy="13863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5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D8BA59-E9A9-5AE2-D745-34A4164F85B7}"/>
              </a:ext>
            </a:extLst>
          </p:cNvPr>
          <p:cNvSpPr/>
          <p:nvPr/>
        </p:nvSpPr>
        <p:spPr>
          <a:xfrm>
            <a:off x="195794" y="101601"/>
            <a:ext cx="65193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6-(2).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Scheduler, Optimizer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760FBC-2C02-6C7F-2135-3D581890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799"/>
            <a:ext cx="1057275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65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0" y="0"/>
            <a:ext cx="11058527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6-(3). Scheduler,Optimizer  ///  Dataset,DataLoader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(?)  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E17729-D736-3D47-6304-5AD9ABD5DC08}"/>
              </a:ext>
            </a:extLst>
          </p:cNvPr>
          <p:cNvGrpSpPr/>
          <p:nvPr/>
        </p:nvGrpSpPr>
        <p:grpSpPr>
          <a:xfrm>
            <a:off x="333904" y="787402"/>
            <a:ext cx="11113029" cy="6070597"/>
            <a:chOff x="943503" y="787403"/>
            <a:chExt cx="10875963" cy="607059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2BC8881-21EA-730C-16D2-F97E6F922381}"/>
                </a:ext>
              </a:extLst>
            </p:cNvPr>
            <p:cNvGrpSpPr/>
            <p:nvPr/>
          </p:nvGrpSpPr>
          <p:grpSpPr>
            <a:xfrm>
              <a:off x="943503" y="787403"/>
              <a:ext cx="10266364" cy="6070598"/>
              <a:chOff x="427036" y="1126066"/>
              <a:chExt cx="10100734" cy="538804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1EDE1B8-43EE-55D1-3FDA-B1B2461067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862" b="99211" l="9743" r="89716">
                            <a14:foregroundMark x1="34506" y1="68836" x2="33559" y2="82643"/>
                            <a14:foregroundMark x1="37212" y1="70809" x2="38566" y2="74359"/>
                            <a14:foregroundMark x1="50609" y1="54832" x2="53857" y2="76331"/>
                            <a14:foregroundMark x1="56563" y1="72781" x2="49120" y2="93097"/>
                            <a14:foregroundMark x1="56834" y1="84418" x2="50338" y2="98817"/>
                            <a14:foregroundMark x1="49797" y1="85602" x2="32341" y2="97633"/>
                            <a14:foregroundMark x1="52233" y1="45562" x2="46820" y2="57791"/>
                            <a14:foregroundMark x1="46820" y1="61144" x2="51150" y2="79093"/>
                            <a14:foregroundMark x1="61705" y1="72978" x2="61434" y2="94280"/>
                            <a14:foregroundMark x1="60217" y1="92899" x2="58863" y2="99014"/>
                            <a14:foregroundMark x1="40460" y1="89941" x2="17862" y2="99211"/>
                            <a14:foregroundMark x1="32206" y1="73767" x2="31664" y2="83037"/>
                            <a14:foregroundMark x1="29905" y1="73373" x2="27470" y2="73373"/>
                            <a14:foregroundMark x1="33424" y1="44181" x2="33424" y2="48915"/>
                            <a14:foregroundMark x1="60893" y1="40631" x2="56292" y2="44379"/>
                            <a14:foregroundMark x1="53721" y1="39842" x2="55616" y2="44181"/>
                            <a14:foregroundMark x1="61299" y1="31164" x2="63194" y2="24852"/>
                            <a14:foregroundMark x1="75101" y1="25049" x2="77537" y2="30572"/>
                            <a14:foregroundMark x1="82544" y1="37081" x2="85656" y2="39842"/>
                            <a14:foregroundMark x1="79838" y1="50099" x2="81597" y2="49507"/>
                            <a14:foregroundMark x1="84709" y1="44576" x2="83627" y2="47337"/>
                            <a14:foregroundMark x1="54398" y1="35108" x2="54398" y2="35108"/>
                            <a14:foregroundMark x1="58187" y1="33333" x2="58187" y2="33333"/>
                            <a14:foregroundMark x1="56428" y1="33728" x2="56428" y2="33728"/>
                            <a14:foregroundMark x1="57375" y1="33333" x2="57375" y2="33333"/>
                            <a14:foregroundMark x1="81461" y1="49507" x2="81461" y2="49507"/>
                            <a14:foregroundMark x1="82679" y1="48718" x2="82679" y2="48718"/>
                            <a14:foregroundMark x1="83356" y1="48126" x2="83356" y2="48126"/>
                            <a14:foregroundMark x1="83491" y1="47929" x2="83491" y2="47929"/>
                            <a14:foregroundMark x1="58728" y1="54043" x2="58728" y2="54043"/>
                            <a14:foregroundMark x1="58593" y1="51677" x2="58593" y2="51677"/>
                            <a14:foregroundMark x1="58593" y1="46351" x2="58593" y2="46351"/>
                            <a14:foregroundMark x1="58728" y1="49901" x2="58728" y2="49901"/>
                            <a14:foregroundMark x1="58728" y1="48323" x2="58728" y2="48323"/>
                            <a14:backgroundMark x1="15156" y1="14398" x2="18674" y2="31361"/>
                            <a14:backgroundMark x1="61705" y1="37475" x2="55480" y2="39645"/>
                            <a14:backgroundMark x1="60622" y1="44181" x2="61164" y2="51677"/>
                            <a14:backgroundMark x1="76455" y1="52860" x2="76996" y2="57002"/>
                            <a14:backgroundMark x1="77131" y1="39053" x2="79296" y2="45168"/>
                            <a14:backgroundMark x1="56969" y1="50296" x2="57240" y2="57002"/>
                          </a14:backgroundRemoval>
                        </a14:imgEffect>
                      </a14:imgLayer>
                    </a14:imgProps>
                  </a:ext>
                </a:extLst>
              </a:blip>
              <a:srcRect l="16251" t="17390" r="12964"/>
              <a:stretch/>
            </p:blipFill>
            <p:spPr>
              <a:xfrm>
                <a:off x="427036" y="1126066"/>
                <a:ext cx="10100734" cy="538804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72E9C6-EABD-6235-6847-F30AEE3B543C}"/>
                  </a:ext>
                </a:extLst>
              </p:cNvPr>
              <p:cNvSpPr txBox="1"/>
              <p:nvPr/>
            </p:nvSpPr>
            <p:spPr>
              <a:xfrm>
                <a:off x="4542589" y="3938616"/>
                <a:ext cx="2065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>
                    <a:solidFill>
                      <a:srgbClr val="FF0000"/>
                    </a:solidFill>
                  </a:rPr>
                  <a:t>Train</a:t>
                </a:r>
                <a:r>
                  <a:rPr lang="ko-KR" altLang="en-US" sz="2800" b="1">
                    <a:solidFill>
                      <a:srgbClr val="FF0000"/>
                    </a:solidFill>
                  </a:rPr>
                  <a:t> 함수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C169C0-C40D-9F45-4727-C8C1848D545E}"/>
                </a:ext>
              </a:extLst>
            </p:cNvPr>
            <p:cNvSpPr txBox="1"/>
            <p:nvPr/>
          </p:nvSpPr>
          <p:spPr>
            <a:xfrm>
              <a:off x="943503" y="1928007"/>
              <a:ext cx="4102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/>
                <a:t>Dataset, Dataloader</a:t>
              </a:r>
              <a:endParaRPr lang="ko-KR" altLang="en-US" sz="2800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78D010-E99F-DCDE-2C69-DC671D63516E}"/>
                </a:ext>
              </a:extLst>
            </p:cNvPr>
            <p:cNvSpPr txBox="1"/>
            <p:nvPr/>
          </p:nvSpPr>
          <p:spPr>
            <a:xfrm>
              <a:off x="7716836" y="4874407"/>
              <a:ext cx="4102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/>
                <a:t>Scheduler, Optimizer</a:t>
              </a:r>
              <a:endParaRPr lang="ko-KR" altLang="en-US" sz="2800" b="1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9E2BA0D-C945-5F31-9033-6BE47624CA55}"/>
              </a:ext>
            </a:extLst>
          </p:cNvPr>
          <p:cNvCxnSpPr/>
          <p:nvPr/>
        </p:nvCxnSpPr>
        <p:spPr>
          <a:xfrm>
            <a:off x="3657600" y="2548467"/>
            <a:ext cx="3793067" cy="2587548"/>
          </a:xfrm>
          <a:prstGeom prst="curvedConnector3">
            <a:avLst>
              <a:gd name="adj1" fmla="val 52679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24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0" y="101601"/>
            <a:ext cx="11058527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6-(4).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훈련함수 작성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53DCE69-2E02-B3F8-2F2C-954BAB02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0020300" cy="4764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95146-6930-5767-7B02-D2831A0308EA}"/>
              </a:ext>
            </a:extLst>
          </p:cNvPr>
          <p:cNvSpPr txBox="1"/>
          <p:nvPr/>
        </p:nvSpPr>
        <p:spPr>
          <a:xfrm>
            <a:off x="4332479" y="3509201"/>
            <a:ext cx="357149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For</a:t>
            </a:r>
            <a:r>
              <a:rPr lang="ko-KR" altLang="en-US" b="1">
                <a:solidFill>
                  <a:schemeClr val="bg1"/>
                </a:solidFill>
              </a:rPr>
              <a:t>문안은 다음페이지에</a:t>
            </a:r>
          </a:p>
        </p:txBody>
      </p:sp>
    </p:spTree>
    <p:extLst>
      <p:ext uri="{BB962C8B-B14F-4D97-AF65-F5344CB8AC3E}">
        <p14:creationId xmlns:p14="http://schemas.microsoft.com/office/powerpoint/2010/main" val="2520550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1D1641-5221-DE47-F76F-22E5CFD7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531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1343F-1D0F-E2BD-1068-08F07D597B27}"/>
              </a:ext>
            </a:extLst>
          </p:cNvPr>
          <p:cNvSpPr/>
          <p:nvPr/>
        </p:nvSpPr>
        <p:spPr>
          <a:xfrm>
            <a:off x="5220464" y="1388534"/>
            <a:ext cx="3229269" cy="2328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16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미분 저장값 초기화</a:t>
            </a:r>
            <a:endParaRPr lang="en-US" altLang="ko-KR" sz="1600" b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ko-KR" altLang="en-US" sz="16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오차계산</a:t>
            </a:r>
            <a:endParaRPr lang="en-US" altLang="ko-KR" sz="1600" b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</a:t>
            </a:r>
            <a:r>
              <a:rPr lang="ko-KR" altLang="en-US" sz="16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역전파 때리기</a:t>
            </a:r>
            <a:endParaRPr lang="en-US" altLang="ko-KR" sz="1600" b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  </a:t>
            </a:r>
            <a:r>
              <a:rPr lang="ko-KR" altLang="en-US" sz="16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훈련과정 좋으면 모델 저장</a:t>
            </a:r>
            <a:endParaRPr lang="en-US" altLang="ko-KR" sz="1600" b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428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0" y="79274"/>
            <a:ext cx="62833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6-(5)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훈련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훈련시킨모델로 테스트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8DEC9AA-31FC-0F76-1265-83EA4B10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58926"/>
            <a:ext cx="8991600" cy="61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3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0" y="79274"/>
            <a:ext cx="7188200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6-(5)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테스트 결과 앙상블기법 적용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투표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DC24B11-3A86-F1E1-4BDE-BF2335FC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775"/>
            <a:ext cx="6976533" cy="51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99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6-(6)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결과제출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1405036-BBF0-53AD-3219-6BAD5D41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824"/>
            <a:ext cx="11229975" cy="51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0" y="101601"/>
            <a:ext cx="2716348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사용기법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0D85FDE-26B9-701E-D111-621077699907}"/>
                  </a:ext>
                </a:extLst>
              </p:cNvPr>
              <p:cNvSpPr/>
              <p:nvPr/>
            </p:nvSpPr>
            <p:spPr>
              <a:xfrm>
                <a:off x="415398" y="1574799"/>
                <a:ext cx="11175470" cy="35898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ko-KR" altLang="en-US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모델 </a:t>
                </a:r>
                <a:r>
                  <a:rPr lang="en-US" altLang="ko-KR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(EfficientNet-b1,b2,b3) + </a:t>
                </a:r>
                <a:r>
                  <a:rPr lang="ko-KR" altLang="en-US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앙상블기법</a:t>
                </a:r>
                <a:r>
                  <a:rPr lang="en-US" altLang="ko-KR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ko-KR" altLang="en-US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모델</a:t>
                </a:r>
                <a:r>
                  <a:rPr lang="en-US" altLang="ko-KR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ko-KR" altLang="en-US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 다수결 원칙 따름</a:t>
                </a:r>
                <a:r>
                  <a:rPr lang="en-US" altLang="ko-KR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ko-KR" altLang="en-US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훈련데이터 </a:t>
                </a:r>
                <a:r>
                  <a:rPr lang="en-US" altLang="ko-KR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2000</a:t>
                </a:r>
                <a:r>
                  <a:rPr lang="ko-KR" altLang="en-US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장 </a:t>
                </a:r>
                <a:r>
                  <a:rPr lang="en-US" altLang="ko-KR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valid </a:t>
                </a:r>
                <a:r>
                  <a:rPr lang="ko-KR" altLang="en-US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미사용 </a:t>
                </a:r>
                <a:endParaRPr lang="en-US" altLang="ko-KR" sz="2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이미지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altLang="ko-KR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lang="ko-KR" altLang="en-US" b="1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랜</m:t>
                    </m:r>
                  </m:oMath>
                </a14:m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덤회전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(20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도보다 작을수도 있음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), 50%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확률 좌우반전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중심확장 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=&gt;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그래도 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2000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장</a:t>
                </a:r>
                <a:endParaRPr lang="en-US" altLang="ko-KR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=&gt; 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기존이미지에서 변경한거임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+ 3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개의 기법은 순차적임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ko-KR" altLang="en-US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회전하고 좌우반전하고 확장 된다는뜻</a:t>
                </a:r>
                <a:r>
                  <a:rPr lang="en-US" altLang="ko-KR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4.  </a:t>
                </a:r>
                <a:r>
                  <a:rPr lang="ko-KR" altLang="en-US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훈련속도 느려서 </a:t>
                </a:r>
                <a:r>
                  <a:rPr lang="en-US" altLang="ko-KR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colab GPU </a:t>
                </a:r>
                <a:r>
                  <a:rPr lang="ko-KR" altLang="en-US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사용함</a:t>
                </a:r>
                <a:endParaRPr lang="en-US" altLang="ko-KR" sz="2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 startAt="5"/>
                </a:pPr>
                <a:r>
                  <a:rPr lang="en-US" altLang="ko-KR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Pytorch Dataset, Dataloader </a:t>
                </a:r>
                <a:r>
                  <a:rPr lang="ko-KR" altLang="en-US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사용</a:t>
                </a:r>
                <a:endParaRPr lang="en-US" altLang="ko-KR" sz="2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0D85FDE-26B9-701E-D111-621077699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98" y="1574799"/>
                <a:ext cx="11175470" cy="3589867"/>
              </a:xfrm>
              <a:prstGeom prst="rect">
                <a:avLst/>
              </a:prstGeom>
              <a:blipFill>
                <a:blip r:embed="rId2"/>
                <a:stretch>
                  <a:fillRect l="-92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5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-1" y="101601"/>
            <a:ext cx="33443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문제풀이 순서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85FDE-26B9-701E-D111-621077699907}"/>
              </a:ext>
            </a:extLst>
          </p:cNvPr>
          <p:cNvSpPr/>
          <p:nvPr/>
        </p:nvSpPr>
        <p:spPr>
          <a:xfrm>
            <a:off x="1767021" y="927101"/>
            <a:ext cx="8268490" cy="5417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이쁘게 캐글환경 세팅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다운로드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EDA(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분석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Feature_Engineering(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잘 변환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선택 및 훈련시키기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9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-338668" y="65354"/>
            <a:ext cx="7696201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캐글 사용환경 세팅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←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깃허브 링크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332207-4851-1D46-539C-02AFA0FBCF9C}"/>
              </a:ext>
            </a:extLst>
          </p:cNvPr>
          <p:cNvSpPr/>
          <p:nvPr/>
        </p:nvSpPr>
        <p:spPr>
          <a:xfrm>
            <a:off x="195793" y="685800"/>
            <a:ext cx="8228539" cy="668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Api_key.json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내컴퓨터 환경에 갖다놓기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EEFF7-DDEE-E9AE-4270-0EC572E0F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7" r="8771"/>
          <a:stretch/>
        </p:blipFill>
        <p:spPr>
          <a:xfrm>
            <a:off x="0" y="1427158"/>
            <a:ext cx="8228538" cy="2415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0A9EAF-224A-86B0-2A26-8333FCF3CA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79" t="4410" r="10879" b="32130"/>
          <a:stretch/>
        </p:blipFill>
        <p:spPr>
          <a:xfrm>
            <a:off x="0" y="4072465"/>
            <a:ext cx="8500533" cy="2175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A36B1C-E80A-2FDE-08C1-42FB246CFF52}"/>
              </a:ext>
            </a:extLst>
          </p:cNvPr>
          <p:cNvSpPr txBox="1"/>
          <p:nvPr/>
        </p:nvSpPr>
        <p:spPr>
          <a:xfrm>
            <a:off x="8500533" y="2046871"/>
            <a:ext cx="3571495" cy="147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hlinkClick r:id="rId5"/>
              </a:rPr>
              <a:t>https://www.kaggle.com/settings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↓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Api </a:t>
            </a:r>
            <a:r>
              <a:rPr lang="ko-KR" altLang="en-US"/>
              <a:t>발급 링크</a:t>
            </a:r>
          </a:p>
        </p:txBody>
      </p:sp>
    </p:spTree>
    <p:extLst>
      <p:ext uri="{BB962C8B-B14F-4D97-AF65-F5344CB8AC3E}">
        <p14:creationId xmlns:p14="http://schemas.microsoft.com/office/powerpoint/2010/main" val="98735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3" y="101601"/>
            <a:ext cx="619653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– (1)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캐글 환경세팅을 잘해놓으면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70C45A1-EA25-DE6E-1A53-3053E755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884"/>
            <a:ext cx="11163300" cy="136207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0E2123C-F679-77B4-06ED-59951A6F477B}"/>
              </a:ext>
            </a:extLst>
          </p:cNvPr>
          <p:cNvGrpSpPr/>
          <p:nvPr/>
        </p:nvGrpSpPr>
        <p:grpSpPr>
          <a:xfrm>
            <a:off x="-2" y="2017441"/>
            <a:ext cx="7459135" cy="2240233"/>
            <a:chOff x="-1" y="2283617"/>
            <a:chExt cx="7459135" cy="205607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AF99854-3233-FFF5-F3AD-5AD080283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52" r="43875" b="86380"/>
            <a:stretch/>
          </p:blipFill>
          <p:spPr>
            <a:xfrm>
              <a:off x="-1" y="2283617"/>
              <a:ext cx="7459133" cy="49582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C2A13BC-E21A-0F2D-E7AC-D3ED2F3AB0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68" t="56446" r="32791" b="698"/>
            <a:stretch/>
          </p:blipFill>
          <p:spPr>
            <a:xfrm>
              <a:off x="0" y="2779446"/>
              <a:ext cx="7459134" cy="156024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756D383-9179-A8F3-9275-DCFC4ACE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7674"/>
            <a:ext cx="7459133" cy="26003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82D6D7-365A-B9F9-55C6-04C28DA276F1}"/>
              </a:ext>
            </a:extLst>
          </p:cNvPr>
          <p:cNvSpPr txBox="1"/>
          <p:nvPr/>
        </p:nvSpPr>
        <p:spPr>
          <a:xfrm>
            <a:off x="8610600" y="3511604"/>
            <a:ext cx="2140628" cy="1015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6000"/>
              <a:t>편함</a:t>
            </a:r>
          </a:p>
        </p:txBody>
      </p:sp>
    </p:spTree>
    <p:extLst>
      <p:ext uri="{BB962C8B-B14F-4D97-AF65-F5344CB8AC3E}">
        <p14:creationId xmlns:p14="http://schemas.microsoft.com/office/powerpoint/2010/main" val="398519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3" y="101601"/>
            <a:ext cx="619653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–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다운로드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499A28FB-5F45-11E2-F16B-E6CA240DB88F}"/>
              </a:ext>
            </a:extLst>
          </p:cNvPr>
          <p:cNvSpPr/>
          <p:nvPr/>
        </p:nvSpPr>
        <p:spPr>
          <a:xfrm>
            <a:off x="195794" y="3191933"/>
            <a:ext cx="1726140" cy="8297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</a:t>
            </a:r>
            <a:r>
              <a:rPr lang="en-US" altLang="ko-KR" sz="1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.zip</a:t>
            </a:r>
            <a:endParaRPr lang="ko-KR" altLang="en-US">
              <a:ln>
                <a:solidFill>
                  <a:schemeClr val="tx1"/>
                </a:solidFill>
              </a:ln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7C7C5C-845A-56B7-B7FD-627C7BC073C0}"/>
              </a:ext>
            </a:extLst>
          </p:cNvPr>
          <p:cNvSpPr/>
          <p:nvPr/>
        </p:nvSpPr>
        <p:spPr>
          <a:xfrm>
            <a:off x="2438929" y="1727200"/>
            <a:ext cx="1710266" cy="6603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input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D4ED2C-5F35-0F0A-6E6D-49AF06A24942}"/>
              </a:ext>
            </a:extLst>
          </p:cNvPr>
          <p:cNvSpPr/>
          <p:nvPr/>
        </p:nvSpPr>
        <p:spPr>
          <a:xfrm>
            <a:off x="2438929" y="5130800"/>
            <a:ext cx="1710266" cy="6603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output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47ADA1-E4AE-7EFF-839D-DF1694F9FFB3}"/>
              </a:ext>
            </a:extLst>
          </p:cNvPr>
          <p:cNvCxnSpPr>
            <a:stCxn id="2" idx="7"/>
          </p:cNvCxnSpPr>
          <p:nvPr/>
        </p:nvCxnSpPr>
        <p:spPr>
          <a:xfrm flipV="1">
            <a:off x="1669147" y="2387599"/>
            <a:ext cx="769782" cy="925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6138A0-4B39-1FF5-5826-63B861C4FA85}"/>
              </a:ext>
            </a:extLst>
          </p:cNvPr>
          <p:cNvCxnSpPr/>
          <p:nvPr/>
        </p:nvCxnSpPr>
        <p:spPr>
          <a:xfrm>
            <a:off x="1490133" y="3973843"/>
            <a:ext cx="902043" cy="11569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B20DBAD-B9F4-3B8E-A46F-5149B1C97179}"/>
              </a:ext>
            </a:extLst>
          </p:cNvPr>
          <p:cNvSpPr/>
          <p:nvPr/>
        </p:nvSpPr>
        <p:spPr>
          <a:xfrm>
            <a:off x="5088389" y="2539991"/>
            <a:ext cx="1879678" cy="7296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tx1"/>
                </a:solidFill>
              </a:rPr>
              <a:t>Labels.csv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0D65A0-6DED-6778-A65A-41C947635640}"/>
              </a:ext>
            </a:extLst>
          </p:cNvPr>
          <p:cNvSpPr/>
          <p:nvPr/>
        </p:nvSpPr>
        <p:spPr>
          <a:xfrm>
            <a:off x="5164667" y="897465"/>
            <a:ext cx="1710266" cy="6603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Train </a:t>
            </a:r>
            <a:r>
              <a:rPr lang="ko-KR" altLang="en-US" sz="2400" b="1">
                <a:solidFill>
                  <a:schemeClr val="tx1"/>
                </a:solidFill>
              </a:rPr>
              <a:t>폴더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A3293F-9B79-599F-18F1-620B9B467936}"/>
              </a:ext>
            </a:extLst>
          </p:cNvPr>
          <p:cNvSpPr/>
          <p:nvPr/>
        </p:nvSpPr>
        <p:spPr>
          <a:xfrm>
            <a:off x="5164667" y="1718728"/>
            <a:ext cx="1710266" cy="6603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Test</a:t>
            </a:r>
            <a:r>
              <a:rPr lang="ko-KR" altLang="en-US" sz="2400" b="1">
                <a:solidFill>
                  <a:schemeClr val="tx1"/>
                </a:solidFill>
              </a:rPr>
              <a:t>폴더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C179B29-486D-FC6F-68CA-15DD593B33C4}"/>
              </a:ext>
            </a:extLst>
          </p:cNvPr>
          <p:cNvSpPr/>
          <p:nvPr/>
        </p:nvSpPr>
        <p:spPr>
          <a:xfrm>
            <a:off x="5359323" y="5098406"/>
            <a:ext cx="2404610" cy="8297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tx1"/>
                </a:solidFill>
              </a:rPr>
              <a:t>sumission.csv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3A36DE-558A-7026-D437-8BF0F9429D7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49195" y="1227665"/>
            <a:ext cx="1015472" cy="8142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01E89FD-3958-A28D-A10F-2ED429557B62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4149195" y="2048928"/>
            <a:ext cx="1015472" cy="84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7A3286F-F4BF-D43D-9C77-6F6275E0344D}"/>
              </a:ext>
            </a:extLst>
          </p:cNvPr>
          <p:cNvCxnSpPr>
            <a:cxnSpLocks/>
            <a:stCxn id="7" idx="3"/>
            <a:endCxn id="22" idx="2"/>
          </p:cNvCxnSpPr>
          <p:nvPr/>
        </p:nvCxnSpPr>
        <p:spPr>
          <a:xfrm>
            <a:off x="4149195" y="2057400"/>
            <a:ext cx="939194" cy="8474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1BC7208-9BE3-B4B2-AE77-C680F434D1AE}"/>
              </a:ext>
            </a:extLst>
          </p:cNvPr>
          <p:cNvCxnSpPr>
            <a:cxnSpLocks/>
            <a:stCxn id="10" idx="3"/>
            <a:endCxn id="26" idx="2"/>
          </p:cNvCxnSpPr>
          <p:nvPr/>
        </p:nvCxnSpPr>
        <p:spPr>
          <a:xfrm>
            <a:off x="4149195" y="5461000"/>
            <a:ext cx="1210128" cy="52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ED878ED-216C-FD53-952B-52ADAEBA4ACC}"/>
              </a:ext>
            </a:extLst>
          </p:cNvPr>
          <p:cNvSpPr/>
          <p:nvPr/>
        </p:nvSpPr>
        <p:spPr>
          <a:xfrm>
            <a:off x="7890405" y="807076"/>
            <a:ext cx="2421994" cy="7296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tx1"/>
                </a:solidFill>
              </a:rPr>
              <a:t>이미지 </a:t>
            </a:r>
            <a:r>
              <a:rPr lang="en-US" altLang="ko-KR" sz="1800" b="1">
                <a:solidFill>
                  <a:schemeClr val="tx1"/>
                </a:solidFill>
              </a:rPr>
              <a:t>2000</a:t>
            </a:r>
            <a:r>
              <a:rPr lang="ko-KR" altLang="en-US" sz="1800" b="1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3E7C05B-DF6C-646D-7055-448A314A8D1A}"/>
              </a:ext>
            </a:extLst>
          </p:cNvPr>
          <p:cNvSpPr/>
          <p:nvPr/>
        </p:nvSpPr>
        <p:spPr>
          <a:xfrm>
            <a:off x="8136388" y="1727200"/>
            <a:ext cx="2301719" cy="7296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tx1"/>
                </a:solidFill>
              </a:rPr>
              <a:t>이미지 </a:t>
            </a:r>
            <a:r>
              <a:rPr lang="en-US" altLang="ko-KR" sz="1800" b="1">
                <a:solidFill>
                  <a:schemeClr val="tx1"/>
                </a:solidFill>
              </a:rPr>
              <a:t>400</a:t>
            </a:r>
            <a:r>
              <a:rPr lang="ko-KR" altLang="en-US" sz="1800" b="1">
                <a:solidFill>
                  <a:schemeClr val="tx1"/>
                </a:solidFill>
              </a:rPr>
              <a:t>장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FF86B16-8AE5-6792-B604-466985301FA5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6908643" y="2048927"/>
            <a:ext cx="1227745" cy="43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BE006B5-ABE5-21EB-0E65-AA420D722035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874933" y="1171888"/>
            <a:ext cx="1015472" cy="76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60365D3-661E-5EBA-969C-542B213556A9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7763933" y="3731280"/>
            <a:ext cx="1523314" cy="17297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1A1F6E76-7282-8846-6CE0-FD84C3B160AB}"/>
              </a:ext>
            </a:extLst>
          </p:cNvPr>
          <p:cNvSpPr/>
          <p:nvPr/>
        </p:nvSpPr>
        <p:spPr>
          <a:xfrm>
            <a:off x="9287247" y="2628897"/>
            <a:ext cx="2607733" cy="1763813"/>
          </a:xfrm>
          <a:prstGeom prst="cub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캐글 제출</a:t>
            </a:r>
          </a:p>
        </p:txBody>
      </p:sp>
    </p:spTree>
    <p:extLst>
      <p:ext uri="{BB962C8B-B14F-4D97-AF65-F5344CB8AC3E}">
        <p14:creationId xmlns:p14="http://schemas.microsoft.com/office/powerpoint/2010/main" val="417609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95793" y="101601"/>
            <a:ext cx="619653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– (1)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다운로드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CD0EA68-481D-5C39-25B9-CA85D016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99"/>
            <a:ext cx="11082867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9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863</Words>
  <Application>Microsoft Office PowerPoint</Application>
  <PresentationFormat>와이드스크린</PresentationFormat>
  <Paragraphs>170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Cambria Math</vt:lpstr>
      <vt:lpstr>Office 테마</vt:lpstr>
      <vt:lpstr>캐글 흉부선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 Learning with Neural Networks</dc:title>
  <dc:creator>김 재형</dc:creator>
  <cp:lastModifiedBy>김 재형</cp:lastModifiedBy>
  <cp:revision>46</cp:revision>
  <dcterms:created xsi:type="dcterms:W3CDTF">2023-04-01T07:38:30Z</dcterms:created>
  <dcterms:modified xsi:type="dcterms:W3CDTF">2023-04-19T14:26:31Z</dcterms:modified>
</cp:coreProperties>
</file>