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맑은 고딕" panose="020B0503020000020004" pitchFamily="50" charset="-127"/>
      <p:regular r:id="rId17"/>
      <p:bold r:id="rId18"/>
    </p:embeddedFont>
    <p:embeddedFont>
      <p:font typeface="맑은 고딕" panose="020B0503020000020004" pitchFamily="50" charset="-127"/>
      <p:regular r:id="rId17"/>
      <p:bold r:id="rId18"/>
    </p:embeddedFon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87">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1239"/>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558042-5FA6-4019-B8F1-0C9F02091C7B}">
  <a:tblStyle styleId="{A0558042-5FA6-4019-B8F1-0C9F02091C7B}" styleName="Table_0">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AD1D8"/>
          </a:solidFill>
        </a:fill>
      </a:tcStyle>
    </a:band1H>
    <a:band2H>
      <a:tcTxStyle/>
      <a:tcStyle>
        <a:tcBdr/>
      </a:tcStyle>
    </a:band2H>
    <a:band1V>
      <a:tcTxStyle/>
      <a:tcStyle>
        <a:tcBdr/>
        <a:fill>
          <a:solidFill>
            <a:srgbClr val="CAD1D8"/>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26" y="252"/>
      </p:cViewPr>
      <p:guideLst>
        <p:guide orient="horz" pos="158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e0fe132d1e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e0fe132d1e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e0fe132d1e_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g2e0fe132d1e_9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305" name="Google Shape;305;g2e0fe132d1e_9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10</a:t>
            </a:fld>
            <a:endParaRPr>
              <a:latin typeface="Malgun Gothic"/>
              <a:ea typeface="Malgun Gothic"/>
              <a:cs typeface="Malgun Gothic"/>
              <a:sym typeface="Malgun Gothic"/>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e0fe132d1e_3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g2e0fe132d1e_3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329" name="Google Shape;329;g2e0fe132d1e_3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11</a:t>
            </a:fld>
            <a:endParaRPr>
              <a:latin typeface="Malgun Gothic"/>
              <a:ea typeface="Malgun Gothic"/>
              <a:cs typeface="Malgun Gothic"/>
              <a:sym typeface="Malgun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e0fe132d1e_3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g2e0fe132d1e_3_2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348" name="Google Shape;348;g2e0fe132d1e_3_2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12</a:t>
            </a:fld>
            <a:endParaRPr>
              <a:latin typeface="Malgun Gothic"/>
              <a:ea typeface="Malgun Gothic"/>
              <a:cs typeface="Malgun Gothic"/>
              <a:sym typeface="Malgun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e0fe132d1e_3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g2e0fe132d1e_3_1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366" name="Google Shape;366;g2e0fe132d1e_3_1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13</a:t>
            </a:fld>
            <a:endParaRPr>
              <a:latin typeface="Malgun Gothic"/>
              <a:ea typeface="Malgun Gothic"/>
              <a:cs typeface="Malgun Gothic"/>
              <a:sym typeface="Malgun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0fe132d1e_2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2e0fe132d1e_2_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137" name="Google Shape;137;g2e0fe132d1e_2_8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2</a:t>
            </a:fld>
            <a:endParaRPr>
              <a:latin typeface="Malgun Gothic"/>
              <a:ea typeface="Malgun Gothic"/>
              <a:cs typeface="Malgun Gothic"/>
              <a:sym typeface="Malgun 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0fe132d1e_2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e0fe132d1e_2_1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169" name="Google Shape;169;g2e0fe132d1e_2_1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3</a:t>
            </a:fld>
            <a:endParaRPr>
              <a:latin typeface="Malgun Gothic"/>
              <a:ea typeface="Malgun Gothic"/>
              <a:cs typeface="Malgun Gothic"/>
              <a:sym typeface="Malgun Gothic"/>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0fe132d1e_2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2e0fe132d1e_2_1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193" name="Google Shape;193;g2e0fe132d1e_2_1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4</a:t>
            </a:fld>
            <a:endParaRPr>
              <a:latin typeface="Malgun Gothic"/>
              <a:ea typeface="Malgun Gothic"/>
              <a:cs typeface="Malgun Gothic"/>
              <a:sym typeface="Malgun Gothic"/>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e0fe132d1e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2e0fe132d1e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10" name="Google Shape;210;g2e0fe132d1e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5</a:t>
            </a:fld>
            <a:endParaRPr>
              <a:latin typeface="Malgun Gothic"/>
              <a:ea typeface="Malgun Gothic"/>
              <a:cs typeface="Malgun Gothic"/>
              <a:sym typeface="Malgun Gothic"/>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e0fe132d1e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2e0fe132d1e_3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24" name="Google Shape;224;g2e0fe132d1e_3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6</a:t>
            </a:fld>
            <a:endParaRPr>
              <a:latin typeface="Malgun Gothic"/>
              <a:ea typeface="Malgun Gothic"/>
              <a:cs typeface="Malgun Gothic"/>
              <a:sym typeface="Malgun Gothic"/>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e10404e08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2e10404e08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42" name="Google Shape;242;g2e10404e08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7</a:t>
            </a:fld>
            <a:endParaRPr>
              <a:latin typeface="Malgun Gothic"/>
              <a:ea typeface="Malgun Gothic"/>
              <a:cs typeface="Malgun Gothic"/>
              <a:sym typeface="Malgun Gothic"/>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e0fe132d1e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2e0fe132d1e_5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60" name="Google Shape;260;g2e0fe132d1e_5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8</a:t>
            </a:fld>
            <a:endParaRPr>
              <a:latin typeface="Malgun Gothic"/>
              <a:ea typeface="Malgun Gothic"/>
              <a:cs typeface="Malgun Gothic"/>
              <a:sym typeface="Malgun Gothic"/>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e0fe132d1e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2e0fe132d1e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91" name="Google Shape;291;g2e0fe132d1e_0_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9</a:t>
            </a:fld>
            <a:endParaRPr>
              <a:latin typeface="Malgun Gothic"/>
              <a:ea typeface="Malgun Gothic"/>
              <a:cs typeface="Malgun Gothic"/>
              <a:sym typeface="Malgun Gothic"/>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Malgun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62"/>
        <p:cNvGrpSpPr/>
        <p:nvPr/>
      </p:nvGrpSpPr>
      <p:grpSpPr>
        <a:xfrm>
          <a:off x="0" y="0"/>
          <a:ext cx="0" cy="0"/>
          <a:chOff x="0" y="0"/>
          <a:chExt cx="0" cy="0"/>
        </a:xfrm>
      </p:grpSpPr>
      <p:sp>
        <p:nvSpPr>
          <p:cNvPr id="63" name="Google Shape;63;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Malgun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Malgun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Malgun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Malgun Gothic"/>
              <a:buNone/>
              <a:defRPr sz="33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Malgun Gothic"/>
                <a:ea typeface="Malgun Gothic"/>
                <a:cs typeface="Malgun Gothic"/>
                <a:sym typeface="Malgun Gothic"/>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9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9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9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9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9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9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9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9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thedrcat/daigt-proper-train-dataset?select=train_drcat_02.csv"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lMJfy88Qm1TbaKwMHlkZm8JUMIxwt7yt/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drive.google.com/file/d/10BtlrgjODrpJv8LfKgbmMiUa6TDBKIse/view?usp=sharing"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s://drive.google.com/file/d/1JjOu-5Hgms71ZRTIva--Rdpr5mJBe034/view?usp=sharing"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2251419" y="1789459"/>
            <a:ext cx="6003235"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800" b="1" i="0" u="none" strike="noStrike" cap="none">
                <a:solidFill>
                  <a:schemeClr val="dk1"/>
                </a:solidFill>
                <a:latin typeface="Malgun Gothic"/>
                <a:ea typeface="Malgun Gothic"/>
                <a:cs typeface="Malgun Gothic"/>
                <a:sym typeface="Malgun Gothic"/>
              </a:rPr>
              <a:t>한국어 LLM Text Generation 유사 탐지 모델 개발</a:t>
            </a:r>
            <a:endParaRPr sz="1100"/>
          </a:p>
        </p:txBody>
      </p:sp>
      <p:sp>
        <p:nvSpPr>
          <p:cNvPr id="130" name="Google Shape;130;p25"/>
          <p:cNvSpPr txBox="1"/>
          <p:nvPr/>
        </p:nvSpPr>
        <p:spPr>
          <a:xfrm>
            <a:off x="3134117" y="2991679"/>
            <a:ext cx="2832652" cy="9002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1800">
                <a:solidFill>
                  <a:schemeClr val="dk1"/>
                </a:solidFill>
                <a:latin typeface="Malgun Gothic"/>
                <a:ea typeface="Malgun Gothic"/>
                <a:cs typeface="Malgun Gothic"/>
                <a:sym typeface="Malgun Gothic"/>
              </a:rPr>
              <a:t>24 / 05 / 31</a:t>
            </a:r>
            <a:endParaRPr sz="1100"/>
          </a:p>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ko" sz="1800">
                <a:solidFill>
                  <a:schemeClr val="dk1"/>
                </a:solidFill>
                <a:latin typeface="Malgun Gothic"/>
                <a:ea typeface="Malgun Gothic"/>
                <a:cs typeface="Malgun Gothic"/>
                <a:sym typeface="Malgun Gothic"/>
              </a:rPr>
              <a:t>이준규, 김재형</a:t>
            </a:r>
            <a:endParaRPr sz="1100"/>
          </a:p>
        </p:txBody>
      </p:sp>
      <p:grpSp>
        <p:nvGrpSpPr>
          <p:cNvPr id="131" name="Google Shape;131;p25"/>
          <p:cNvGrpSpPr/>
          <p:nvPr/>
        </p:nvGrpSpPr>
        <p:grpSpPr>
          <a:xfrm rot="10800000" flipH="1">
            <a:off x="1261444" y="2273578"/>
            <a:ext cx="6451320" cy="42239"/>
            <a:chOff x="5538697" y="2792439"/>
            <a:chExt cx="4408417" cy="45719"/>
          </a:xfrm>
        </p:grpSpPr>
        <p:sp>
          <p:nvSpPr>
            <p:cNvPr id="132" name="Google Shape;132;p25"/>
            <p:cNvSpPr/>
            <p:nvPr/>
          </p:nvSpPr>
          <p:spPr>
            <a:xfrm>
              <a:off x="5538697" y="2792439"/>
              <a:ext cx="173128" cy="45719"/>
            </a:xfrm>
            <a:prstGeom prst="rect">
              <a:avLst/>
            </a:prstGeom>
            <a:solidFill>
              <a:srgbClr val="AA1239"/>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Malgun Gothic"/>
                <a:ea typeface="Malgun Gothic"/>
                <a:cs typeface="Malgun Gothic"/>
                <a:sym typeface="Malgun Gothic"/>
              </a:endParaRPr>
            </a:p>
          </p:txBody>
        </p:sp>
        <p:cxnSp>
          <p:nvCxnSpPr>
            <p:cNvPr id="133" name="Google Shape;133;p25"/>
            <p:cNvCxnSpPr/>
            <p:nvPr/>
          </p:nvCxnSpPr>
          <p:spPr>
            <a:xfrm>
              <a:off x="5625261" y="2807561"/>
              <a:ext cx="4321853" cy="0"/>
            </a:xfrm>
            <a:prstGeom prst="straightConnector1">
              <a:avLst/>
            </a:prstGeom>
            <a:noFill/>
            <a:ln w="9525" cap="flat" cmpd="sng">
              <a:solidFill>
                <a:srgbClr val="C00000"/>
              </a:solidFill>
              <a:prstDash val="solid"/>
              <a:miter lim="800000"/>
              <a:headEnd type="none" w="sm" len="sm"/>
              <a:tailEnd type="none" w="sm" len="sm"/>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grpSp>
        <p:nvGrpSpPr>
          <p:cNvPr id="307" name="Google Shape;307;p34"/>
          <p:cNvGrpSpPr/>
          <p:nvPr/>
        </p:nvGrpSpPr>
        <p:grpSpPr>
          <a:xfrm>
            <a:off x="247587" y="131023"/>
            <a:ext cx="4916907" cy="561775"/>
            <a:chOff x="561195" y="157764"/>
            <a:chExt cx="5274798" cy="682733"/>
          </a:xfrm>
        </p:grpSpPr>
        <p:sp>
          <p:nvSpPr>
            <p:cNvPr id="308" name="Google Shape;308;p34"/>
            <p:cNvSpPr/>
            <p:nvPr/>
          </p:nvSpPr>
          <p:spPr>
            <a:xfrm>
              <a:off x="778669" y="620335"/>
              <a:ext cx="542925" cy="3428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309" name="Google Shape;309;p34"/>
            <p:cNvGrpSpPr/>
            <p:nvPr/>
          </p:nvGrpSpPr>
          <p:grpSpPr>
            <a:xfrm>
              <a:off x="561195" y="157764"/>
              <a:ext cx="5274798" cy="682733"/>
              <a:chOff x="561195" y="157764"/>
              <a:chExt cx="5274798" cy="682733"/>
            </a:xfrm>
          </p:grpSpPr>
          <p:sp>
            <p:nvSpPr>
              <p:cNvPr id="310" name="Google Shape;310;p34"/>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311" name="Google Shape;311;p34"/>
              <p:cNvSpPr txBox="1"/>
              <p:nvPr/>
            </p:nvSpPr>
            <p:spPr>
              <a:xfrm>
                <a:off x="1418806" y="217249"/>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Ghost Buster Application </a:t>
                </a:r>
                <a:endParaRPr sz="1800" b="1">
                  <a:solidFill>
                    <a:srgbClr val="AA1239"/>
                  </a:solidFill>
                  <a:latin typeface="Malgun Gothic"/>
                  <a:ea typeface="Malgun Gothic"/>
                  <a:cs typeface="Malgun Gothic"/>
                  <a:sym typeface="Malgun Gothic"/>
                </a:endParaRPr>
              </a:p>
            </p:txBody>
          </p:sp>
          <p:cxnSp>
            <p:nvCxnSpPr>
              <p:cNvPr id="312" name="Google Shape;312;p34"/>
              <p:cNvCxnSpPr/>
              <p:nvPr/>
            </p:nvCxnSpPr>
            <p:spPr>
              <a:xfrm>
                <a:off x="1321594" y="637479"/>
                <a:ext cx="3748087" cy="0"/>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313" name="Google Shape;313;p34"/>
          <p:cNvGrpSpPr/>
          <p:nvPr/>
        </p:nvGrpSpPr>
        <p:grpSpPr>
          <a:xfrm>
            <a:off x="16068" y="770574"/>
            <a:ext cx="4354564" cy="1694507"/>
            <a:chOff x="571194" y="1387938"/>
            <a:chExt cx="6317908" cy="2259342"/>
          </a:xfrm>
        </p:grpSpPr>
        <p:pic>
          <p:nvPicPr>
            <p:cNvPr id="314" name="Google Shape;314;p34"/>
            <p:cNvPicPr preferRelativeResize="0"/>
            <p:nvPr/>
          </p:nvPicPr>
          <p:blipFill rotWithShape="1">
            <a:blip r:embed="rId3">
              <a:alphaModFix/>
            </a:blip>
            <a:srcRect l="3291" t="10521" r="75183" b="29938"/>
            <a:stretch/>
          </p:blipFill>
          <p:spPr>
            <a:xfrm>
              <a:off x="571194" y="1387938"/>
              <a:ext cx="1649637" cy="2015163"/>
            </a:xfrm>
            <a:prstGeom prst="rect">
              <a:avLst/>
            </a:prstGeom>
            <a:noFill/>
            <a:ln>
              <a:noFill/>
            </a:ln>
          </p:spPr>
        </p:pic>
        <p:cxnSp>
          <p:nvCxnSpPr>
            <p:cNvPr id="315" name="Google Shape;315;p34"/>
            <p:cNvCxnSpPr>
              <a:stCxn id="314" idx="3"/>
              <a:endCxn id="316" idx="1"/>
            </p:cNvCxnSpPr>
            <p:nvPr/>
          </p:nvCxnSpPr>
          <p:spPr>
            <a:xfrm>
              <a:off x="2220831" y="2395520"/>
              <a:ext cx="378900" cy="0"/>
            </a:xfrm>
            <a:prstGeom prst="straightConnector1">
              <a:avLst/>
            </a:prstGeom>
            <a:noFill/>
            <a:ln w="28575" cap="flat" cmpd="sng">
              <a:solidFill>
                <a:schemeClr val="dk1"/>
              </a:solidFill>
              <a:prstDash val="solid"/>
              <a:miter lim="800000"/>
              <a:headEnd type="none" w="sm" len="sm"/>
              <a:tailEnd type="triangle" w="med" len="med"/>
            </a:ln>
          </p:spPr>
        </p:cxnSp>
        <p:grpSp>
          <p:nvGrpSpPr>
            <p:cNvPr id="317" name="Google Shape;317;p34"/>
            <p:cNvGrpSpPr/>
            <p:nvPr/>
          </p:nvGrpSpPr>
          <p:grpSpPr>
            <a:xfrm>
              <a:off x="4372599" y="1407938"/>
              <a:ext cx="2516503" cy="2239342"/>
              <a:chOff x="4369489" y="1314920"/>
              <a:chExt cx="2516503" cy="2239342"/>
            </a:xfrm>
          </p:grpSpPr>
          <p:pic>
            <p:nvPicPr>
              <p:cNvPr id="318" name="Google Shape;318;p34"/>
              <p:cNvPicPr preferRelativeResize="0"/>
              <p:nvPr/>
            </p:nvPicPr>
            <p:blipFill rotWithShape="1">
              <a:blip r:embed="rId3">
                <a:alphaModFix/>
              </a:blip>
              <a:srcRect l="24927" t="14146" r="52498" b="31806"/>
              <a:stretch/>
            </p:blipFill>
            <p:spPr>
              <a:xfrm>
                <a:off x="4369489" y="1314920"/>
                <a:ext cx="2516503" cy="2239342"/>
              </a:xfrm>
              <a:prstGeom prst="rect">
                <a:avLst/>
              </a:prstGeom>
              <a:noFill/>
              <a:ln>
                <a:noFill/>
              </a:ln>
            </p:spPr>
          </p:pic>
          <p:sp>
            <p:nvSpPr>
              <p:cNvPr id="319" name="Google Shape;319;p34"/>
              <p:cNvSpPr/>
              <p:nvPr/>
            </p:nvSpPr>
            <p:spPr>
              <a:xfrm>
                <a:off x="5077559" y="1406281"/>
                <a:ext cx="1018441" cy="340165"/>
              </a:xfrm>
              <a:prstGeom prst="rect">
                <a:avLst/>
              </a:prstGeom>
              <a:solidFill>
                <a:srgbClr val="D9D2E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Light</a:t>
                </a:r>
                <a:endParaRPr sz="1100"/>
              </a:p>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GBM</a:t>
                </a:r>
                <a:endParaRPr sz="800" b="1">
                  <a:solidFill>
                    <a:schemeClr val="dk1"/>
                  </a:solidFill>
                  <a:latin typeface="Malgun Gothic"/>
                  <a:ea typeface="Malgun Gothic"/>
                  <a:cs typeface="Malgun Gothic"/>
                  <a:sym typeface="Malgun Gothic"/>
                </a:endParaRPr>
              </a:p>
            </p:txBody>
          </p:sp>
          <p:sp>
            <p:nvSpPr>
              <p:cNvPr id="320" name="Google Shape;320;p34"/>
              <p:cNvSpPr/>
              <p:nvPr/>
            </p:nvSpPr>
            <p:spPr>
              <a:xfrm>
                <a:off x="5077559" y="2216430"/>
                <a:ext cx="1048139" cy="340165"/>
              </a:xfrm>
              <a:prstGeom prst="rect">
                <a:avLst/>
              </a:prstGeom>
              <a:solidFill>
                <a:srgbClr val="D9D2E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Multinomial NB</a:t>
                </a:r>
                <a:endParaRPr sz="800" b="1">
                  <a:solidFill>
                    <a:schemeClr val="dk1"/>
                  </a:solidFill>
                  <a:latin typeface="Malgun Gothic"/>
                  <a:ea typeface="Malgun Gothic"/>
                  <a:cs typeface="Malgun Gothic"/>
                  <a:sym typeface="Malgun Gothic"/>
                </a:endParaRPr>
              </a:p>
            </p:txBody>
          </p:sp>
          <p:sp>
            <p:nvSpPr>
              <p:cNvPr id="321" name="Google Shape;321;p34"/>
              <p:cNvSpPr/>
              <p:nvPr/>
            </p:nvSpPr>
            <p:spPr>
              <a:xfrm>
                <a:off x="5095367" y="2997593"/>
                <a:ext cx="1048139" cy="340165"/>
              </a:xfrm>
              <a:prstGeom prst="rect">
                <a:avLst/>
              </a:prstGeom>
              <a:solidFill>
                <a:srgbClr val="D9D2E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SGD</a:t>
                </a:r>
                <a:endParaRPr sz="800" b="1">
                  <a:solidFill>
                    <a:schemeClr val="dk1"/>
                  </a:solidFill>
                  <a:latin typeface="Malgun Gothic"/>
                  <a:ea typeface="Malgun Gothic"/>
                  <a:cs typeface="Malgun Gothic"/>
                  <a:sym typeface="Malgun Gothic"/>
                </a:endParaRPr>
              </a:p>
            </p:txBody>
          </p:sp>
        </p:grpSp>
        <p:sp>
          <p:nvSpPr>
            <p:cNvPr id="316" name="Google Shape;316;p34"/>
            <p:cNvSpPr txBox="1"/>
            <p:nvPr/>
          </p:nvSpPr>
          <p:spPr>
            <a:xfrm>
              <a:off x="2599783" y="2180075"/>
              <a:ext cx="1772816" cy="430887"/>
            </a:xfrm>
            <a:prstGeom prst="rect">
              <a:avLst/>
            </a:prstGeom>
            <a:noFill/>
            <a:ln w="12700"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TF-IDF Document Embedding</a:t>
              </a:r>
              <a:endParaRPr sz="800" b="1">
                <a:solidFill>
                  <a:schemeClr val="dk1"/>
                </a:solidFill>
                <a:latin typeface="Malgun Gothic"/>
                <a:ea typeface="Malgun Gothic"/>
                <a:cs typeface="Malgun Gothic"/>
                <a:sym typeface="Malgun Gothic"/>
              </a:endParaRPr>
            </a:p>
          </p:txBody>
        </p:sp>
      </p:grpSp>
      <p:pic>
        <p:nvPicPr>
          <p:cNvPr id="322" name="Google Shape;322;p34"/>
          <p:cNvPicPr preferRelativeResize="0"/>
          <p:nvPr/>
        </p:nvPicPr>
        <p:blipFill rotWithShape="1">
          <a:blip r:embed="rId4">
            <a:alphaModFix/>
          </a:blip>
          <a:srcRect/>
          <a:stretch/>
        </p:blipFill>
        <p:spPr>
          <a:xfrm>
            <a:off x="-26875" y="3188425"/>
            <a:ext cx="5466125" cy="1105600"/>
          </a:xfrm>
          <a:prstGeom prst="rect">
            <a:avLst/>
          </a:prstGeom>
          <a:noFill/>
          <a:ln>
            <a:noFill/>
          </a:ln>
        </p:spPr>
      </p:pic>
      <p:sp>
        <p:nvSpPr>
          <p:cNvPr id="323" name="Google Shape;323;p34"/>
          <p:cNvSpPr/>
          <p:nvPr/>
        </p:nvSpPr>
        <p:spPr>
          <a:xfrm>
            <a:off x="4370633" y="1426936"/>
            <a:ext cx="1829559" cy="343767"/>
          </a:xfrm>
          <a:prstGeom prst="roundRect">
            <a:avLst>
              <a:gd name="adj" fmla="val 16667"/>
            </a:avLst>
          </a:prstGeom>
          <a:solidFill>
            <a:srgbClr val="D9D2E9"/>
          </a:solidFill>
          <a:ln w="12700" cap="flat" cmpd="sng">
            <a:solidFill>
              <a:srgbClr val="1C305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800" b="1" dirty="0">
                <a:solidFill>
                  <a:schemeClr val="dk1"/>
                </a:solidFill>
                <a:latin typeface="Malgun Gothic"/>
                <a:ea typeface="Malgun Gothic"/>
                <a:cs typeface="Malgun Gothic"/>
                <a:sym typeface="Malgun Gothic"/>
              </a:rPr>
              <a:t>0.45(LGBM)+0.45(</a:t>
            </a:r>
            <a:r>
              <a:rPr lang="en-US" altLang="ko" sz="800" b="1" dirty="0">
                <a:solidFill>
                  <a:schemeClr val="dk1"/>
                </a:solidFill>
                <a:latin typeface="Malgun Gothic"/>
                <a:ea typeface="Malgun Gothic"/>
                <a:cs typeface="Malgun Gothic"/>
                <a:sym typeface="Malgun Gothic"/>
              </a:rPr>
              <a:t>NB</a:t>
            </a:r>
            <a:r>
              <a:rPr lang="ko" sz="800" b="1" dirty="0">
                <a:solidFill>
                  <a:schemeClr val="dk1"/>
                </a:solidFill>
                <a:latin typeface="Malgun Gothic"/>
                <a:ea typeface="Malgun Gothic"/>
                <a:cs typeface="Malgun Gothic"/>
                <a:sym typeface="Malgun Gothic"/>
              </a:rPr>
              <a:t>)+0.1(SGD)</a:t>
            </a:r>
            <a:endParaRPr sz="800" b="1" dirty="0">
              <a:solidFill>
                <a:schemeClr val="dk1"/>
              </a:solidFill>
              <a:latin typeface="Malgun Gothic"/>
              <a:ea typeface="Malgun Gothic"/>
              <a:cs typeface="Malgun Gothic"/>
              <a:sym typeface="Malgun Gothic"/>
            </a:endParaRPr>
          </a:p>
        </p:txBody>
      </p:sp>
      <p:pic>
        <p:nvPicPr>
          <p:cNvPr id="324" name="Google Shape;324;p34"/>
          <p:cNvPicPr preferRelativeResize="0"/>
          <p:nvPr/>
        </p:nvPicPr>
        <p:blipFill rotWithShape="1">
          <a:blip r:embed="rId5">
            <a:alphaModFix/>
          </a:blip>
          <a:srcRect/>
          <a:stretch/>
        </p:blipFill>
        <p:spPr>
          <a:xfrm>
            <a:off x="6301493" y="642226"/>
            <a:ext cx="2782439" cy="3279439"/>
          </a:xfrm>
          <a:prstGeom prst="rect">
            <a:avLst/>
          </a:prstGeom>
          <a:noFill/>
          <a:ln>
            <a:noFill/>
          </a:ln>
        </p:spPr>
      </p:pic>
      <p:sp>
        <p:nvSpPr>
          <p:cNvPr id="325" name="Google Shape;325;p34"/>
          <p:cNvSpPr txBox="1"/>
          <p:nvPr/>
        </p:nvSpPr>
        <p:spPr>
          <a:xfrm>
            <a:off x="4572000" y="2163250"/>
            <a:ext cx="1582200" cy="830966"/>
          </a:xfrm>
          <a:prstGeom prst="rect">
            <a:avLst/>
          </a:prstGeom>
          <a:noFill/>
          <a:ln w="19050">
            <a:solidFill>
              <a:srgbClr val="C00000"/>
            </a:solid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b="1" dirty="0">
                <a:solidFill>
                  <a:schemeClr val="dk1"/>
                </a:solidFill>
                <a:latin typeface="Malgun Gothic"/>
                <a:ea typeface="Malgun Gothic"/>
                <a:cs typeface="Malgun Gothic"/>
                <a:sym typeface="Malgun Gothic"/>
              </a:rPr>
              <a:t>ROC-AUC  0.91</a:t>
            </a:r>
            <a:endParaRPr sz="1100" dirty="0"/>
          </a:p>
          <a:p>
            <a:pPr marL="215900" marR="0" lvl="0" indent="-222250" algn="l" rtl="0">
              <a:lnSpc>
                <a:spcPct val="150000"/>
              </a:lnSpc>
              <a:spcBef>
                <a:spcPts val="0"/>
              </a:spcBef>
              <a:spcAft>
                <a:spcPts val="0"/>
              </a:spcAft>
              <a:buClr>
                <a:schemeClr val="dk1"/>
              </a:buClr>
              <a:buSzPts val="1100"/>
              <a:buFont typeface="Arial"/>
              <a:buChar char="•"/>
            </a:pPr>
            <a:r>
              <a:rPr lang="ko" sz="1100" b="1" dirty="0">
                <a:solidFill>
                  <a:schemeClr val="dk1"/>
                </a:solidFill>
                <a:latin typeface="Malgun Gothic"/>
                <a:ea typeface="Malgun Gothic"/>
                <a:cs typeface="Malgun Gothic"/>
                <a:sym typeface="Malgun Gothic"/>
              </a:rPr>
              <a:t>F1-Score   0.89</a:t>
            </a:r>
            <a:endParaRPr sz="1100" b="1" dirty="0">
              <a:solidFill>
                <a:schemeClr val="dk1"/>
              </a:solidFill>
              <a:latin typeface="Malgun Gothic"/>
              <a:ea typeface="Malgun Gothic"/>
              <a:cs typeface="Malgun Gothic"/>
              <a:sym typeface="Malgun Gothic"/>
            </a:endParaRPr>
          </a:p>
          <a:p>
            <a:pPr marL="215900" marR="0" lvl="0" indent="-222250" algn="l" rtl="0">
              <a:lnSpc>
                <a:spcPct val="150000"/>
              </a:lnSpc>
              <a:spcBef>
                <a:spcPts val="0"/>
              </a:spcBef>
              <a:spcAft>
                <a:spcPts val="0"/>
              </a:spcAft>
              <a:buClr>
                <a:schemeClr val="dk1"/>
              </a:buClr>
              <a:buSzPts val="1100"/>
              <a:buFont typeface="Malgun Gothic"/>
              <a:buChar char="•"/>
            </a:pPr>
            <a:r>
              <a:rPr lang="ko" sz="1100" b="1" dirty="0">
                <a:solidFill>
                  <a:schemeClr val="dk1"/>
                </a:solidFill>
                <a:latin typeface="Malgun Gothic"/>
                <a:ea typeface="Malgun Gothic"/>
                <a:cs typeface="Malgun Gothic"/>
                <a:sym typeface="Malgun Gothic"/>
              </a:rPr>
              <a:t>Only CPU</a:t>
            </a:r>
            <a:endParaRPr lang="en-US" altLang="ko" sz="1100" b="1" dirty="0">
              <a:solidFill>
                <a:schemeClr val="dk1"/>
              </a:solidFill>
              <a:latin typeface="Malgun Gothic"/>
              <a:ea typeface="Malgun Gothic"/>
              <a:cs typeface="Malgun Gothic"/>
              <a:sym typeface="Malgu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grpSp>
        <p:nvGrpSpPr>
          <p:cNvPr id="331" name="Google Shape;331;p35"/>
          <p:cNvGrpSpPr/>
          <p:nvPr/>
        </p:nvGrpSpPr>
        <p:grpSpPr>
          <a:xfrm>
            <a:off x="173584" y="94948"/>
            <a:ext cx="5274751" cy="682585"/>
            <a:chOff x="561255" y="157764"/>
            <a:chExt cx="5274751" cy="682585"/>
          </a:xfrm>
        </p:grpSpPr>
        <p:sp>
          <p:nvSpPr>
            <p:cNvPr id="332" name="Google Shape;332;p35"/>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333" name="Google Shape;333;p35"/>
            <p:cNvGrpSpPr/>
            <p:nvPr/>
          </p:nvGrpSpPr>
          <p:grpSpPr>
            <a:xfrm>
              <a:off x="561255" y="157764"/>
              <a:ext cx="5274751" cy="682585"/>
              <a:chOff x="561255" y="157764"/>
              <a:chExt cx="5274751" cy="682585"/>
            </a:xfrm>
          </p:grpSpPr>
          <p:sp>
            <p:nvSpPr>
              <p:cNvPr id="334" name="Google Shape;334;p35"/>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335" name="Google Shape;335;p35"/>
              <p:cNvSpPr txBox="1"/>
              <p:nvPr/>
            </p:nvSpPr>
            <p:spPr>
              <a:xfrm>
                <a:off x="1418806" y="217249"/>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Mistral-7B Fine-Tuning</a:t>
                </a:r>
                <a:endParaRPr sz="1800" b="1">
                  <a:solidFill>
                    <a:srgbClr val="AA1239"/>
                  </a:solidFill>
                  <a:latin typeface="Malgun Gothic"/>
                  <a:ea typeface="Malgun Gothic"/>
                  <a:cs typeface="Malgun Gothic"/>
                  <a:sym typeface="Malgun Gothic"/>
                </a:endParaRPr>
              </a:p>
            </p:txBody>
          </p:sp>
          <p:cxnSp>
            <p:nvCxnSpPr>
              <p:cNvPr id="336" name="Google Shape;336;p35"/>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337" name="Google Shape;337;p35"/>
          <p:cNvSpPr txBox="1"/>
          <p:nvPr/>
        </p:nvSpPr>
        <p:spPr>
          <a:xfrm>
            <a:off x="173584" y="883165"/>
            <a:ext cx="3189600" cy="3508623"/>
          </a:xfrm>
          <a:prstGeom prst="rect">
            <a:avLst/>
          </a:prstGeom>
          <a:noFill/>
          <a:ln w="28575">
            <a:solidFill>
              <a:srgbClr val="AA1239"/>
            </a:solid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200" dirty="0"/>
              <a:t>1. Peft Fine Tuning</a:t>
            </a:r>
            <a:endParaRPr sz="1200" dirty="0"/>
          </a:p>
          <a:p>
            <a:pPr marL="0" lvl="0" indent="457200" algn="l" rtl="0">
              <a:lnSpc>
                <a:spcPct val="150000"/>
              </a:lnSpc>
              <a:spcBef>
                <a:spcPts val="0"/>
              </a:spcBef>
              <a:spcAft>
                <a:spcPts val="0"/>
              </a:spcAft>
              <a:buNone/>
            </a:pPr>
            <a:r>
              <a:rPr lang="ko" sz="1200" dirty="0"/>
              <a:t>● Lora Fine Tuning</a:t>
            </a:r>
            <a:endParaRPr sz="1200" dirty="0"/>
          </a:p>
          <a:p>
            <a:pPr marL="0" lvl="0" indent="457200" algn="l" rtl="0">
              <a:lnSpc>
                <a:spcPct val="150000"/>
              </a:lnSpc>
              <a:spcBef>
                <a:spcPts val="0"/>
              </a:spcBef>
              <a:spcAft>
                <a:spcPts val="0"/>
              </a:spcAft>
              <a:buNone/>
            </a:pPr>
            <a:r>
              <a:rPr lang="ko" sz="1200" dirty="0">
                <a:solidFill>
                  <a:schemeClr val="dk1"/>
                </a:solidFill>
              </a:rPr>
              <a:t>● Quantization</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2. A100 GPU</a:t>
            </a:r>
            <a:endParaRPr sz="1200" dirty="0">
              <a:solidFill>
                <a:schemeClr val="dk1"/>
              </a:solidFill>
            </a:endParaRPr>
          </a:p>
          <a:p>
            <a:pPr marL="0" lvl="0" indent="457200" algn="l" rtl="0">
              <a:lnSpc>
                <a:spcPct val="150000"/>
              </a:lnSpc>
              <a:spcBef>
                <a:spcPts val="0"/>
              </a:spcBef>
              <a:spcAft>
                <a:spcPts val="0"/>
              </a:spcAft>
              <a:buClr>
                <a:schemeClr val="dk1"/>
              </a:buClr>
              <a:buSzPts val="1100"/>
              <a:buFont typeface="Arial"/>
              <a:buNone/>
            </a:pPr>
            <a:r>
              <a:rPr lang="ko" sz="1200" dirty="0">
                <a:solidFill>
                  <a:schemeClr val="dk1"/>
                </a:solidFill>
              </a:rPr>
              <a:t>● 2.5h train time </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 3.5m inference time</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 GPU RAM &lt; 25GB, Batch 1</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3. DataLoader </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 (1600,200) - (Train, Valid) </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 4 Epochs</a:t>
            </a:r>
            <a:endParaRPr sz="1200" dirty="0">
              <a:solidFill>
                <a:schemeClr val="dk1"/>
              </a:solidFill>
            </a:endParaRPr>
          </a:p>
          <a:p>
            <a:pPr marL="0" lvl="0" indent="0" algn="l" rtl="0">
              <a:lnSpc>
                <a:spcPct val="150000"/>
              </a:lnSpc>
              <a:spcBef>
                <a:spcPts val="0"/>
              </a:spcBef>
              <a:spcAft>
                <a:spcPts val="0"/>
              </a:spcAft>
              <a:buNone/>
            </a:pP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a:t>
            </a:r>
            <a:endParaRPr sz="1200" dirty="0">
              <a:solidFill>
                <a:schemeClr val="dk1"/>
              </a:solidFill>
            </a:endParaRPr>
          </a:p>
        </p:txBody>
      </p:sp>
      <p:grpSp>
        <p:nvGrpSpPr>
          <p:cNvPr id="338" name="Google Shape;338;p35"/>
          <p:cNvGrpSpPr/>
          <p:nvPr/>
        </p:nvGrpSpPr>
        <p:grpSpPr>
          <a:xfrm>
            <a:off x="3693812" y="1078579"/>
            <a:ext cx="4154550" cy="3272294"/>
            <a:chOff x="2540849" y="557005"/>
            <a:chExt cx="5539400" cy="4363059"/>
          </a:xfrm>
        </p:grpSpPr>
        <p:pic>
          <p:nvPicPr>
            <p:cNvPr id="339" name="Google Shape;339;p35"/>
            <p:cNvPicPr preferRelativeResize="0"/>
            <p:nvPr/>
          </p:nvPicPr>
          <p:blipFill rotWithShape="1">
            <a:blip r:embed="rId3">
              <a:alphaModFix/>
            </a:blip>
            <a:srcRect/>
            <a:stretch/>
          </p:blipFill>
          <p:spPr>
            <a:xfrm>
              <a:off x="2540849" y="557005"/>
              <a:ext cx="5468113" cy="4363059"/>
            </a:xfrm>
            <a:prstGeom prst="rect">
              <a:avLst/>
            </a:prstGeom>
            <a:noFill/>
            <a:ln>
              <a:noFill/>
            </a:ln>
          </p:spPr>
        </p:pic>
        <p:grpSp>
          <p:nvGrpSpPr>
            <p:cNvPr id="340" name="Google Shape;340;p35"/>
            <p:cNvGrpSpPr/>
            <p:nvPr/>
          </p:nvGrpSpPr>
          <p:grpSpPr>
            <a:xfrm>
              <a:off x="5355771" y="1856792"/>
              <a:ext cx="2724478" cy="1945341"/>
              <a:chOff x="5355771" y="1856792"/>
              <a:chExt cx="2724478" cy="1945341"/>
            </a:xfrm>
          </p:grpSpPr>
          <p:sp>
            <p:nvSpPr>
              <p:cNvPr id="341" name="Google Shape;341;p35"/>
              <p:cNvSpPr txBox="1"/>
              <p:nvPr/>
            </p:nvSpPr>
            <p:spPr>
              <a:xfrm>
                <a:off x="7604449" y="1856792"/>
                <a:ext cx="475800" cy="256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b="1">
                    <a:solidFill>
                      <a:schemeClr val="dk1"/>
                    </a:solidFill>
                    <a:latin typeface="Malgun Gothic"/>
                    <a:ea typeface="Malgun Gothic"/>
                    <a:cs typeface="Malgun Gothic"/>
                    <a:sym typeface="Malgun Gothic"/>
                  </a:rPr>
                  <a:t>=8</a:t>
                </a:r>
                <a:endParaRPr sz="800" b="1">
                  <a:solidFill>
                    <a:schemeClr val="dk1"/>
                  </a:solidFill>
                  <a:latin typeface="Malgun Gothic"/>
                  <a:ea typeface="Malgun Gothic"/>
                  <a:cs typeface="Malgun Gothic"/>
                  <a:sym typeface="Malgun Gothic"/>
                </a:endParaRPr>
              </a:p>
            </p:txBody>
          </p:sp>
          <p:sp>
            <p:nvSpPr>
              <p:cNvPr id="342" name="Google Shape;342;p35"/>
              <p:cNvSpPr txBox="1"/>
              <p:nvPr/>
            </p:nvSpPr>
            <p:spPr>
              <a:xfrm>
                <a:off x="5355771" y="3545633"/>
                <a:ext cx="475800" cy="256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b="1">
                    <a:solidFill>
                      <a:schemeClr val="dk1"/>
                    </a:solidFill>
                    <a:latin typeface="Malgun Gothic"/>
                    <a:ea typeface="Malgun Gothic"/>
                    <a:cs typeface="Malgun Gothic"/>
                    <a:sym typeface="Malgun Gothic"/>
                  </a:rPr>
                  <a:t>=8</a:t>
                </a:r>
                <a:endParaRPr sz="800" b="1">
                  <a:solidFill>
                    <a:schemeClr val="dk1"/>
                  </a:solidFill>
                  <a:latin typeface="Malgun Gothic"/>
                  <a:ea typeface="Malgun Gothic"/>
                  <a:cs typeface="Malgun Gothic"/>
                  <a:sym typeface="Malgun Gothic"/>
                </a:endParaRPr>
              </a:p>
            </p:txBody>
          </p:sp>
        </p:grpSp>
      </p:grpSp>
      <p:pic>
        <p:nvPicPr>
          <p:cNvPr id="343" name="Google Shape;343;p35"/>
          <p:cNvPicPr preferRelativeResize="0"/>
          <p:nvPr/>
        </p:nvPicPr>
        <p:blipFill rotWithShape="1">
          <a:blip r:embed="rId4">
            <a:alphaModFix/>
          </a:blip>
          <a:srcRect/>
          <a:stretch/>
        </p:blipFill>
        <p:spPr>
          <a:xfrm>
            <a:off x="6538900" y="2636800"/>
            <a:ext cx="2124400" cy="1756525"/>
          </a:xfrm>
          <a:prstGeom prst="rect">
            <a:avLst/>
          </a:prstGeom>
          <a:noFill/>
          <a:ln>
            <a:noFill/>
          </a:ln>
        </p:spPr>
      </p:pic>
      <p:sp>
        <p:nvSpPr>
          <p:cNvPr id="344" name="Google Shape;344;p35"/>
          <p:cNvSpPr txBox="1"/>
          <p:nvPr/>
        </p:nvSpPr>
        <p:spPr>
          <a:xfrm>
            <a:off x="3466807" y="4219831"/>
            <a:ext cx="1468264" cy="577051"/>
          </a:xfrm>
          <a:prstGeom prst="rect">
            <a:avLst/>
          </a:prstGeom>
          <a:noFill/>
          <a:ln w="19050">
            <a:solidFill>
              <a:srgbClr val="C00000"/>
            </a:solid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b="1" dirty="0">
                <a:solidFill>
                  <a:schemeClr val="dk1"/>
                </a:solidFill>
                <a:latin typeface="Malgun Gothic"/>
                <a:ea typeface="Malgun Gothic"/>
                <a:cs typeface="Malgun Gothic"/>
                <a:sym typeface="Malgun Gothic"/>
              </a:rPr>
              <a:t>ROC-AUC  0.98</a:t>
            </a:r>
            <a:endParaRPr sz="1100" dirty="0"/>
          </a:p>
          <a:p>
            <a:pPr marL="215900" marR="0" lvl="0" indent="-222250" algn="l" rtl="0">
              <a:lnSpc>
                <a:spcPct val="150000"/>
              </a:lnSpc>
              <a:spcBef>
                <a:spcPts val="0"/>
              </a:spcBef>
              <a:spcAft>
                <a:spcPts val="0"/>
              </a:spcAft>
              <a:buClr>
                <a:schemeClr val="dk1"/>
              </a:buClr>
              <a:buSzPts val="1100"/>
              <a:buFont typeface="Arial"/>
              <a:buChar char="•"/>
            </a:pPr>
            <a:r>
              <a:rPr lang="ko" sz="1100" b="1" dirty="0">
                <a:solidFill>
                  <a:schemeClr val="dk1"/>
                </a:solidFill>
                <a:latin typeface="Malgun Gothic"/>
                <a:ea typeface="Malgun Gothic"/>
                <a:cs typeface="Malgun Gothic"/>
                <a:sym typeface="Malgun Gothic"/>
              </a:rPr>
              <a:t>F1-Score   0.92</a:t>
            </a:r>
            <a:endParaRPr lang="en-US" altLang="ko" sz="1100" b="1" dirty="0">
              <a:solidFill>
                <a:schemeClr val="dk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grpSp>
        <p:nvGrpSpPr>
          <p:cNvPr id="350" name="Google Shape;350;p36"/>
          <p:cNvGrpSpPr/>
          <p:nvPr/>
        </p:nvGrpSpPr>
        <p:grpSpPr>
          <a:xfrm>
            <a:off x="177084" y="62324"/>
            <a:ext cx="5177539" cy="701635"/>
            <a:chOff x="561255" y="157764"/>
            <a:chExt cx="5177539" cy="701635"/>
          </a:xfrm>
        </p:grpSpPr>
        <p:sp>
          <p:nvSpPr>
            <p:cNvPr id="351" name="Google Shape;351;p36"/>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352" name="Google Shape;352;p36"/>
            <p:cNvGrpSpPr/>
            <p:nvPr/>
          </p:nvGrpSpPr>
          <p:grpSpPr>
            <a:xfrm>
              <a:off x="561255" y="157764"/>
              <a:ext cx="5177539" cy="701635"/>
              <a:chOff x="561255" y="157764"/>
              <a:chExt cx="5177539" cy="701635"/>
            </a:xfrm>
          </p:grpSpPr>
          <p:sp>
            <p:nvSpPr>
              <p:cNvPr id="353" name="Google Shape;353;p36"/>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354" name="Google Shape;354;p36"/>
              <p:cNvSpPr txBox="1"/>
              <p:nvPr/>
            </p:nvSpPr>
            <p:spPr>
              <a:xfrm>
                <a:off x="1321594" y="236299"/>
                <a:ext cx="4417200" cy="623100"/>
              </a:xfrm>
              <a:prstGeom prst="rect">
                <a:avLst/>
              </a:prstGeom>
              <a:noFill/>
              <a:ln>
                <a:noFill/>
              </a:ln>
            </p:spPr>
            <p:txBody>
              <a:bodyPr spcFirstLastPara="1" wrap="square" lIns="68575" tIns="34275" rIns="68575" bIns="34275" anchor="t" anchorCtr="0">
                <a:noAutofit/>
              </a:bodyPr>
              <a:lstStyle/>
              <a:p>
                <a:pPr marL="0" lvl="0" indent="0" algn="just"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Unsupervised Text Matching</a:t>
                </a:r>
                <a:endParaRPr sz="1800" b="1">
                  <a:solidFill>
                    <a:srgbClr val="AA1239"/>
                  </a:solidFill>
                  <a:latin typeface="Malgun Gothic"/>
                  <a:ea typeface="Malgun Gothic"/>
                  <a:cs typeface="Malgun Gothic"/>
                  <a:sym typeface="Malgun Gothic"/>
                </a:endParaRPr>
              </a:p>
            </p:txBody>
          </p:sp>
          <p:cxnSp>
            <p:nvCxnSpPr>
              <p:cNvPr id="355" name="Google Shape;355;p36"/>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356" name="Google Shape;356;p36"/>
          <p:cNvSpPr txBox="1"/>
          <p:nvPr/>
        </p:nvSpPr>
        <p:spPr>
          <a:xfrm>
            <a:off x="54592" y="2768717"/>
            <a:ext cx="3549759" cy="1962045"/>
          </a:xfrm>
          <a:prstGeom prst="rect">
            <a:avLst/>
          </a:prstGeom>
          <a:noFill/>
          <a:ln w="28575">
            <a:solidFill>
              <a:srgbClr val="AA1239"/>
            </a:solidFill>
          </a:ln>
        </p:spPr>
        <p:txBody>
          <a:bodyPr spcFirstLastPara="1" wrap="square" lIns="91425" tIns="91425" rIns="91425" bIns="91425" anchor="t" anchorCtr="0">
            <a:spAutoFit/>
          </a:bodyPr>
          <a:lstStyle/>
          <a:p>
            <a:pPr marL="457200" lvl="0" indent="-298450" algn="l" rtl="0">
              <a:lnSpc>
                <a:spcPct val="150000"/>
              </a:lnSpc>
              <a:spcBef>
                <a:spcPts val="0"/>
              </a:spcBef>
              <a:spcAft>
                <a:spcPts val="0"/>
              </a:spcAft>
              <a:buClr>
                <a:schemeClr val="dk1"/>
              </a:buClr>
              <a:buSzPts val="1100"/>
              <a:buFont typeface="Malgun Gothic"/>
              <a:buAutoNum type="arabicPeriod"/>
            </a:pPr>
            <a:r>
              <a:rPr lang="ko" sz="1100" dirty="0">
                <a:solidFill>
                  <a:schemeClr val="dk1"/>
                </a:solidFill>
                <a:latin typeface="Malgun Gothic"/>
                <a:ea typeface="Malgun Gothic"/>
                <a:cs typeface="Malgun Gothic"/>
                <a:sym typeface="Malgun Gothic"/>
              </a:rPr>
              <a:t>0.8, 0.2 기준 weak labeling</a:t>
            </a:r>
            <a:endParaRPr sz="1100" dirty="0">
              <a:solidFill>
                <a:schemeClr val="dk1"/>
              </a:solidFill>
            </a:endParaRPr>
          </a:p>
          <a:p>
            <a:pPr marL="457200" lvl="0" indent="-298450" algn="l" rtl="0">
              <a:lnSpc>
                <a:spcPct val="150000"/>
              </a:lnSpc>
              <a:spcBef>
                <a:spcPts val="0"/>
              </a:spcBef>
              <a:spcAft>
                <a:spcPts val="0"/>
              </a:spcAft>
              <a:buClr>
                <a:schemeClr val="dk1"/>
              </a:buClr>
              <a:buSzPts val="1100"/>
              <a:buFont typeface="Malgun Gothic"/>
              <a:buAutoNum type="arabicPeriod"/>
            </a:pPr>
            <a:r>
              <a:rPr lang="ko" sz="1100" dirty="0">
                <a:solidFill>
                  <a:schemeClr val="dk1"/>
                </a:solidFill>
                <a:latin typeface="Malgun Gothic"/>
                <a:ea typeface="Malgun Gothic"/>
                <a:cs typeface="Malgun Gothic"/>
                <a:sym typeface="Malgun Gothic"/>
              </a:rPr>
              <a:t>라벨링 안된text 들 weak label 된 text 기준으로 cosine 유사도 점수 집계 한후  (likely_human, likely_llm) 점수 각각획득</a:t>
            </a:r>
            <a:endParaRPr sz="1100" dirty="0">
              <a:solidFill>
                <a:schemeClr val="dk1"/>
              </a:solidFill>
              <a:latin typeface="Malgun Gothic"/>
              <a:ea typeface="Malgun Gothic"/>
              <a:cs typeface="Malgun Gothic"/>
              <a:sym typeface="Malgun Gothic"/>
            </a:endParaRPr>
          </a:p>
          <a:p>
            <a:pPr marL="457200" lvl="0" indent="-298450" algn="l" rtl="0">
              <a:lnSpc>
                <a:spcPct val="150000"/>
              </a:lnSpc>
              <a:spcBef>
                <a:spcPts val="0"/>
              </a:spcBef>
              <a:spcAft>
                <a:spcPts val="0"/>
              </a:spcAft>
              <a:buClr>
                <a:schemeClr val="dk1"/>
              </a:buClr>
              <a:buSzPts val="1100"/>
              <a:buFont typeface="Malgun Gothic"/>
              <a:buAutoNum type="arabicPeriod"/>
            </a:pPr>
            <a:r>
              <a:rPr lang="ko" sz="1100" dirty="0">
                <a:solidFill>
                  <a:schemeClr val="dk1"/>
                </a:solidFill>
                <a:latin typeface="Malgun Gothic"/>
                <a:ea typeface="Malgun Gothic"/>
                <a:cs typeface="Malgun Gothic"/>
                <a:sym typeface="Malgun Gothic"/>
              </a:rPr>
              <a:t>generated_score = (-student/llm+0.15)</a:t>
            </a:r>
            <a:endParaRPr sz="1100" dirty="0">
              <a:solidFill>
                <a:schemeClr val="dk1"/>
              </a:solidFill>
            </a:endParaRPr>
          </a:p>
          <a:p>
            <a:pPr marL="457200" lvl="0" indent="-298450" algn="l" rtl="0">
              <a:lnSpc>
                <a:spcPct val="150000"/>
              </a:lnSpc>
              <a:spcBef>
                <a:spcPts val="0"/>
              </a:spcBef>
              <a:spcAft>
                <a:spcPts val="0"/>
              </a:spcAft>
              <a:buClr>
                <a:schemeClr val="dk1"/>
              </a:buClr>
              <a:buSzPts val="1100"/>
              <a:buFont typeface="Malgun Gothic"/>
              <a:buAutoNum type="arabicPeriod"/>
            </a:pPr>
            <a:r>
              <a:rPr lang="ko" sz="1100" dirty="0">
                <a:solidFill>
                  <a:schemeClr val="dk1"/>
                </a:solidFill>
                <a:latin typeface="Malgun Gothic"/>
                <a:ea typeface="Malgun Gothic"/>
                <a:cs typeface="Malgun Gothic"/>
                <a:sym typeface="Malgun Gothic"/>
              </a:rPr>
              <a:t>Generated_score 를 min max 정규화를 통한 0~1 사이 확률값으로 변환</a:t>
            </a:r>
            <a:endParaRPr sz="1100" dirty="0">
              <a:solidFill>
                <a:schemeClr val="dk1"/>
              </a:solidFill>
              <a:latin typeface="Malgun Gothic"/>
              <a:ea typeface="Malgun Gothic"/>
              <a:cs typeface="Malgun Gothic"/>
              <a:sym typeface="Malgun Gothic"/>
            </a:endParaRPr>
          </a:p>
        </p:txBody>
      </p:sp>
      <p:pic>
        <p:nvPicPr>
          <p:cNvPr id="357" name="Google Shape;357;p36"/>
          <p:cNvPicPr preferRelativeResize="0"/>
          <p:nvPr/>
        </p:nvPicPr>
        <p:blipFill>
          <a:blip r:embed="rId3">
            <a:alphaModFix/>
          </a:blip>
          <a:stretch>
            <a:fillRect/>
          </a:stretch>
        </p:blipFill>
        <p:spPr>
          <a:xfrm>
            <a:off x="3634375" y="763959"/>
            <a:ext cx="5219475" cy="1733550"/>
          </a:xfrm>
          <a:prstGeom prst="rect">
            <a:avLst/>
          </a:prstGeom>
          <a:noFill/>
          <a:ln>
            <a:noFill/>
          </a:ln>
        </p:spPr>
      </p:pic>
      <p:grpSp>
        <p:nvGrpSpPr>
          <p:cNvPr id="358" name="Google Shape;358;p36"/>
          <p:cNvGrpSpPr/>
          <p:nvPr/>
        </p:nvGrpSpPr>
        <p:grpSpPr>
          <a:xfrm>
            <a:off x="290150" y="626877"/>
            <a:ext cx="3069977" cy="1950398"/>
            <a:chOff x="1550398" y="1688800"/>
            <a:chExt cx="3069977" cy="1950398"/>
          </a:xfrm>
        </p:grpSpPr>
        <p:pic>
          <p:nvPicPr>
            <p:cNvPr id="359" name="Google Shape;359;p36"/>
            <p:cNvPicPr preferRelativeResize="0"/>
            <p:nvPr/>
          </p:nvPicPr>
          <p:blipFill>
            <a:blip r:embed="rId4">
              <a:alphaModFix/>
            </a:blip>
            <a:stretch>
              <a:fillRect/>
            </a:stretch>
          </p:blipFill>
          <p:spPr>
            <a:xfrm>
              <a:off x="1550398" y="1825973"/>
              <a:ext cx="2301400" cy="1813225"/>
            </a:xfrm>
            <a:prstGeom prst="rect">
              <a:avLst/>
            </a:prstGeom>
            <a:noFill/>
            <a:ln>
              <a:noFill/>
            </a:ln>
          </p:spPr>
        </p:pic>
        <p:sp>
          <p:nvSpPr>
            <p:cNvPr id="360" name="Google Shape;360;p36"/>
            <p:cNvSpPr txBox="1"/>
            <p:nvPr/>
          </p:nvSpPr>
          <p:spPr>
            <a:xfrm>
              <a:off x="2504700" y="3013225"/>
              <a:ext cx="1166100" cy="354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100" b="1">
                  <a:solidFill>
                    <a:srgbClr val="FF0000"/>
                  </a:solidFill>
                  <a:latin typeface="Malgun Gothic"/>
                  <a:ea typeface="Malgun Gothic"/>
                  <a:cs typeface="Malgun Gothic"/>
                  <a:sym typeface="Malgun Gothic"/>
                </a:rPr>
                <a:t>AI genertated</a:t>
              </a:r>
              <a:endParaRPr sz="1100" b="1">
                <a:solidFill>
                  <a:srgbClr val="FF0000"/>
                </a:solidFill>
              </a:endParaRPr>
            </a:p>
          </p:txBody>
        </p:sp>
        <p:sp>
          <p:nvSpPr>
            <p:cNvPr id="361" name="Google Shape;361;p36"/>
            <p:cNvSpPr txBox="1"/>
            <p:nvPr/>
          </p:nvSpPr>
          <p:spPr>
            <a:xfrm>
              <a:off x="2991375" y="1688800"/>
              <a:ext cx="1629000" cy="354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100" b="1">
                  <a:solidFill>
                    <a:srgbClr val="3C78D8"/>
                  </a:solidFill>
                  <a:latin typeface="Malgun Gothic"/>
                  <a:ea typeface="Malgun Gothic"/>
                  <a:cs typeface="Malgun Gothic"/>
                  <a:sym typeface="Malgun Gothic"/>
                </a:rPr>
                <a:t>HUMAN genertated</a:t>
              </a:r>
              <a:endParaRPr sz="1100" b="1">
                <a:solidFill>
                  <a:srgbClr val="3C78D8"/>
                </a:solidFill>
              </a:endParaRPr>
            </a:p>
          </p:txBody>
        </p:sp>
      </p:grpSp>
      <p:pic>
        <p:nvPicPr>
          <p:cNvPr id="362" name="Google Shape;362;p36"/>
          <p:cNvPicPr preferRelativeResize="0"/>
          <p:nvPr/>
        </p:nvPicPr>
        <p:blipFill>
          <a:blip r:embed="rId5">
            <a:alphaModFix/>
          </a:blip>
          <a:stretch>
            <a:fillRect/>
          </a:stretch>
        </p:blipFill>
        <p:spPr>
          <a:xfrm>
            <a:off x="3665284" y="2960830"/>
            <a:ext cx="5424124" cy="70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grpSp>
        <p:nvGrpSpPr>
          <p:cNvPr id="368" name="Google Shape;368;p37"/>
          <p:cNvGrpSpPr/>
          <p:nvPr/>
        </p:nvGrpSpPr>
        <p:grpSpPr>
          <a:xfrm>
            <a:off x="205659" y="131023"/>
            <a:ext cx="5071048" cy="646582"/>
            <a:chOff x="561255" y="157764"/>
            <a:chExt cx="5071048" cy="646582"/>
          </a:xfrm>
        </p:grpSpPr>
        <p:sp>
          <p:nvSpPr>
            <p:cNvPr id="369" name="Google Shape;369;p37"/>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370" name="Google Shape;370;p37"/>
            <p:cNvGrpSpPr/>
            <p:nvPr/>
          </p:nvGrpSpPr>
          <p:grpSpPr>
            <a:xfrm>
              <a:off x="561255" y="157764"/>
              <a:ext cx="5071048" cy="646582"/>
              <a:chOff x="561255" y="157764"/>
              <a:chExt cx="5071048" cy="646582"/>
            </a:xfrm>
          </p:grpSpPr>
          <p:sp>
            <p:nvSpPr>
              <p:cNvPr id="371" name="Google Shape;371;p37"/>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4</a:t>
                </a:r>
                <a:endParaRPr sz="1400" b="1">
                  <a:solidFill>
                    <a:schemeClr val="lt1"/>
                  </a:solidFill>
                  <a:latin typeface="Malgun Gothic"/>
                  <a:ea typeface="Malgun Gothic"/>
                  <a:cs typeface="Malgun Gothic"/>
                  <a:sym typeface="Malgun Gothic"/>
                </a:endParaRPr>
              </a:p>
            </p:txBody>
          </p:sp>
          <p:sp>
            <p:nvSpPr>
              <p:cNvPr id="372" name="Google Shape;372;p37"/>
              <p:cNvSpPr txBox="1"/>
              <p:nvPr/>
            </p:nvSpPr>
            <p:spPr>
              <a:xfrm>
                <a:off x="1215103" y="181246"/>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Result</a:t>
                </a:r>
                <a:endParaRPr sz="1800" b="1">
                  <a:solidFill>
                    <a:srgbClr val="AA1239"/>
                  </a:solidFill>
                  <a:latin typeface="Malgun Gothic"/>
                  <a:ea typeface="Malgun Gothic"/>
                  <a:cs typeface="Malgun Gothic"/>
                  <a:sym typeface="Malgun Gothic"/>
                </a:endParaRPr>
              </a:p>
            </p:txBody>
          </p:sp>
          <p:cxnSp>
            <p:nvCxnSpPr>
              <p:cNvPr id="373" name="Google Shape;373;p37"/>
              <p:cNvCxnSpPr/>
              <p:nvPr/>
            </p:nvCxnSpPr>
            <p:spPr>
              <a:xfrm>
                <a:off x="1321594" y="637479"/>
                <a:ext cx="1858500" cy="0"/>
              </a:xfrm>
              <a:prstGeom prst="straightConnector1">
                <a:avLst/>
              </a:prstGeom>
              <a:noFill/>
              <a:ln w="9525" cap="flat" cmpd="sng">
                <a:solidFill>
                  <a:srgbClr val="C00000"/>
                </a:solidFill>
                <a:prstDash val="solid"/>
                <a:miter lim="800000"/>
                <a:headEnd type="none" w="sm" len="sm"/>
                <a:tailEnd type="none" w="sm" len="sm"/>
              </a:ln>
            </p:spPr>
          </p:cxnSp>
        </p:grpSp>
      </p:grpSp>
      <p:graphicFrame>
        <p:nvGraphicFramePr>
          <p:cNvPr id="374" name="Google Shape;374;p37"/>
          <p:cNvGraphicFramePr/>
          <p:nvPr>
            <p:extLst>
              <p:ext uri="{D42A27DB-BD31-4B8C-83A1-F6EECF244321}">
                <p14:modId xmlns:p14="http://schemas.microsoft.com/office/powerpoint/2010/main" val="658730119"/>
              </p:ext>
            </p:extLst>
          </p:nvPr>
        </p:nvGraphicFramePr>
        <p:xfrm>
          <a:off x="705426" y="724219"/>
          <a:ext cx="7332800" cy="2649320"/>
        </p:xfrm>
        <a:graphic>
          <a:graphicData uri="http://schemas.openxmlformats.org/drawingml/2006/table">
            <a:tbl>
              <a:tblPr firstRow="1" bandRow="1">
                <a:noFill/>
                <a:tableStyleId>{A0558042-5FA6-4019-B8F1-0C9F02091C7B}</a:tableStyleId>
              </a:tblPr>
              <a:tblGrid>
                <a:gridCol w="916600">
                  <a:extLst>
                    <a:ext uri="{9D8B030D-6E8A-4147-A177-3AD203B41FA5}">
                      <a16:colId xmlns:a16="http://schemas.microsoft.com/office/drawing/2014/main" val="20000"/>
                    </a:ext>
                  </a:extLst>
                </a:gridCol>
                <a:gridCol w="916600">
                  <a:extLst>
                    <a:ext uri="{9D8B030D-6E8A-4147-A177-3AD203B41FA5}">
                      <a16:colId xmlns:a16="http://schemas.microsoft.com/office/drawing/2014/main" val="20001"/>
                    </a:ext>
                  </a:extLst>
                </a:gridCol>
                <a:gridCol w="916600">
                  <a:extLst>
                    <a:ext uri="{9D8B030D-6E8A-4147-A177-3AD203B41FA5}">
                      <a16:colId xmlns:a16="http://schemas.microsoft.com/office/drawing/2014/main" val="20002"/>
                    </a:ext>
                  </a:extLst>
                </a:gridCol>
                <a:gridCol w="916600">
                  <a:extLst>
                    <a:ext uri="{9D8B030D-6E8A-4147-A177-3AD203B41FA5}">
                      <a16:colId xmlns:a16="http://schemas.microsoft.com/office/drawing/2014/main" val="20003"/>
                    </a:ext>
                  </a:extLst>
                </a:gridCol>
                <a:gridCol w="916600">
                  <a:extLst>
                    <a:ext uri="{9D8B030D-6E8A-4147-A177-3AD203B41FA5}">
                      <a16:colId xmlns:a16="http://schemas.microsoft.com/office/drawing/2014/main" val="20004"/>
                    </a:ext>
                  </a:extLst>
                </a:gridCol>
                <a:gridCol w="916600">
                  <a:extLst>
                    <a:ext uri="{9D8B030D-6E8A-4147-A177-3AD203B41FA5}">
                      <a16:colId xmlns:a16="http://schemas.microsoft.com/office/drawing/2014/main" val="20005"/>
                    </a:ext>
                  </a:extLst>
                </a:gridCol>
                <a:gridCol w="916600">
                  <a:extLst>
                    <a:ext uri="{9D8B030D-6E8A-4147-A177-3AD203B41FA5}">
                      <a16:colId xmlns:a16="http://schemas.microsoft.com/office/drawing/2014/main" val="20006"/>
                    </a:ext>
                  </a:extLst>
                </a:gridCol>
                <a:gridCol w="916600">
                  <a:extLst>
                    <a:ext uri="{9D8B030D-6E8A-4147-A177-3AD203B41FA5}">
                      <a16:colId xmlns:a16="http://schemas.microsoft.com/office/drawing/2014/main" val="20007"/>
                    </a:ext>
                  </a:extLst>
                </a:gridCol>
              </a:tblGrid>
              <a:tr h="591325">
                <a:tc>
                  <a:txBody>
                    <a:bodyPr/>
                    <a:lstStyle/>
                    <a:p>
                      <a:pPr marL="0" marR="0" lvl="0" indent="0" algn="l" rtl="0">
                        <a:spcBef>
                          <a:spcPts val="0"/>
                        </a:spcBef>
                        <a:spcAft>
                          <a:spcPts val="0"/>
                        </a:spcAft>
                        <a:buNone/>
                      </a:pP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a:t>T</a:t>
                      </a:r>
                      <a:r>
                        <a:rPr lang="ko" sz="1400" u="none" strike="noStrike" cap="none"/>
                        <a:t>est</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Ghost Buster</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Mistral 7B</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Gemini</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GPT 3.5,</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GPT 4,</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GPT 4o</a:t>
                      </a:r>
                      <a:endParaRPr sz="1400" u="none" strike="noStrike" cap="none"/>
                    </a:p>
                  </a:txBody>
                  <a:tcPr marL="68600" marR="68600" marT="34300" marB="34300">
                    <a:solidFill>
                      <a:srgbClr val="AF2343"/>
                    </a:solidFill>
                  </a:tcPr>
                </a:tc>
                <a:extLst>
                  <a:ext uri="{0D108BD9-81ED-4DB2-BD59-A6C34878D82A}">
                    <a16:rowId xmlns:a16="http://schemas.microsoft.com/office/drawing/2014/main" val="10000"/>
                  </a:ext>
                </a:extLst>
              </a:tr>
              <a:tr h="403950">
                <a:tc rowSpan="2">
                  <a:txBody>
                    <a:bodyPr/>
                    <a:lstStyle/>
                    <a:p>
                      <a:pPr marL="0" marR="0" lvl="0" indent="0" algn="l" rtl="0">
                        <a:spcBef>
                          <a:spcPts val="0"/>
                        </a:spcBef>
                        <a:spcAft>
                          <a:spcPts val="0"/>
                        </a:spcAft>
                        <a:buNone/>
                      </a:pPr>
                      <a:r>
                        <a:rPr lang="ko"/>
                        <a:t>S</a:t>
                      </a:r>
                      <a:r>
                        <a:rPr lang="ko" sz="1400" u="none" strike="noStrike" cap="none"/>
                        <a:t>uper</a:t>
                      </a:r>
                      <a:endParaRPr sz="1400" u="none" strike="noStrike" cap="none"/>
                    </a:p>
                    <a:p>
                      <a:pPr marL="0" marR="0" lvl="0" indent="0" algn="l" rtl="0">
                        <a:spcBef>
                          <a:spcPts val="0"/>
                        </a:spcBef>
                        <a:spcAft>
                          <a:spcPts val="0"/>
                        </a:spcAft>
                        <a:buNone/>
                      </a:pPr>
                      <a:r>
                        <a:rPr lang="ko" sz="1400" u="none" strike="noStrike" cap="none"/>
                        <a:t>vised</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Roc-Auc</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0.91</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0.98</a:t>
                      </a:r>
                      <a:endParaRPr sz="1400" u="none" strike="noStrike" cap="none"/>
                    </a:p>
                  </a:txBody>
                  <a:tcPr marL="68600" marR="68600" marT="34300" marB="34300"/>
                </a:tc>
                <a:tc rowSpan="2" gridSpan="4">
                  <a:txBody>
                    <a:bodyPr/>
                    <a:lstStyle/>
                    <a:p>
                      <a:pPr marL="0" marR="0" lvl="0" indent="0" algn="l" rtl="0">
                        <a:spcBef>
                          <a:spcPts val="0"/>
                        </a:spcBef>
                        <a:spcAft>
                          <a:spcPts val="0"/>
                        </a:spcAft>
                        <a:buNone/>
                      </a:pPr>
                      <a:endParaRPr sz="1400" u="none" strike="noStrike" cap="none"/>
                    </a:p>
                  </a:txBody>
                  <a:tcPr marL="68600" marR="68600" marT="34300" marB="34300"/>
                </a:tc>
                <a:tc rowSpan="2" hMerge="1">
                  <a:txBody>
                    <a:bodyPr/>
                    <a:lstStyle/>
                    <a:p>
                      <a:endParaRPr lang="ko-KR"/>
                    </a:p>
                  </a:txBody>
                  <a:tcPr/>
                </a:tc>
                <a:tc rowSpan="2" hMerge="1">
                  <a:txBody>
                    <a:bodyPr/>
                    <a:lstStyle/>
                    <a:p>
                      <a:endParaRPr lang="ko-KR"/>
                    </a:p>
                  </a:txBody>
                  <a:tcPr/>
                </a:tc>
                <a:tc rowSpan="2" hMerge="1">
                  <a:txBody>
                    <a:bodyPr/>
                    <a:lstStyle/>
                    <a:p>
                      <a:endParaRPr lang="ko-KR"/>
                    </a:p>
                  </a:txBody>
                  <a:tcPr/>
                </a:tc>
                <a:extLst>
                  <a:ext uri="{0D108BD9-81ED-4DB2-BD59-A6C34878D82A}">
                    <a16:rowId xmlns:a16="http://schemas.microsoft.com/office/drawing/2014/main" val="10001"/>
                  </a:ext>
                </a:extLst>
              </a:tr>
              <a:tr h="272975">
                <a:tc vMerge="1">
                  <a:txBody>
                    <a:bodyPr/>
                    <a:lstStyle/>
                    <a:p>
                      <a:endParaRPr lang="ko-KR"/>
                    </a:p>
                  </a:txBody>
                  <a:tcPr/>
                </a:tc>
                <a:tc>
                  <a:txBody>
                    <a:bodyPr/>
                    <a:lstStyle/>
                    <a:p>
                      <a:pPr marL="0" marR="0" lvl="0" indent="0" algn="l" rtl="0">
                        <a:spcBef>
                          <a:spcPts val="0"/>
                        </a:spcBef>
                        <a:spcAft>
                          <a:spcPts val="0"/>
                        </a:spcAft>
                        <a:buNone/>
                      </a:pPr>
                      <a:r>
                        <a:rPr lang="ko" sz="1400" u="none" strike="noStrike" cap="none"/>
                        <a:t>F1</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0.89</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0.92</a:t>
                      </a:r>
                      <a:endParaRPr sz="1400" u="none" strike="noStrike" cap="none"/>
                    </a:p>
                  </a:txBody>
                  <a:tcPr marL="68600" marR="68600" marT="34300" marB="34300"/>
                </a:tc>
                <a:tc gridSpan="4" vMerge="1">
                  <a:txBody>
                    <a:bodyPr/>
                    <a:lstStyle/>
                    <a:p>
                      <a:endParaRPr lang="ko-KR"/>
                    </a:p>
                  </a:txBody>
                  <a:tcPr/>
                </a:tc>
                <a:tc hMerge="1" vMerge="1">
                  <a:txBody>
                    <a:bodyPr/>
                    <a:lstStyle/>
                    <a:p>
                      <a:endParaRPr lang="ko-KR"/>
                    </a:p>
                  </a:txBody>
                  <a:tcPr/>
                </a:tc>
                <a:tc hMerge="1" vMerge="1">
                  <a:txBody>
                    <a:bodyPr/>
                    <a:lstStyle/>
                    <a:p>
                      <a:endParaRPr lang="ko-KR"/>
                    </a:p>
                  </a:txBody>
                  <a:tcPr/>
                </a:tc>
                <a:tc hMerge="1" vMerge="1">
                  <a:txBody>
                    <a:bodyPr/>
                    <a:lstStyle/>
                    <a:p>
                      <a:endParaRPr lang="ko-KR"/>
                    </a:p>
                  </a:txBody>
                  <a:tcPr/>
                </a:tc>
                <a:extLst>
                  <a:ext uri="{0D108BD9-81ED-4DB2-BD59-A6C34878D82A}">
                    <a16:rowId xmlns:a16="http://schemas.microsoft.com/office/drawing/2014/main" val="10002"/>
                  </a:ext>
                </a:extLst>
              </a:tr>
              <a:tr h="403950">
                <a:tc rowSpan="2">
                  <a:txBody>
                    <a:bodyPr/>
                    <a:lstStyle/>
                    <a:p>
                      <a:pPr marL="0" marR="0" lvl="0" indent="0" algn="l" rtl="0">
                        <a:lnSpc>
                          <a:spcPct val="100000"/>
                        </a:lnSpc>
                        <a:spcBef>
                          <a:spcPts val="0"/>
                        </a:spcBef>
                        <a:spcAft>
                          <a:spcPts val="0"/>
                        </a:spcAft>
                        <a:buClr>
                          <a:schemeClr val="dk1"/>
                        </a:buClr>
                        <a:buSzPts val="1400"/>
                        <a:buFont typeface="Malgun Gothic"/>
                        <a:buNone/>
                      </a:pPr>
                      <a:r>
                        <a:rPr lang="ko" sz="1400" u="none" strike="noStrike" cap="none"/>
                        <a:t>Unsuper</a:t>
                      </a:r>
                      <a:endParaRPr sz="1400" u="none" strike="noStrike" cap="none"/>
                    </a:p>
                    <a:p>
                      <a:pPr marL="0" marR="0" lvl="0" indent="0" algn="l" rtl="0">
                        <a:lnSpc>
                          <a:spcPct val="100000"/>
                        </a:lnSpc>
                        <a:spcBef>
                          <a:spcPts val="0"/>
                        </a:spcBef>
                        <a:spcAft>
                          <a:spcPts val="0"/>
                        </a:spcAft>
                        <a:buClr>
                          <a:schemeClr val="dk1"/>
                        </a:buClr>
                        <a:buSzPts val="1400"/>
                        <a:buFont typeface="Malgun Gothic"/>
                        <a:buNone/>
                      </a:pPr>
                      <a:r>
                        <a:rPr lang="ko" sz="1400" u="none" strike="noStrike" cap="none"/>
                        <a:t>vised</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Roc-Auc</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0.95</a:t>
                      </a:r>
                      <a:endParaRPr sz="1400" u="none" strike="noStrike" cap="none"/>
                    </a:p>
                  </a:txBody>
                  <a:tcPr marL="68600" marR="68600" marT="34300" marB="34300"/>
                </a:tc>
                <a:tc>
                  <a:txBody>
                    <a:bodyPr/>
                    <a:lstStyle/>
                    <a:p>
                      <a:pPr marL="0" marR="0" lvl="0" indent="0" algn="l" rtl="0">
                        <a:spcBef>
                          <a:spcPts val="0"/>
                        </a:spcBef>
                        <a:spcAft>
                          <a:spcPts val="0"/>
                        </a:spcAft>
                        <a:buNone/>
                      </a:pPr>
                      <a:r>
                        <a:rPr lang="ko"/>
                        <a:t>0.96</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0.38</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54</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45</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40</a:t>
                      </a:r>
                      <a:endParaRPr sz="1400" u="none" strike="noStrike" cap="none"/>
                    </a:p>
                  </a:txBody>
                  <a:tcPr marL="68600" marR="68600" marT="34300" marB="34300"/>
                </a:tc>
                <a:extLst>
                  <a:ext uri="{0D108BD9-81ED-4DB2-BD59-A6C34878D82A}">
                    <a16:rowId xmlns:a16="http://schemas.microsoft.com/office/drawing/2014/main" val="10003"/>
                  </a:ext>
                </a:extLst>
              </a:tr>
              <a:tr h="282225">
                <a:tc vMerge="1">
                  <a:txBody>
                    <a:bodyPr/>
                    <a:lstStyle/>
                    <a:p>
                      <a:endParaRPr lang="ko-KR"/>
                    </a:p>
                  </a:txBody>
                  <a:tcPr/>
                </a:tc>
                <a:tc>
                  <a:txBody>
                    <a:bodyPr/>
                    <a:lstStyle/>
                    <a:p>
                      <a:pPr marL="0" marR="0" lvl="0" indent="0" algn="l" rtl="0">
                        <a:spcBef>
                          <a:spcPts val="0"/>
                        </a:spcBef>
                        <a:spcAft>
                          <a:spcPts val="0"/>
                        </a:spcAft>
                        <a:buNone/>
                      </a:pPr>
                      <a:r>
                        <a:rPr lang="ko" sz="1400" u="none" strike="noStrike" cap="none"/>
                        <a:t>F1</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0.90</a:t>
                      </a:r>
                      <a:endParaRPr sz="1400" u="none" strike="noStrike" cap="none"/>
                    </a:p>
                  </a:txBody>
                  <a:tcPr marL="68600" marR="68600" marT="34300" marB="34300"/>
                </a:tc>
                <a:tc>
                  <a:txBody>
                    <a:bodyPr/>
                    <a:lstStyle/>
                    <a:p>
                      <a:pPr marL="0" marR="0" lvl="0" indent="0" algn="l" rtl="0">
                        <a:spcBef>
                          <a:spcPts val="0"/>
                        </a:spcBef>
                        <a:spcAft>
                          <a:spcPts val="0"/>
                        </a:spcAft>
                        <a:buNone/>
                      </a:pPr>
                      <a:r>
                        <a:rPr lang="ko"/>
                        <a:t>0.91</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80</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82</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85</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85</a:t>
                      </a:r>
                      <a:endParaRPr sz="1400" u="none" strike="noStrike" cap="none"/>
                    </a:p>
                  </a:txBody>
                  <a:tcPr marL="68600" marR="68600" marT="34300" marB="34300"/>
                </a:tc>
                <a:extLst>
                  <a:ext uri="{0D108BD9-81ED-4DB2-BD59-A6C34878D82A}">
                    <a16:rowId xmlns:a16="http://schemas.microsoft.com/office/drawing/2014/main" val="10004"/>
                  </a:ext>
                </a:extLst>
              </a:tr>
              <a:tr h="403950">
                <a:tc rowSpan="2">
                  <a:txBody>
                    <a:bodyPr/>
                    <a:lstStyle/>
                    <a:p>
                      <a:pPr marL="0" marR="0" lvl="0" indent="0" algn="l" rtl="0">
                        <a:lnSpc>
                          <a:spcPct val="100000"/>
                        </a:lnSpc>
                        <a:spcBef>
                          <a:spcPts val="0"/>
                        </a:spcBef>
                        <a:spcAft>
                          <a:spcPts val="0"/>
                        </a:spcAft>
                        <a:buClr>
                          <a:schemeClr val="dk1"/>
                        </a:buClr>
                        <a:buSzPts val="1400"/>
                        <a:buFont typeface="Malgun Gothic"/>
                        <a:buNone/>
                      </a:pPr>
                      <a:r>
                        <a:rPr lang="ko" sz="1400" u="none" strike="noStrike" cap="none"/>
                        <a:t>Zero shot</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Roc-Auc</a:t>
                      </a:r>
                      <a:endParaRPr sz="1400" u="none" strike="noStrike" cap="none"/>
                    </a:p>
                  </a:txBody>
                  <a:tcPr marL="68600" marR="68600" marT="34300" marB="34300"/>
                </a:tc>
                <a:tc rowSpan="2" gridSpan="2">
                  <a:txBody>
                    <a:bodyPr/>
                    <a:lstStyle/>
                    <a:p>
                      <a:pPr marL="0" marR="0" lvl="0" indent="0" algn="l" rtl="0">
                        <a:spcBef>
                          <a:spcPts val="0"/>
                        </a:spcBef>
                        <a:spcAft>
                          <a:spcPts val="0"/>
                        </a:spcAft>
                        <a:buNone/>
                      </a:pPr>
                      <a:endParaRPr sz="1400" u="none" strike="noStrike" cap="none" dirty="0"/>
                    </a:p>
                  </a:txBody>
                  <a:tcPr marL="68600" marR="68600" marT="34300" marB="34300"/>
                </a:tc>
                <a:tc rowSpan="2" hMerge="1">
                  <a:txBody>
                    <a:bodyPr/>
                    <a:lstStyle/>
                    <a:p>
                      <a:endParaRPr lang="ko-KR"/>
                    </a:p>
                  </a:txBody>
                  <a:tcPr/>
                </a:tc>
                <a:tc>
                  <a:txBody>
                    <a:bodyPr/>
                    <a:lstStyle/>
                    <a:p>
                      <a:pPr marL="0" lvl="0" indent="0" algn="l" rtl="0">
                        <a:spcBef>
                          <a:spcPts val="0"/>
                        </a:spcBef>
                        <a:spcAft>
                          <a:spcPts val="0"/>
                        </a:spcAft>
                        <a:buClr>
                          <a:schemeClr val="dk1"/>
                        </a:buClr>
                        <a:buFont typeface="Arial"/>
                        <a:buNone/>
                      </a:pPr>
                      <a:r>
                        <a:rPr lang="ko" dirty="0"/>
                        <a:t>0.46</a:t>
                      </a:r>
                      <a:endParaRPr dirty="0"/>
                    </a:p>
                  </a:txBody>
                  <a:tcPr marL="68600" marR="68600" marT="34300" marB="34300"/>
                </a:tc>
                <a:tc>
                  <a:txBody>
                    <a:bodyPr/>
                    <a:lstStyle/>
                    <a:p>
                      <a:pPr marL="0" marR="0" lvl="0" indent="0" algn="l" rtl="0">
                        <a:spcBef>
                          <a:spcPts val="0"/>
                        </a:spcBef>
                        <a:spcAft>
                          <a:spcPts val="0"/>
                        </a:spcAft>
                        <a:buNone/>
                      </a:pPr>
                      <a:r>
                        <a:rPr lang="ko" sz="1400" u="none" strike="noStrike" cap="none" dirty="0"/>
                        <a:t>0.53</a:t>
                      </a:r>
                      <a:endParaRPr sz="1400" u="none" strike="noStrike" cap="none" dirty="0"/>
                    </a:p>
                  </a:txBody>
                  <a:tcPr marL="68600" marR="68600" marT="34300" marB="34300"/>
                </a:tc>
                <a:tc>
                  <a:txBody>
                    <a:bodyPr/>
                    <a:lstStyle/>
                    <a:p>
                      <a:pPr marL="0" marR="0" lvl="0" indent="0" algn="l" rtl="0">
                        <a:spcBef>
                          <a:spcPts val="0"/>
                        </a:spcBef>
                        <a:spcAft>
                          <a:spcPts val="0"/>
                        </a:spcAft>
                        <a:buNone/>
                      </a:pPr>
                      <a:r>
                        <a:rPr lang="ko" sz="1400" u="none" strike="noStrike" cap="none" dirty="0"/>
                        <a:t>0.58</a:t>
                      </a:r>
                      <a:endParaRPr sz="1400" u="none" strike="noStrike" cap="none" dirty="0"/>
                    </a:p>
                  </a:txBody>
                  <a:tcPr marL="68600" marR="68600" marT="34300" marB="34300"/>
                </a:tc>
                <a:tc>
                  <a:txBody>
                    <a:bodyPr/>
                    <a:lstStyle/>
                    <a:p>
                      <a:pPr marL="0" marR="0" lvl="0" indent="0" algn="l" rtl="0">
                        <a:spcBef>
                          <a:spcPts val="0"/>
                        </a:spcBef>
                        <a:spcAft>
                          <a:spcPts val="0"/>
                        </a:spcAft>
                        <a:buNone/>
                      </a:pPr>
                      <a:r>
                        <a:rPr lang="ko" sz="1400" u="none" strike="noStrike" cap="none" dirty="0"/>
                        <a:t>0.45</a:t>
                      </a:r>
                      <a:endParaRPr sz="1400" u="none" strike="noStrike" cap="none" dirty="0"/>
                    </a:p>
                  </a:txBody>
                  <a:tcPr marL="68600" marR="68600" marT="34300" marB="34300"/>
                </a:tc>
                <a:extLst>
                  <a:ext uri="{0D108BD9-81ED-4DB2-BD59-A6C34878D82A}">
                    <a16:rowId xmlns:a16="http://schemas.microsoft.com/office/drawing/2014/main" val="10005"/>
                  </a:ext>
                </a:extLst>
              </a:tr>
              <a:tr h="272975">
                <a:tc vMerge="1">
                  <a:txBody>
                    <a:bodyPr/>
                    <a:lstStyle/>
                    <a:p>
                      <a:endParaRPr lang="ko-KR"/>
                    </a:p>
                  </a:txBody>
                  <a:tcPr/>
                </a:tc>
                <a:tc>
                  <a:txBody>
                    <a:bodyPr/>
                    <a:lstStyle/>
                    <a:p>
                      <a:pPr marL="0" marR="0" lvl="0" indent="0" algn="l" rtl="0">
                        <a:spcBef>
                          <a:spcPts val="0"/>
                        </a:spcBef>
                        <a:spcAft>
                          <a:spcPts val="0"/>
                        </a:spcAft>
                        <a:buNone/>
                      </a:pPr>
                      <a:r>
                        <a:rPr lang="ko" sz="1400" u="none" strike="noStrike" cap="none"/>
                        <a:t>F1</a:t>
                      </a:r>
                      <a:endParaRPr sz="1400" u="none" strike="noStrike" cap="none"/>
                    </a:p>
                  </a:txBody>
                  <a:tcPr marL="68600" marR="68600" marT="34300" marB="34300"/>
                </a:tc>
                <a:tc gridSpan="2" vMerge="1">
                  <a:txBody>
                    <a:bodyPr/>
                    <a:lstStyle/>
                    <a:p>
                      <a:endParaRPr lang="ko-KR"/>
                    </a:p>
                  </a:txBody>
                  <a:tcPr/>
                </a:tc>
                <a:tc hMerge="1" vMerge="1">
                  <a:txBody>
                    <a:bodyPr/>
                    <a:lstStyle/>
                    <a:p>
                      <a:endParaRPr lang="ko-KR"/>
                    </a:p>
                  </a:txBody>
                  <a:tcPr/>
                </a:tc>
                <a:tc>
                  <a:txBody>
                    <a:bodyPr/>
                    <a:lstStyle/>
                    <a:p>
                      <a:pPr marL="0" lvl="0" indent="0" algn="l" rtl="0">
                        <a:spcBef>
                          <a:spcPts val="0"/>
                        </a:spcBef>
                        <a:spcAft>
                          <a:spcPts val="0"/>
                        </a:spcAft>
                        <a:buClr>
                          <a:schemeClr val="dk1"/>
                        </a:buClr>
                        <a:buFont typeface="Arial"/>
                        <a:buNone/>
                      </a:pPr>
                      <a:r>
                        <a:rPr lang="ko" dirty="0"/>
                        <a:t>0.78</a:t>
                      </a:r>
                      <a:endParaRPr dirty="0"/>
                    </a:p>
                  </a:txBody>
                  <a:tcPr marL="68600" marR="68600" marT="34300" marB="34300"/>
                </a:tc>
                <a:tc>
                  <a:txBody>
                    <a:bodyPr/>
                    <a:lstStyle/>
                    <a:p>
                      <a:pPr marL="0" marR="0" lvl="0" indent="0" algn="l" rtl="0">
                        <a:spcBef>
                          <a:spcPts val="0"/>
                        </a:spcBef>
                        <a:spcAft>
                          <a:spcPts val="0"/>
                        </a:spcAft>
                        <a:buNone/>
                      </a:pPr>
                      <a:r>
                        <a:rPr lang="ko" sz="1400" u="none" strike="noStrike" cap="none" dirty="0"/>
                        <a:t>0.85</a:t>
                      </a:r>
                      <a:endParaRPr sz="1400" u="none" strike="noStrike" cap="none" dirty="0"/>
                    </a:p>
                  </a:txBody>
                  <a:tcPr marL="68600" marR="68600" marT="34300" marB="34300"/>
                </a:tc>
                <a:tc>
                  <a:txBody>
                    <a:bodyPr/>
                    <a:lstStyle/>
                    <a:p>
                      <a:pPr marL="0" marR="0" lvl="0" indent="0" algn="l" rtl="0">
                        <a:spcBef>
                          <a:spcPts val="0"/>
                        </a:spcBef>
                        <a:spcAft>
                          <a:spcPts val="0"/>
                        </a:spcAft>
                        <a:buNone/>
                      </a:pPr>
                      <a:r>
                        <a:rPr lang="ko" sz="1400" u="none" strike="noStrike" cap="none" dirty="0"/>
                        <a:t>0.85</a:t>
                      </a:r>
                      <a:endParaRPr sz="1400" u="none" strike="noStrike" cap="none" dirty="0"/>
                    </a:p>
                  </a:txBody>
                  <a:tcPr marL="68600" marR="68600" marT="34300" marB="34300"/>
                </a:tc>
                <a:tc>
                  <a:txBody>
                    <a:bodyPr/>
                    <a:lstStyle/>
                    <a:p>
                      <a:pPr marL="0" marR="0" lvl="0" indent="0" algn="l" rtl="0">
                        <a:spcBef>
                          <a:spcPts val="0"/>
                        </a:spcBef>
                        <a:spcAft>
                          <a:spcPts val="0"/>
                        </a:spcAft>
                        <a:buNone/>
                      </a:pPr>
                      <a:r>
                        <a:rPr lang="ko" sz="1400" u="none" strike="noStrike" cap="none" dirty="0"/>
                        <a:t>0.85</a:t>
                      </a:r>
                      <a:endParaRPr sz="1400" u="none" strike="noStrike" cap="none" dirty="0"/>
                    </a:p>
                  </a:txBody>
                  <a:tcPr marL="68600" marR="68600" marT="34300" marB="34300"/>
                </a:tc>
                <a:extLst>
                  <a:ext uri="{0D108BD9-81ED-4DB2-BD59-A6C34878D82A}">
                    <a16:rowId xmlns:a16="http://schemas.microsoft.com/office/drawing/2014/main" val="10006"/>
                  </a:ext>
                </a:extLst>
              </a:tr>
            </a:tbl>
          </a:graphicData>
        </a:graphic>
      </p:graphicFrame>
      <p:pic>
        <p:nvPicPr>
          <p:cNvPr id="375" name="Google Shape;375;p37"/>
          <p:cNvPicPr preferRelativeResize="0"/>
          <p:nvPr/>
        </p:nvPicPr>
        <p:blipFill>
          <a:blip r:embed="rId3">
            <a:alphaModFix/>
          </a:blip>
          <a:stretch>
            <a:fillRect/>
          </a:stretch>
        </p:blipFill>
        <p:spPr>
          <a:xfrm>
            <a:off x="2191525" y="3462357"/>
            <a:ext cx="1991601" cy="1531743"/>
          </a:xfrm>
          <a:prstGeom prst="rect">
            <a:avLst/>
          </a:prstGeom>
          <a:noFill/>
          <a:ln>
            <a:noFill/>
          </a:ln>
        </p:spPr>
      </p:pic>
      <p:pic>
        <p:nvPicPr>
          <p:cNvPr id="376" name="Google Shape;376;p37"/>
          <p:cNvPicPr preferRelativeResize="0"/>
          <p:nvPr/>
        </p:nvPicPr>
        <p:blipFill>
          <a:blip r:embed="rId4">
            <a:alphaModFix/>
          </a:blip>
          <a:stretch>
            <a:fillRect/>
          </a:stretch>
        </p:blipFill>
        <p:spPr>
          <a:xfrm>
            <a:off x="6046700" y="3469025"/>
            <a:ext cx="1991600" cy="1518385"/>
          </a:xfrm>
          <a:prstGeom prst="rect">
            <a:avLst/>
          </a:prstGeom>
          <a:noFill/>
          <a:ln>
            <a:noFill/>
          </a:ln>
        </p:spPr>
      </p:pic>
      <p:sp>
        <p:nvSpPr>
          <p:cNvPr id="377" name="Google Shape;377;p37"/>
          <p:cNvSpPr txBox="1"/>
          <p:nvPr/>
        </p:nvSpPr>
        <p:spPr>
          <a:xfrm>
            <a:off x="650925" y="3812600"/>
            <a:ext cx="1419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supervised</a:t>
            </a:r>
            <a:endParaRPr>
              <a:solidFill>
                <a:schemeClr val="dk1"/>
              </a:solidFill>
              <a:latin typeface="맑은 고딕"/>
              <a:ea typeface="맑은 고딕"/>
              <a:cs typeface="맑은 고딕"/>
              <a:sym typeface="맑은 고딕"/>
            </a:endParaRPr>
          </a:p>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Mistral 7B</a:t>
            </a:r>
            <a:endParaRPr>
              <a:solidFill>
                <a:schemeClr val="dk1"/>
              </a:solidFill>
              <a:latin typeface="맑은 고딕"/>
              <a:ea typeface="맑은 고딕"/>
              <a:cs typeface="맑은 고딕"/>
              <a:sym typeface="맑은 고딕"/>
            </a:endParaRPr>
          </a:p>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roc-auc 0.98</a:t>
            </a:r>
            <a:endParaRPr>
              <a:solidFill>
                <a:schemeClr val="dk1"/>
              </a:solidFill>
              <a:latin typeface="맑은 고딕"/>
              <a:ea typeface="맑은 고딕"/>
              <a:cs typeface="맑은 고딕"/>
              <a:sym typeface="맑은 고딕"/>
            </a:endParaRPr>
          </a:p>
        </p:txBody>
      </p:sp>
      <p:sp>
        <p:nvSpPr>
          <p:cNvPr id="378" name="Google Shape;378;p37"/>
          <p:cNvSpPr txBox="1"/>
          <p:nvPr/>
        </p:nvSpPr>
        <p:spPr>
          <a:xfrm>
            <a:off x="4572000" y="3812588"/>
            <a:ext cx="1326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ko">
                <a:solidFill>
                  <a:schemeClr val="dk1"/>
                </a:solidFill>
                <a:latin typeface="맑은 고딕"/>
                <a:ea typeface="맑은 고딕"/>
                <a:cs typeface="맑은 고딕"/>
                <a:sym typeface="맑은 고딕"/>
              </a:rPr>
              <a:t>Unsupervised</a:t>
            </a:r>
            <a:endParaRPr>
              <a:solidFill>
                <a:schemeClr val="dk1"/>
              </a:solidFill>
              <a:latin typeface="맑은 고딕"/>
              <a:ea typeface="맑은 고딕"/>
              <a:cs typeface="맑은 고딕"/>
              <a:sym typeface="맑은 고딕"/>
            </a:endParaRPr>
          </a:p>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Ghost Buster</a:t>
            </a:r>
            <a:endParaRPr>
              <a:solidFill>
                <a:schemeClr val="dk1"/>
              </a:solidFill>
              <a:latin typeface="맑은 고딕"/>
              <a:ea typeface="맑은 고딕"/>
              <a:cs typeface="맑은 고딕"/>
              <a:sym typeface="맑은 고딕"/>
            </a:endParaRPr>
          </a:p>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roc-auc 0.95</a:t>
            </a:r>
            <a:endParaRPr>
              <a:solidFill>
                <a:schemeClr val="dk1"/>
              </a:solidFill>
              <a:latin typeface="맑은 고딕"/>
              <a:ea typeface="맑은 고딕"/>
              <a:cs typeface="맑은 고딕"/>
              <a:sym typeface="맑은 고딕"/>
            </a:endParaRPr>
          </a:p>
        </p:txBody>
      </p:sp>
      <p:pic>
        <p:nvPicPr>
          <p:cNvPr id="379" name="Google Shape;379;p37"/>
          <p:cNvPicPr preferRelativeResize="0"/>
          <p:nvPr/>
        </p:nvPicPr>
        <p:blipFill>
          <a:blip r:embed="rId5">
            <a:alphaModFix/>
          </a:blip>
          <a:stretch>
            <a:fillRect/>
          </a:stretch>
        </p:blipFill>
        <p:spPr>
          <a:xfrm>
            <a:off x="3050363" y="1633225"/>
            <a:ext cx="273925" cy="831300"/>
          </a:xfrm>
          <a:prstGeom prst="rect">
            <a:avLst/>
          </a:prstGeom>
          <a:noFill/>
          <a:ln>
            <a:noFill/>
          </a:ln>
        </p:spPr>
      </p:pic>
      <p:sp>
        <p:nvSpPr>
          <p:cNvPr id="380" name="Google Shape;380;p37"/>
          <p:cNvSpPr/>
          <p:nvPr/>
        </p:nvSpPr>
        <p:spPr>
          <a:xfrm>
            <a:off x="3945625" y="1520450"/>
            <a:ext cx="363300" cy="3324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p:nvPr/>
        </p:nvSpPr>
        <p:spPr>
          <a:xfrm rot="10800000" flipH="1">
            <a:off x="-248429" y="-268459"/>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sp>
        <p:nvSpPr>
          <p:cNvPr id="140" name="Google Shape;140;p26"/>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400" b="1">
                <a:solidFill>
                  <a:schemeClr val="lt1"/>
                </a:solidFill>
                <a:latin typeface="Malgun Gothic"/>
                <a:ea typeface="Malgun Gothic"/>
                <a:cs typeface="Malgun Gothic"/>
                <a:sym typeface="Malgun Gothic"/>
              </a:rPr>
              <a:t>0</a:t>
            </a:r>
            <a:endParaRPr sz="1400" b="1">
              <a:solidFill>
                <a:schemeClr val="lt1"/>
              </a:solidFill>
              <a:latin typeface="Malgun Gothic"/>
              <a:ea typeface="Malgun Gothic"/>
              <a:cs typeface="Malgun Gothic"/>
              <a:sym typeface="Malgun Gothic"/>
            </a:endParaRPr>
          </a:p>
        </p:txBody>
      </p:sp>
      <p:sp>
        <p:nvSpPr>
          <p:cNvPr id="141" name="Google Shape;141;p26"/>
          <p:cNvSpPr txBox="1"/>
          <p:nvPr/>
        </p:nvSpPr>
        <p:spPr>
          <a:xfrm>
            <a:off x="1021589" y="176242"/>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2400" b="1">
                <a:solidFill>
                  <a:srgbClr val="AA1239"/>
                </a:solidFill>
                <a:latin typeface="Malgun Gothic"/>
                <a:ea typeface="Malgun Gothic"/>
                <a:cs typeface="Malgun Gothic"/>
                <a:sym typeface="Malgun Gothic"/>
              </a:rPr>
              <a:t>Contents</a:t>
            </a:r>
            <a:endParaRPr sz="2400" b="1">
              <a:solidFill>
                <a:srgbClr val="AA1239"/>
              </a:solidFill>
              <a:latin typeface="Malgun Gothic"/>
              <a:ea typeface="Malgun Gothic"/>
              <a:cs typeface="Malgun Gothic"/>
              <a:sym typeface="Malgun Gothic"/>
            </a:endParaRPr>
          </a:p>
        </p:txBody>
      </p:sp>
      <p:grpSp>
        <p:nvGrpSpPr>
          <p:cNvPr id="142" name="Google Shape;142;p26"/>
          <p:cNvGrpSpPr/>
          <p:nvPr/>
        </p:nvGrpSpPr>
        <p:grpSpPr>
          <a:xfrm>
            <a:off x="1887662" y="1233333"/>
            <a:ext cx="4786125" cy="2428463"/>
            <a:chOff x="2747412" y="793328"/>
            <a:chExt cx="6381500" cy="3237951"/>
          </a:xfrm>
        </p:grpSpPr>
        <p:sp>
          <p:nvSpPr>
            <p:cNvPr id="143" name="Google Shape;143;p26"/>
            <p:cNvSpPr/>
            <p:nvPr/>
          </p:nvSpPr>
          <p:spPr>
            <a:xfrm flipH="1">
              <a:off x="2747412" y="3496545"/>
              <a:ext cx="897000" cy="469800"/>
            </a:xfrm>
            <a:prstGeom prst="ellipse">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000" b="1">
                  <a:solidFill>
                    <a:srgbClr val="AA1239"/>
                  </a:solidFill>
                  <a:latin typeface="Malgun Gothic"/>
                  <a:ea typeface="Malgun Gothic"/>
                  <a:cs typeface="Malgun Gothic"/>
                  <a:sym typeface="Malgun Gothic"/>
                </a:rPr>
                <a:t>4</a:t>
              </a:r>
              <a:endParaRPr sz="2000" b="1">
                <a:solidFill>
                  <a:srgbClr val="AA1239"/>
                </a:solidFill>
                <a:latin typeface="Malgun Gothic"/>
                <a:ea typeface="Malgun Gothic"/>
                <a:cs typeface="Malgun Gothic"/>
                <a:sym typeface="Malgun Gothic"/>
              </a:endParaRPr>
            </a:p>
          </p:txBody>
        </p:sp>
        <p:sp>
          <p:nvSpPr>
            <p:cNvPr id="144" name="Google Shape;144;p26"/>
            <p:cNvSpPr/>
            <p:nvPr/>
          </p:nvSpPr>
          <p:spPr>
            <a:xfrm>
              <a:off x="2833951" y="3985679"/>
              <a:ext cx="723900" cy="456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cxnSp>
          <p:nvCxnSpPr>
            <p:cNvPr id="145" name="Google Shape;145;p26"/>
            <p:cNvCxnSpPr/>
            <p:nvPr/>
          </p:nvCxnSpPr>
          <p:spPr>
            <a:xfrm>
              <a:off x="3461952" y="4008498"/>
              <a:ext cx="4997400" cy="0"/>
            </a:xfrm>
            <a:prstGeom prst="straightConnector1">
              <a:avLst/>
            </a:prstGeom>
            <a:noFill/>
            <a:ln w="9525" cap="flat" cmpd="sng">
              <a:solidFill>
                <a:srgbClr val="C00000"/>
              </a:solidFill>
              <a:prstDash val="solid"/>
              <a:miter lim="800000"/>
              <a:headEnd type="none" w="sm" len="sm"/>
              <a:tailEnd type="none" w="sm" len="sm"/>
            </a:ln>
          </p:spPr>
        </p:cxnSp>
        <p:grpSp>
          <p:nvGrpSpPr>
            <p:cNvPr id="146" name="Google Shape;146;p26"/>
            <p:cNvGrpSpPr/>
            <p:nvPr/>
          </p:nvGrpSpPr>
          <p:grpSpPr>
            <a:xfrm>
              <a:off x="2747446" y="793328"/>
              <a:ext cx="6381466" cy="2476544"/>
              <a:chOff x="2871402" y="1011351"/>
              <a:chExt cx="6381466" cy="2476544"/>
            </a:xfrm>
          </p:grpSpPr>
          <p:grpSp>
            <p:nvGrpSpPr>
              <p:cNvPr id="147" name="Google Shape;147;p26"/>
              <p:cNvGrpSpPr/>
              <p:nvPr/>
            </p:nvGrpSpPr>
            <p:grpSpPr>
              <a:xfrm>
                <a:off x="2871402" y="1893585"/>
                <a:ext cx="6381466" cy="1594310"/>
                <a:chOff x="2543955" y="740831"/>
                <a:chExt cx="4786100" cy="1195732"/>
              </a:xfrm>
            </p:grpSpPr>
            <p:grpSp>
              <p:nvGrpSpPr>
                <p:cNvPr id="148" name="Google Shape;148;p26"/>
                <p:cNvGrpSpPr/>
                <p:nvPr/>
              </p:nvGrpSpPr>
              <p:grpSpPr>
                <a:xfrm>
                  <a:off x="2543955" y="740831"/>
                  <a:ext cx="4634600" cy="531608"/>
                  <a:chOff x="2255535" y="871141"/>
                  <a:chExt cx="4634600" cy="531608"/>
                </a:xfrm>
              </p:grpSpPr>
              <p:sp>
                <p:nvSpPr>
                  <p:cNvPr id="149" name="Google Shape;149;p26"/>
                  <p:cNvSpPr/>
                  <p:nvPr/>
                </p:nvSpPr>
                <p:spPr>
                  <a:xfrm flipH="1">
                    <a:off x="2255535" y="1013494"/>
                    <a:ext cx="672670" cy="352413"/>
                  </a:xfrm>
                  <a:prstGeom prst="ellipse">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000" b="1">
                        <a:solidFill>
                          <a:srgbClr val="AA1239"/>
                        </a:solidFill>
                        <a:latin typeface="Malgun Gothic"/>
                        <a:ea typeface="Malgun Gothic"/>
                        <a:cs typeface="Malgun Gothic"/>
                        <a:sym typeface="Malgun Gothic"/>
                      </a:rPr>
                      <a:t>2</a:t>
                    </a:r>
                    <a:endParaRPr sz="2000" b="1">
                      <a:solidFill>
                        <a:srgbClr val="AA1239"/>
                      </a:solidFill>
                      <a:latin typeface="Malgun Gothic"/>
                      <a:ea typeface="Malgun Gothic"/>
                      <a:cs typeface="Malgun Gothic"/>
                      <a:sym typeface="Malgun Gothic"/>
                    </a:endParaRPr>
                  </a:p>
                </p:txBody>
              </p:sp>
              <p:sp>
                <p:nvSpPr>
                  <p:cNvPr id="150" name="Google Shape;150;p26"/>
                  <p:cNvSpPr txBox="1"/>
                  <p:nvPr/>
                </p:nvSpPr>
                <p:spPr>
                  <a:xfrm>
                    <a:off x="2877335" y="871141"/>
                    <a:ext cx="4012800" cy="346200"/>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ko" sz="1800" dirty="0">
                        <a:solidFill>
                          <a:schemeClr val="dk1"/>
                        </a:solidFill>
                        <a:latin typeface="Malgun Gothic"/>
                        <a:ea typeface="Malgun Gothic"/>
                        <a:cs typeface="Malgun Gothic"/>
                        <a:sym typeface="Malgun Gothic"/>
                      </a:rPr>
                      <a:t>Datasets</a:t>
                    </a:r>
                    <a:endParaRPr sz="1100" dirty="0"/>
                  </a:p>
                </p:txBody>
              </p:sp>
              <p:grpSp>
                <p:nvGrpSpPr>
                  <p:cNvPr id="151" name="Google Shape;151;p26"/>
                  <p:cNvGrpSpPr/>
                  <p:nvPr/>
                </p:nvGrpSpPr>
                <p:grpSpPr>
                  <a:xfrm>
                    <a:off x="2320408" y="1368460"/>
                    <a:ext cx="4260056" cy="34289"/>
                    <a:chOff x="5029200" y="2652746"/>
                    <a:chExt cx="5680075" cy="45719"/>
                  </a:xfrm>
                </p:grpSpPr>
                <p:sp>
                  <p:nvSpPr>
                    <p:cNvPr id="152" name="Google Shape;152;p26"/>
                    <p:cNvSpPr/>
                    <p:nvPr/>
                  </p:nvSpPr>
                  <p:spPr>
                    <a:xfrm>
                      <a:off x="5029200" y="2652746"/>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cxnSp>
                  <p:nvCxnSpPr>
                    <p:cNvPr id="153" name="Google Shape;153;p26"/>
                    <p:cNvCxnSpPr/>
                    <p:nvPr/>
                  </p:nvCxnSpPr>
                  <p:spPr>
                    <a:xfrm>
                      <a:off x="5711825" y="2675604"/>
                      <a:ext cx="4997450" cy="0"/>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154" name="Google Shape;154;p26"/>
                <p:cNvGrpSpPr/>
                <p:nvPr/>
              </p:nvGrpSpPr>
              <p:grpSpPr>
                <a:xfrm>
                  <a:off x="2557958" y="1361147"/>
                  <a:ext cx="4772097" cy="575416"/>
                  <a:chOff x="2269538" y="1453873"/>
                  <a:chExt cx="4772097" cy="575416"/>
                </a:xfrm>
              </p:grpSpPr>
              <p:sp>
                <p:nvSpPr>
                  <p:cNvPr id="155" name="Google Shape;155;p26"/>
                  <p:cNvSpPr/>
                  <p:nvPr/>
                </p:nvSpPr>
                <p:spPr>
                  <a:xfrm flipH="1">
                    <a:off x="2269538" y="1639825"/>
                    <a:ext cx="672670" cy="352413"/>
                  </a:xfrm>
                  <a:prstGeom prst="ellipse">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000" b="1">
                        <a:solidFill>
                          <a:srgbClr val="AA1239"/>
                        </a:solidFill>
                        <a:latin typeface="Malgun Gothic"/>
                        <a:ea typeface="Malgun Gothic"/>
                        <a:cs typeface="Malgun Gothic"/>
                        <a:sym typeface="Malgun Gothic"/>
                      </a:rPr>
                      <a:t>3</a:t>
                    </a:r>
                    <a:endParaRPr sz="2000" b="1">
                      <a:solidFill>
                        <a:srgbClr val="AA1239"/>
                      </a:solidFill>
                      <a:latin typeface="Malgun Gothic"/>
                      <a:ea typeface="Malgun Gothic"/>
                      <a:cs typeface="Malgun Gothic"/>
                      <a:sym typeface="Malgun Gothic"/>
                    </a:endParaRPr>
                  </a:p>
                </p:txBody>
              </p:sp>
              <p:sp>
                <p:nvSpPr>
                  <p:cNvPr id="156" name="Google Shape;156;p26"/>
                  <p:cNvSpPr txBox="1"/>
                  <p:nvPr/>
                </p:nvSpPr>
                <p:spPr>
                  <a:xfrm>
                    <a:off x="2877335" y="1453873"/>
                    <a:ext cx="4164300" cy="346200"/>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ko" sz="1800" dirty="0">
                        <a:solidFill>
                          <a:schemeClr val="dk1"/>
                        </a:solidFill>
                        <a:latin typeface="Malgun Gothic"/>
                        <a:ea typeface="Malgun Gothic"/>
                        <a:cs typeface="Malgun Gothic"/>
                        <a:sym typeface="Malgun Gothic"/>
                      </a:rPr>
                      <a:t>Learning Method</a:t>
                    </a:r>
                    <a:endParaRPr sz="1100" dirty="0"/>
                  </a:p>
                </p:txBody>
              </p:sp>
              <p:grpSp>
                <p:nvGrpSpPr>
                  <p:cNvPr id="157" name="Google Shape;157;p26"/>
                  <p:cNvGrpSpPr/>
                  <p:nvPr/>
                </p:nvGrpSpPr>
                <p:grpSpPr>
                  <a:xfrm>
                    <a:off x="2334410" y="1995000"/>
                    <a:ext cx="4260056" cy="34289"/>
                    <a:chOff x="5047869" y="2691926"/>
                    <a:chExt cx="5680075" cy="45719"/>
                  </a:xfrm>
                </p:grpSpPr>
                <p:sp>
                  <p:nvSpPr>
                    <p:cNvPr id="158" name="Google Shape;158;p26"/>
                    <p:cNvSpPr/>
                    <p:nvPr/>
                  </p:nvSpPr>
                  <p:spPr>
                    <a:xfrm>
                      <a:off x="5047869" y="2691926"/>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cxnSp>
                  <p:nvCxnSpPr>
                    <p:cNvPr id="159" name="Google Shape;159;p26"/>
                    <p:cNvCxnSpPr/>
                    <p:nvPr/>
                  </p:nvCxnSpPr>
                  <p:spPr>
                    <a:xfrm>
                      <a:off x="5730494" y="2714778"/>
                      <a:ext cx="4997450" cy="0"/>
                    </a:xfrm>
                    <a:prstGeom prst="straightConnector1">
                      <a:avLst/>
                    </a:prstGeom>
                    <a:noFill/>
                    <a:ln w="9525" cap="flat" cmpd="sng">
                      <a:solidFill>
                        <a:srgbClr val="C00000"/>
                      </a:solidFill>
                      <a:prstDash val="solid"/>
                      <a:miter lim="800000"/>
                      <a:headEnd type="none" w="sm" len="sm"/>
                      <a:tailEnd type="none" w="sm" len="sm"/>
                    </a:ln>
                  </p:spPr>
                </p:cxnSp>
              </p:grpSp>
            </p:grpSp>
          </p:grpSp>
          <p:grpSp>
            <p:nvGrpSpPr>
              <p:cNvPr id="160" name="Google Shape;160;p26"/>
              <p:cNvGrpSpPr/>
              <p:nvPr/>
            </p:nvGrpSpPr>
            <p:grpSpPr>
              <a:xfrm>
                <a:off x="2871402" y="1011351"/>
                <a:ext cx="6179466" cy="786046"/>
                <a:chOff x="2871402" y="1011351"/>
                <a:chExt cx="6179466" cy="786046"/>
              </a:xfrm>
            </p:grpSpPr>
            <p:sp>
              <p:nvSpPr>
                <p:cNvPr id="161" name="Google Shape;161;p26"/>
                <p:cNvSpPr/>
                <p:nvPr/>
              </p:nvSpPr>
              <p:spPr>
                <a:xfrm flipH="1">
                  <a:off x="2871402" y="1278392"/>
                  <a:ext cx="896893" cy="469884"/>
                </a:xfrm>
                <a:prstGeom prst="ellipse">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000" b="1">
                      <a:solidFill>
                        <a:srgbClr val="AA1239"/>
                      </a:solidFill>
                      <a:latin typeface="Malgun Gothic"/>
                      <a:ea typeface="Malgun Gothic"/>
                      <a:cs typeface="Malgun Gothic"/>
                      <a:sym typeface="Malgun Gothic"/>
                    </a:rPr>
                    <a:t>1</a:t>
                  </a:r>
                  <a:endParaRPr sz="2000" b="1">
                    <a:solidFill>
                      <a:srgbClr val="AA1239"/>
                    </a:solidFill>
                    <a:latin typeface="Malgun Gothic"/>
                    <a:ea typeface="Malgun Gothic"/>
                    <a:cs typeface="Malgun Gothic"/>
                    <a:sym typeface="Malgun Gothic"/>
                  </a:endParaRPr>
                </a:p>
              </p:txBody>
            </p:sp>
            <p:sp>
              <p:nvSpPr>
                <p:cNvPr id="162" name="Google Shape;162;p26"/>
                <p:cNvSpPr txBox="1"/>
                <p:nvPr/>
              </p:nvSpPr>
              <p:spPr>
                <a:xfrm>
                  <a:off x="3700561" y="1011351"/>
                  <a:ext cx="5350307" cy="713465"/>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ko" sz="1800" dirty="0">
                      <a:solidFill>
                        <a:schemeClr val="dk1"/>
                      </a:solidFill>
                      <a:latin typeface="Malgun Gothic"/>
                      <a:ea typeface="Malgun Gothic"/>
                      <a:cs typeface="Malgun Gothic"/>
                      <a:sym typeface="Malgun Gothic"/>
                    </a:rPr>
                    <a:t>Overview</a:t>
                  </a:r>
                  <a:endParaRPr sz="1100" dirty="0"/>
                </a:p>
              </p:txBody>
            </p:sp>
            <p:sp>
              <p:nvSpPr>
                <p:cNvPr id="163" name="Google Shape;163;p26"/>
                <p:cNvSpPr/>
                <p:nvPr/>
              </p:nvSpPr>
              <p:spPr>
                <a:xfrm>
                  <a:off x="2957899" y="1751678"/>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cxnSp>
              <p:nvCxnSpPr>
                <p:cNvPr id="164" name="Google Shape;164;p26"/>
                <p:cNvCxnSpPr/>
                <p:nvPr/>
              </p:nvCxnSpPr>
              <p:spPr>
                <a:xfrm>
                  <a:off x="3640524" y="1774537"/>
                  <a:ext cx="4997450" cy="0"/>
                </a:xfrm>
                <a:prstGeom prst="straightConnector1">
                  <a:avLst/>
                </a:prstGeom>
                <a:noFill/>
                <a:ln w="9525" cap="flat" cmpd="sng">
                  <a:solidFill>
                    <a:srgbClr val="C00000"/>
                  </a:solidFill>
                  <a:prstDash val="solid"/>
                  <a:miter lim="800000"/>
                  <a:headEnd type="none" w="sm" len="sm"/>
                  <a:tailEnd type="none" w="sm" len="sm"/>
                </a:ln>
              </p:spPr>
            </p:cxnSp>
          </p:grpSp>
        </p:grpSp>
      </p:grpSp>
      <p:sp>
        <p:nvSpPr>
          <p:cNvPr id="165" name="Google Shape;165;p26"/>
          <p:cNvSpPr txBox="1"/>
          <p:nvPr/>
        </p:nvSpPr>
        <p:spPr>
          <a:xfrm>
            <a:off x="2574361" y="3121778"/>
            <a:ext cx="4164300" cy="346200"/>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ko" sz="1800" dirty="0">
                <a:solidFill>
                  <a:schemeClr val="dk1"/>
                </a:solidFill>
                <a:latin typeface="Malgun Gothic"/>
                <a:ea typeface="Malgun Gothic"/>
                <a:cs typeface="Malgun Gothic"/>
                <a:sym typeface="Malgun Gothic"/>
              </a:rPr>
              <a:t>Result</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p27"/>
          <p:cNvGrpSpPr/>
          <p:nvPr/>
        </p:nvGrpSpPr>
        <p:grpSpPr>
          <a:xfrm>
            <a:off x="177024" y="62324"/>
            <a:ext cx="5177586" cy="701783"/>
            <a:chOff x="561195" y="157764"/>
            <a:chExt cx="5177586" cy="701783"/>
          </a:xfrm>
        </p:grpSpPr>
        <p:sp>
          <p:nvSpPr>
            <p:cNvPr id="172" name="Google Shape;172;p27"/>
            <p:cNvSpPr/>
            <p:nvPr/>
          </p:nvSpPr>
          <p:spPr>
            <a:xfrm>
              <a:off x="778669" y="620335"/>
              <a:ext cx="542925" cy="3428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173" name="Google Shape;173;p27"/>
            <p:cNvGrpSpPr/>
            <p:nvPr/>
          </p:nvGrpSpPr>
          <p:grpSpPr>
            <a:xfrm>
              <a:off x="561195" y="157764"/>
              <a:ext cx="5177586" cy="701783"/>
              <a:chOff x="561195" y="157764"/>
              <a:chExt cx="5177586" cy="701783"/>
            </a:xfrm>
          </p:grpSpPr>
          <p:sp>
            <p:nvSpPr>
              <p:cNvPr id="174" name="Google Shape;174;p27"/>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1</a:t>
                </a:r>
                <a:endParaRPr sz="1400" b="1">
                  <a:solidFill>
                    <a:schemeClr val="lt1"/>
                  </a:solidFill>
                  <a:latin typeface="Malgun Gothic"/>
                  <a:ea typeface="Malgun Gothic"/>
                  <a:cs typeface="Malgun Gothic"/>
                  <a:sym typeface="Malgun Gothic"/>
                </a:endParaRPr>
              </a:p>
            </p:txBody>
          </p:sp>
          <p:sp>
            <p:nvSpPr>
              <p:cNvPr id="175" name="Google Shape;175;p27"/>
              <p:cNvSpPr txBox="1"/>
              <p:nvPr/>
            </p:nvSpPr>
            <p:spPr>
              <a:xfrm>
                <a:off x="1321594" y="236299"/>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Overview</a:t>
                </a:r>
                <a:endParaRPr sz="1800" b="1">
                  <a:solidFill>
                    <a:srgbClr val="AA1239"/>
                  </a:solidFill>
                  <a:latin typeface="Malgun Gothic"/>
                  <a:ea typeface="Malgun Gothic"/>
                  <a:cs typeface="Malgun Gothic"/>
                  <a:sym typeface="Malgun Gothic"/>
                </a:endParaRPr>
              </a:p>
            </p:txBody>
          </p:sp>
          <p:cxnSp>
            <p:nvCxnSpPr>
              <p:cNvPr id="176" name="Google Shape;176;p27"/>
              <p:cNvCxnSpPr/>
              <p:nvPr/>
            </p:nvCxnSpPr>
            <p:spPr>
              <a:xfrm>
                <a:off x="1321594" y="637479"/>
                <a:ext cx="3748087"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177" name="Google Shape;177;p27"/>
          <p:cNvSpPr txBox="1"/>
          <p:nvPr/>
        </p:nvSpPr>
        <p:spPr>
          <a:xfrm>
            <a:off x="587738" y="1304478"/>
            <a:ext cx="3118943" cy="587517"/>
          </a:xfrm>
          <a:prstGeom prst="rect">
            <a:avLst/>
          </a:prstGeom>
          <a:noFill/>
          <a:ln>
            <a:noFill/>
          </a:ln>
        </p:spPr>
        <p:txBody>
          <a:bodyPr spcFirstLastPara="1" wrap="square" lIns="68575" tIns="34275" rIns="68575" bIns="34275" anchor="t" anchorCtr="0">
            <a:spAutoFit/>
          </a:bodyPr>
          <a:lstStyle/>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한국어 Dataset 부족</a:t>
            </a:r>
            <a:endParaRPr sz="1200" b="1" dirty="0">
              <a:solidFill>
                <a:schemeClr val="dk1"/>
              </a:solidFill>
              <a:latin typeface="Malgun Gothic"/>
              <a:ea typeface="Malgun Gothic"/>
              <a:cs typeface="Malgun Gothic"/>
              <a:sym typeface="Malgun Gothic"/>
            </a:endParaRPr>
          </a:p>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한국어 탐지모델 개발에 대한 연구 부족</a:t>
            </a:r>
            <a:endParaRPr sz="1200" b="1" dirty="0">
              <a:solidFill>
                <a:schemeClr val="dk1"/>
              </a:solidFill>
              <a:latin typeface="Malgun Gothic"/>
              <a:ea typeface="Malgun Gothic"/>
              <a:cs typeface="Malgun Gothic"/>
              <a:sym typeface="Malgun Gothic"/>
            </a:endParaRPr>
          </a:p>
        </p:txBody>
      </p:sp>
      <p:grpSp>
        <p:nvGrpSpPr>
          <p:cNvPr id="178" name="Google Shape;178;p27"/>
          <p:cNvGrpSpPr/>
          <p:nvPr/>
        </p:nvGrpSpPr>
        <p:grpSpPr>
          <a:xfrm>
            <a:off x="587738" y="761299"/>
            <a:ext cx="2261600" cy="363842"/>
            <a:chOff x="6035671" y="575932"/>
            <a:chExt cx="1871622" cy="559939"/>
          </a:xfrm>
        </p:grpSpPr>
        <p:sp>
          <p:nvSpPr>
            <p:cNvPr id="179" name="Google Shape;179;p27"/>
            <p:cNvSpPr txBox="1"/>
            <p:nvPr/>
          </p:nvSpPr>
          <p:spPr>
            <a:xfrm>
              <a:off x="6595870" y="575932"/>
              <a:ext cx="984594" cy="324489"/>
            </a:xfrm>
            <a:prstGeom prst="rect">
              <a:avLst/>
            </a:prstGeom>
            <a:noFill/>
            <a:ln>
              <a:noFill/>
            </a:ln>
          </p:spPr>
          <p:txBody>
            <a:bodyPr spcFirstLastPara="1" wrap="square" lIns="51425" tIns="25700" rIns="51425" bIns="25700" anchor="t" anchorCtr="0">
              <a:noAutofit/>
            </a:bodyPr>
            <a:lstStyle/>
            <a:p>
              <a:pPr marL="0" marR="0" lvl="0" indent="0" algn="just"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Motivation</a:t>
              </a:r>
              <a:endParaRPr sz="1500" b="1">
                <a:solidFill>
                  <a:srgbClr val="AA1239"/>
                </a:solidFill>
                <a:latin typeface="Malgun Gothic"/>
                <a:ea typeface="Malgun Gothic"/>
                <a:cs typeface="Malgun Gothic"/>
                <a:sym typeface="Malgun Gothic"/>
              </a:endParaRPr>
            </a:p>
          </p:txBody>
        </p:sp>
        <p:grpSp>
          <p:nvGrpSpPr>
            <p:cNvPr id="180" name="Google Shape;180;p27"/>
            <p:cNvGrpSpPr/>
            <p:nvPr/>
          </p:nvGrpSpPr>
          <p:grpSpPr>
            <a:xfrm>
              <a:off x="6035671" y="1090153"/>
              <a:ext cx="1871622" cy="45718"/>
              <a:chOff x="5943875" y="2807872"/>
              <a:chExt cx="5724382" cy="11583"/>
            </a:xfrm>
          </p:grpSpPr>
          <p:sp>
            <p:nvSpPr>
              <p:cNvPr id="181" name="Google Shape;181;p27"/>
              <p:cNvSpPr/>
              <p:nvPr/>
            </p:nvSpPr>
            <p:spPr>
              <a:xfrm>
                <a:off x="5943875" y="2807872"/>
                <a:ext cx="682626" cy="1158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182" name="Google Shape;182;p27"/>
              <p:cNvCxnSpPr/>
              <p:nvPr/>
            </p:nvCxnSpPr>
            <p:spPr>
              <a:xfrm>
                <a:off x="6533944" y="2813816"/>
                <a:ext cx="5134313" cy="4208"/>
              </a:xfrm>
              <a:prstGeom prst="straightConnector1">
                <a:avLst/>
              </a:prstGeom>
              <a:noFill/>
              <a:ln w="9525" cap="flat" cmpd="sng">
                <a:solidFill>
                  <a:srgbClr val="C00000"/>
                </a:solidFill>
                <a:prstDash val="solid"/>
                <a:miter lim="800000"/>
                <a:headEnd type="none" w="sm" len="sm"/>
                <a:tailEnd type="none" w="sm" len="sm"/>
              </a:ln>
            </p:spPr>
          </p:cxnSp>
        </p:grpSp>
      </p:grpSp>
      <p:sp>
        <p:nvSpPr>
          <p:cNvPr id="183" name="Google Shape;183;p27"/>
          <p:cNvSpPr txBox="1"/>
          <p:nvPr/>
        </p:nvSpPr>
        <p:spPr>
          <a:xfrm>
            <a:off x="5268338" y="1209359"/>
            <a:ext cx="3118800" cy="1085100"/>
          </a:xfrm>
          <a:prstGeom prst="rect">
            <a:avLst/>
          </a:prstGeom>
          <a:noFill/>
          <a:ln>
            <a:noFill/>
          </a:ln>
        </p:spPr>
        <p:txBody>
          <a:bodyPr spcFirstLastPara="1" wrap="square" lIns="68575" tIns="34275" rIns="68575" bIns="34275" anchor="t" anchorCtr="0">
            <a:spAutoFit/>
          </a:bodyPr>
          <a:lstStyle/>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Score 0.9이상 달성(ROC-AUC,F1)</a:t>
            </a:r>
            <a:endParaRPr sz="1200" b="1" dirty="0">
              <a:solidFill>
                <a:schemeClr val="dk1"/>
              </a:solidFill>
              <a:latin typeface="Malgun Gothic"/>
              <a:ea typeface="Malgun Gothic"/>
              <a:cs typeface="Malgun Gothic"/>
              <a:sym typeface="Malgun Gothic"/>
            </a:endParaRPr>
          </a:p>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Unsupervised, Supervised, ZeroShot Inference 활용  </a:t>
            </a:r>
            <a:endParaRPr sz="1100" dirty="0"/>
          </a:p>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한국어 데이터셋 생성 </a:t>
            </a:r>
            <a:endParaRPr sz="1200" b="1" dirty="0">
              <a:solidFill>
                <a:schemeClr val="dk1"/>
              </a:solidFill>
              <a:latin typeface="Malgun Gothic"/>
              <a:ea typeface="Malgun Gothic"/>
              <a:cs typeface="Malgun Gothic"/>
              <a:sym typeface="Malgun Gothic"/>
            </a:endParaRPr>
          </a:p>
        </p:txBody>
      </p:sp>
      <p:grpSp>
        <p:nvGrpSpPr>
          <p:cNvPr id="184" name="Google Shape;184;p27"/>
          <p:cNvGrpSpPr/>
          <p:nvPr/>
        </p:nvGrpSpPr>
        <p:grpSpPr>
          <a:xfrm>
            <a:off x="5437538" y="718410"/>
            <a:ext cx="2261668" cy="363848"/>
            <a:chOff x="6035671" y="575932"/>
            <a:chExt cx="1871622" cy="559939"/>
          </a:xfrm>
        </p:grpSpPr>
        <p:sp>
          <p:nvSpPr>
            <p:cNvPr id="185" name="Google Shape;185;p27"/>
            <p:cNvSpPr txBox="1"/>
            <p:nvPr/>
          </p:nvSpPr>
          <p:spPr>
            <a:xfrm>
              <a:off x="6595870" y="575932"/>
              <a:ext cx="984594" cy="324489"/>
            </a:xfrm>
            <a:prstGeom prst="rect">
              <a:avLst/>
            </a:prstGeom>
            <a:noFill/>
            <a:ln>
              <a:noFill/>
            </a:ln>
          </p:spPr>
          <p:txBody>
            <a:bodyPr spcFirstLastPara="1" wrap="square" lIns="51425" tIns="25700" rIns="51425" bIns="25700" anchor="t" anchorCtr="0">
              <a:noAutofit/>
            </a:bodyPr>
            <a:lstStyle/>
            <a:p>
              <a:pPr marL="0" marR="0" lvl="0" indent="0" algn="just"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Target</a:t>
              </a:r>
              <a:endParaRPr sz="1500" b="1">
                <a:solidFill>
                  <a:srgbClr val="AA1239"/>
                </a:solidFill>
                <a:latin typeface="Malgun Gothic"/>
                <a:ea typeface="Malgun Gothic"/>
                <a:cs typeface="Malgun Gothic"/>
                <a:sym typeface="Malgun Gothic"/>
              </a:endParaRPr>
            </a:p>
          </p:txBody>
        </p:sp>
        <p:grpSp>
          <p:nvGrpSpPr>
            <p:cNvPr id="186" name="Google Shape;186;p27"/>
            <p:cNvGrpSpPr/>
            <p:nvPr/>
          </p:nvGrpSpPr>
          <p:grpSpPr>
            <a:xfrm>
              <a:off x="6035671" y="1090153"/>
              <a:ext cx="1871622" cy="45718"/>
              <a:chOff x="5943875" y="2807872"/>
              <a:chExt cx="5724382" cy="11583"/>
            </a:xfrm>
          </p:grpSpPr>
          <p:sp>
            <p:nvSpPr>
              <p:cNvPr id="187" name="Google Shape;187;p27"/>
              <p:cNvSpPr/>
              <p:nvPr/>
            </p:nvSpPr>
            <p:spPr>
              <a:xfrm>
                <a:off x="5943875" y="2807872"/>
                <a:ext cx="682626" cy="1158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188" name="Google Shape;188;p27"/>
              <p:cNvCxnSpPr/>
              <p:nvPr/>
            </p:nvCxnSpPr>
            <p:spPr>
              <a:xfrm>
                <a:off x="6533944" y="2813816"/>
                <a:ext cx="5134313" cy="4208"/>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30" name="그룹 29">
            <a:extLst>
              <a:ext uri="{FF2B5EF4-FFF2-40B4-BE49-F238E27FC236}">
                <a16:creationId xmlns:a16="http://schemas.microsoft.com/office/drawing/2014/main" id="{C61069DE-5549-9C88-F2CF-150C2C73AB30}"/>
              </a:ext>
            </a:extLst>
          </p:cNvPr>
          <p:cNvGrpSpPr/>
          <p:nvPr/>
        </p:nvGrpSpPr>
        <p:grpSpPr>
          <a:xfrm>
            <a:off x="857431" y="2589546"/>
            <a:ext cx="7775482" cy="2074184"/>
            <a:chOff x="587738" y="2462584"/>
            <a:chExt cx="7775482" cy="2074184"/>
          </a:xfrm>
        </p:grpSpPr>
        <p:grpSp>
          <p:nvGrpSpPr>
            <p:cNvPr id="4" name="그룹 3">
              <a:extLst>
                <a:ext uri="{FF2B5EF4-FFF2-40B4-BE49-F238E27FC236}">
                  <a16:creationId xmlns:a16="http://schemas.microsoft.com/office/drawing/2014/main" id="{9044C997-6EDD-85F3-B270-B3CD5D16D9C3}"/>
                </a:ext>
              </a:extLst>
            </p:cNvPr>
            <p:cNvGrpSpPr/>
            <p:nvPr/>
          </p:nvGrpSpPr>
          <p:grpSpPr>
            <a:xfrm>
              <a:off x="587738" y="2669493"/>
              <a:ext cx="7775482" cy="1867275"/>
              <a:chOff x="937292" y="3087389"/>
              <a:chExt cx="9795262" cy="2955023"/>
            </a:xfrm>
          </p:grpSpPr>
          <p:grpSp>
            <p:nvGrpSpPr>
              <p:cNvPr id="6" name="그룹 5">
                <a:extLst>
                  <a:ext uri="{FF2B5EF4-FFF2-40B4-BE49-F238E27FC236}">
                    <a16:creationId xmlns:a16="http://schemas.microsoft.com/office/drawing/2014/main" id="{FAE88B5E-26F9-4401-D885-2BCE54D30717}"/>
                  </a:ext>
                </a:extLst>
              </p:cNvPr>
              <p:cNvGrpSpPr/>
              <p:nvPr/>
            </p:nvGrpSpPr>
            <p:grpSpPr>
              <a:xfrm>
                <a:off x="937292" y="3095177"/>
                <a:ext cx="9795262" cy="2947235"/>
                <a:chOff x="388685" y="1014660"/>
                <a:chExt cx="9795262" cy="2947235"/>
              </a:xfrm>
            </p:grpSpPr>
            <p:sp>
              <p:nvSpPr>
                <p:cNvPr id="8" name="순서도: 자기 디스크 7">
                  <a:extLst>
                    <a:ext uri="{FF2B5EF4-FFF2-40B4-BE49-F238E27FC236}">
                      <a16:creationId xmlns:a16="http://schemas.microsoft.com/office/drawing/2014/main" id="{C3F8FEC0-B410-8856-BF58-BB35184EBD6A}"/>
                    </a:ext>
                  </a:extLst>
                </p:cNvPr>
                <p:cNvSpPr/>
                <p:nvPr/>
              </p:nvSpPr>
              <p:spPr>
                <a:xfrm>
                  <a:off x="4868530" y="2233989"/>
                  <a:ext cx="1302614" cy="1727906"/>
                </a:xfrm>
                <a:prstGeom prst="flowChartMagneticDisk">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dirty="0"/>
                </a:p>
                <a:p>
                  <a:pPr algn="ctr"/>
                  <a:r>
                    <a:rPr lang="en-US" altLang="ko-KR" b="1" dirty="0">
                      <a:solidFill>
                        <a:schemeClr val="tx1"/>
                      </a:solidFill>
                    </a:rPr>
                    <a:t>Detection</a:t>
                  </a:r>
                </a:p>
                <a:p>
                  <a:pPr algn="ctr"/>
                  <a:r>
                    <a:rPr lang="en-US" altLang="ko-KR" b="1" dirty="0">
                      <a:solidFill>
                        <a:schemeClr val="tx1"/>
                      </a:solidFill>
                    </a:rPr>
                    <a:t>Model</a:t>
                  </a:r>
                </a:p>
                <a:p>
                  <a:pPr algn="ctr"/>
                  <a:endParaRPr lang="ko-KR" altLang="en-US" dirty="0"/>
                </a:p>
              </p:txBody>
            </p:sp>
            <p:sp>
              <p:nvSpPr>
                <p:cNvPr id="9" name="사각형: 둥근 모서리 8">
                  <a:extLst>
                    <a:ext uri="{FF2B5EF4-FFF2-40B4-BE49-F238E27FC236}">
                      <a16:creationId xmlns:a16="http://schemas.microsoft.com/office/drawing/2014/main" id="{5C1E48FB-C2F9-E8F9-C9AB-770A5B8278F4}"/>
                    </a:ext>
                  </a:extLst>
                </p:cNvPr>
                <p:cNvSpPr/>
                <p:nvPr/>
              </p:nvSpPr>
              <p:spPr>
                <a:xfrm>
                  <a:off x="388685" y="2706327"/>
                  <a:ext cx="1586955" cy="785277"/>
                </a:xfrm>
                <a:prstGeom prst="roundRect">
                  <a:avLst/>
                </a:prstGeom>
                <a:solidFill>
                  <a:srgbClr val="92D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English Dataset</a:t>
                  </a:r>
                  <a:endParaRPr lang="ko-KR" altLang="en-US" b="1" dirty="0">
                    <a:solidFill>
                      <a:schemeClr val="tx1"/>
                    </a:solidFill>
                  </a:endParaRPr>
                </a:p>
              </p:txBody>
            </p:sp>
            <p:cxnSp>
              <p:nvCxnSpPr>
                <p:cNvPr id="12" name="직선 화살표 연결선 11">
                  <a:extLst>
                    <a:ext uri="{FF2B5EF4-FFF2-40B4-BE49-F238E27FC236}">
                      <a16:creationId xmlns:a16="http://schemas.microsoft.com/office/drawing/2014/main" id="{C3D56AC9-0948-1D40-49E8-8910D10F56E6}"/>
                    </a:ext>
                  </a:extLst>
                </p:cNvPr>
                <p:cNvCxnSpPr>
                  <a:cxnSpLocks/>
                  <a:stCxn id="9" idx="3"/>
                </p:cNvCxnSpPr>
                <p:nvPr/>
              </p:nvCxnSpPr>
              <p:spPr>
                <a:xfrm>
                  <a:off x="1975640" y="3098966"/>
                  <a:ext cx="7421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사각형: 둥근 모서리 12">
                  <a:extLst>
                    <a:ext uri="{FF2B5EF4-FFF2-40B4-BE49-F238E27FC236}">
                      <a16:creationId xmlns:a16="http://schemas.microsoft.com/office/drawing/2014/main" id="{605004B6-B2BD-5387-0B57-4E2638BFFA03}"/>
                    </a:ext>
                  </a:extLst>
                </p:cNvPr>
                <p:cNvSpPr/>
                <p:nvPr/>
              </p:nvSpPr>
              <p:spPr>
                <a:xfrm>
                  <a:off x="2730899" y="2706327"/>
                  <a:ext cx="1586955" cy="785277"/>
                </a:xfrm>
                <a:prstGeom prst="roundRect">
                  <a:avLst/>
                </a:prstGeom>
                <a:solidFill>
                  <a:srgbClr val="92D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Korean Dataset</a:t>
                  </a:r>
                  <a:endParaRPr lang="ko-KR" altLang="en-US" b="1" dirty="0">
                    <a:solidFill>
                      <a:schemeClr val="tx1"/>
                    </a:solidFill>
                  </a:endParaRPr>
                </a:p>
              </p:txBody>
            </p:sp>
            <p:cxnSp>
              <p:nvCxnSpPr>
                <p:cNvPr id="14" name="직선 화살표 연결선 13">
                  <a:extLst>
                    <a:ext uri="{FF2B5EF4-FFF2-40B4-BE49-F238E27FC236}">
                      <a16:creationId xmlns:a16="http://schemas.microsoft.com/office/drawing/2014/main" id="{C324971E-49FF-74E1-4359-FD0AE1DE85DC}"/>
                    </a:ext>
                  </a:extLst>
                </p:cNvPr>
                <p:cNvCxnSpPr>
                  <a:cxnSpLocks/>
                  <a:stCxn id="13" idx="3"/>
                  <a:endCxn id="8" idx="2"/>
                </p:cNvCxnSpPr>
                <p:nvPr/>
              </p:nvCxnSpPr>
              <p:spPr>
                <a:xfrm flipV="1">
                  <a:off x="4317854" y="3097942"/>
                  <a:ext cx="550676" cy="10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순서도: 자기 디스크 14">
                  <a:extLst>
                    <a:ext uri="{FF2B5EF4-FFF2-40B4-BE49-F238E27FC236}">
                      <a16:creationId xmlns:a16="http://schemas.microsoft.com/office/drawing/2014/main" id="{02B4D8B0-0164-49D2-11D9-8503280DF5BC}"/>
                    </a:ext>
                  </a:extLst>
                </p:cNvPr>
                <p:cNvSpPr/>
                <p:nvPr/>
              </p:nvSpPr>
              <p:spPr>
                <a:xfrm>
                  <a:off x="1602651" y="1014660"/>
                  <a:ext cx="1488136" cy="1368563"/>
                </a:xfrm>
                <a:prstGeom prst="flowChartMagneticDisk">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Translator</a:t>
                  </a:r>
                </a:p>
                <a:p>
                  <a:pPr algn="ctr"/>
                  <a:r>
                    <a:rPr lang="en-US" altLang="ko-KR" b="1" dirty="0">
                      <a:solidFill>
                        <a:schemeClr val="tx1"/>
                      </a:solidFill>
                    </a:rPr>
                    <a:t>API</a:t>
                  </a:r>
                  <a:endParaRPr lang="ko-KR" altLang="en-US" b="1" dirty="0">
                    <a:solidFill>
                      <a:schemeClr val="tx1"/>
                    </a:solidFill>
                  </a:endParaRPr>
                </a:p>
              </p:txBody>
            </p:sp>
            <p:cxnSp>
              <p:nvCxnSpPr>
                <p:cNvPr id="16" name="직선 화살표 연결선 15">
                  <a:extLst>
                    <a:ext uri="{FF2B5EF4-FFF2-40B4-BE49-F238E27FC236}">
                      <a16:creationId xmlns:a16="http://schemas.microsoft.com/office/drawing/2014/main" id="{A4D87168-9E80-D727-78EE-FA7ADC23673F}"/>
                    </a:ext>
                  </a:extLst>
                </p:cNvPr>
                <p:cNvCxnSpPr>
                  <a:stCxn id="15" idx="3"/>
                </p:cNvCxnSpPr>
                <p:nvPr/>
              </p:nvCxnSpPr>
              <p:spPr>
                <a:xfrm flipH="1">
                  <a:off x="2336800" y="2383223"/>
                  <a:ext cx="9919" cy="71574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31BA6CE-CC78-6BEA-131C-CCE8DFCF474E}"/>
                    </a:ext>
                  </a:extLst>
                </p:cNvPr>
                <p:cNvSpPr txBox="1"/>
                <p:nvPr/>
              </p:nvSpPr>
              <p:spPr>
                <a:xfrm>
                  <a:off x="7635480" y="2049323"/>
                  <a:ext cx="2269067" cy="369331"/>
                </a:xfrm>
                <a:prstGeom prst="rect">
                  <a:avLst/>
                </a:prstGeom>
                <a:noFill/>
                <a:ln>
                  <a:noFill/>
                </a:ln>
              </p:spPr>
              <p:txBody>
                <a:bodyPr wrap="square" rtlCol="0">
                  <a:spAutoFit/>
                </a:bodyPr>
                <a:lstStyle/>
                <a:p>
                  <a:r>
                    <a:rPr lang="en-US" altLang="ko-KR" b="1" dirty="0"/>
                    <a:t>1 : AI Generated</a:t>
                  </a:r>
                  <a:endParaRPr lang="ko-KR" altLang="en-US" b="1" dirty="0"/>
                </a:p>
              </p:txBody>
            </p:sp>
            <p:sp>
              <p:nvSpPr>
                <p:cNvPr id="18" name="TextBox 17">
                  <a:extLst>
                    <a:ext uri="{FF2B5EF4-FFF2-40B4-BE49-F238E27FC236}">
                      <a16:creationId xmlns:a16="http://schemas.microsoft.com/office/drawing/2014/main" id="{311623E8-3680-8B67-57F6-E03EBF4A25AF}"/>
                    </a:ext>
                  </a:extLst>
                </p:cNvPr>
                <p:cNvSpPr txBox="1"/>
                <p:nvPr/>
              </p:nvSpPr>
              <p:spPr>
                <a:xfrm>
                  <a:off x="7635480" y="3545475"/>
                  <a:ext cx="2548467" cy="369331"/>
                </a:xfrm>
                <a:prstGeom prst="rect">
                  <a:avLst/>
                </a:prstGeom>
                <a:noFill/>
              </p:spPr>
              <p:txBody>
                <a:bodyPr wrap="square" rtlCol="0">
                  <a:spAutoFit/>
                </a:bodyPr>
                <a:lstStyle/>
                <a:p>
                  <a:r>
                    <a:rPr lang="en-US" altLang="ko-KR" b="1" dirty="0"/>
                    <a:t>0 : Human Generated</a:t>
                  </a:r>
                  <a:endParaRPr lang="ko-KR" altLang="en-US" b="1" dirty="0"/>
                </a:p>
              </p:txBody>
            </p:sp>
          </p:grpSp>
          <p:sp>
            <p:nvSpPr>
              <p:cNvPr id="7" name="사각형: 둥근 모서리 6">
                <a:extLst>
                  <a:ext uri="{FF2B5EF4-FFF2-40B4-BE49-F238E27FC236}">
                    <a16:creationId xmlns:a16="http://schemas.microsoft.com/office/drawing/2014/main" id="{632EEAA3-E4B5-FC73-41F0-8E9781B1DA92}"/>
                  </a:ext>
                </a:extLst>
              </p:cNvPr>
              <p:cNvSpPr/>
              <p:nvPr/>
            </p:nvSpPr>
            <p:spPr>
              <a:xfrm>
                <a:off x="5321741" y="3087389"/>
                <a:ext cx="1493402" cy="828777"/>
              </a:xfrm>
              <a:prstGeom prst="roundRect">
                <a:avLst/>
              </a:prstGeom>
              <a:solidFill>
                <a:schemeClr val="accent1">
                  <a:lumMod val="60000"/>
                  <a:lumOff val="4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Inference Dataset</a:t>
                </a:r>
                <a:endParaRPr lang="ko-KR" altLang="en-US" b="1" dirty="0">
                  <a:solidFill>
                    <a:schemeClr val="tx1"/>
                  </a:solidFill>
                </a:endParaRPr>
              </a:p>
            </p:txBody>
          </p:sp>
        </p:grpSp>
        <p:sp>
          <p:nvSpPr>
            <p:cNvPr id="24" name="원호 23">
              <a:extLst>
                <a:ext uri="{FF2B5EF4-FFF2-40B4-BE49-F238E27FC236}">
                  <a16:creationId xmlns:a16="http://schemas.microsoft.com/office/drawing/2014/main" id="{A418145B-88A0-8442-020E-494354428DC3}"/>
                </a:ext>
              </a:extLst>
            </p:cNvPr>
            <p:cNvSpPr/>
            <p:nvPr/>
          </p:nvSpPr>
          <p:spPr>
            <a:xfrm rot="10641062">
              <a:off x="4614696" y="2462584"/>
              <a:ext cx="1503243" cy="1494314"/>
            </a:xfrm>
            <a:prstGeom prst="arc">
              <a:avLst>
                <a:gd name="adj1" fmla="val 15400172"/>
                <a:gd name="adj2" fmla="val 158446"/>
              </a:avLst>
            </a:prstGeom>
            <a:ln w="28575">
              <a:solidFill>
                <a:schemeClr val="tx1"/>
              </a:solidFill>
              <a:head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cxnSp>
          <p:nvCxnSpPr>
            <p:cNvPr id="26" name="직선 화살표 연결선 25">
              <a:extLst>
                <a:ext uri="{FF2B5EF4-FFF2-40B4-BE49-F238E27FC236}">
                  <a16:creationId xmlns:a16="http://schemas.microsoft.com/office/drawing/2014/main" id="{FD9282AD-A787-29A4-848B-1E9B3111AB84}"/>
                </a:ext>
              </a:extLst>
            </p:cNvPr>
            <p:cNvCxnSpPr>
              <a:stCxn id="24" idx="0"/>
            </p:cNvCxnSpPr>
            <p:nvPr/>
          </p:nvCxnSpPr>
          <p:spPr>
            <a:xfrm flipV="1">
              <a:off x="5572069" y="3539207"/>
              <a:ext cx="641695" cy="389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15C2C6FF-7457-ACD2-6BA1-9E103E640788}"/>
                </a:ext>
              </a:extLst>
            </p:cNvPr>
            <p:cNvCxnSpPr>
              <a:cxnSpLocks/>
            </p:cNvCxnSpPr>
            <p:nvPr/>
          </p:nvCxnSpPr>
          <p:spPr>
            <a:xfrm>
              <a:off x="5614982" y="3915782"/>
              <a:ext cx="621355" cy="509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28"/>
          <p:cNvGrpSpPr/>
          <p:nvPr/>
        </p:nvGrpSpPr>
        <p:grpSpPr>
          <a:xfrm>
            <a:off x="205599" y="131023"/>
            <a:ext cx="5274798" cy="682733"/>
            <a:chOff x="561195" y="157764"/>
            <a:chExt cx="5274798" cy="682733"/>
          </a:xfrm>
        </p:grpSpPr>
        <p:sp>
          <p:nvSpPr>
            <p:cNvPr id="196" name="Google Shape;196;p28"/>
            <p:cNvSpPr/>
            <p:nvPr/>
          </p:nvSpPr>
          <p:spPr>
            <a:xfrm>
              <a:off x="778669" y="620335"/>
              <a:ext cx="542925" cy="3428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197" name="Google Shape;197;p28"/>
            <p:cNvGrpSpPr/>
            <p:nvPr/>
          </p:nvGrpSpPr>
          <p:grpSpPr>
            <a:xfrm>
              <a:off x="561195" y="157764"/>
              <a:ext cx="5274798" cy="682733"/>
              <a:chOff x="561195" y="157764"/>
              <a:chExt cx="5274798" cy="682733"/>
            </a:xfrm>
          </p:grpSpPr>
          <p:sp>
            <p:nvSpPr>
              <p:cNvPr id="198" name="Google Shape;198;p28"/>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2</a:t>
                </a:r>
                <a:endParaRPr sz="1400" b="1">
                  <a:solidFill>
                    <a:schemeClr val="lt1"/>
                  </a:solidFill>
                  <a:latin typeface="Malgun Gothic"/>
                  <a:ea typeface="Malgun Gothic"/>
                  <a:cs typeface="Malgun Gothic"/>
                  <a:sym typeface="Malgun Gothic"/>
                </a:endParaRPr>
              </a:p>
            </p:txBody>
          </p:sp>
          <p:sp>
            <p:nvSpPr>
              <p:cNvPr id="199" name="Google Shape;199;p28"/>
              <p:cNvSpPr txBox="1"/>
              <p:nvPr/>
            </p:nvSpPr>
            <p:spPr>
              <a:xfrm>
                <a:off x="1418806" y="217249"/>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Dataset : Train Dataset</a:t>
                </a:r>
                <a:endParaRPr sz="1800" b="1">
                  <a:solidFill>
                    <a:srgbClr val="AA1239"/>
                  </a:solidFill>
                  <a:latin typeface="Malgun Gothic"/>
                  <a:ea typeface="Malgun Gothic"/>
                  <a:cs typeface="Malgun Gothic"/>
                  <a:sym typeface="Malgun Gothic"/>
                </a:endParaRPr>
              </a:p>
            </p:txBody>
          </p:sp>
          <p:cxnSp>
            <p:nvCxnSpPr>
              <p:cNvPr id="200" name="Google Shape;200;p28"/>
              <p:cNvCxnSpPr/>
              <p:nvPr/>
            </p:nvCxnSpPr>
            <p:spPr>
              <a:xfrm>
                <a:off x="1321594" y="637479"/>
                <a:ext cx="3748087" cy="0"/>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201" name="Google Shape;201;p28"/>
          <p:cNvGrpSpPr/>
          <p:nvPr/>
        </p:nvGrpSpPr>
        <p:grpSpPr>
          <a:xfrm>
            <a:off x="540875" y="2311400"/>
            <a:ext cx="7616025" cy="2366700"/>
            <a:chOff x="779983" y="1374621"/>
            <a:chExt cx="10154700" cy="3155601"/>
          </a:xfrm>
        </p:grpSpPr>
        <p:sp>
          <p:nvSpPr>
            <p:cNvPr id="202" name="Google Shape;202;p28"/>
            <p:cNvSpPr txBox="1"/>
            <p:nvPr/>
          </p:nvSpPr>
          <p:spPr>
            <a:xfrm>
              <a:off x="779983" y="1374621"/>
              <a:ext cx="3927600" cy="2965500"/>
            </a:xfrm>
            <a:prstGeom prst="rect">
              <a:avLst/>
            </a:prstGeom>
            <a:noFill/>
            <a:ln w="2857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spcBef>
                  <a:spcPts val="0"/>
                </a:spcBef>
                <a:spcAft>
                  <a:spcPts val="0"/>
                </a:spcAft>
                <a:buNone/>
              </a:pPr>
              <a:r>
                <a:rPr lang="ko" sz="1400">
                  <a:solidFill>
                    <a:schemeClr val="dk1"/>
                  </a:solidFill>
                  <a:latin typeface="Malgun Gothic"/>
                  <a:ea typeface="Malgun Gothic"/>
                  <a:cs typeface="Malgun Gothic"/>
                  <a:sym typeface="Malgun Gothic"/>
                </a:rPr>
                <a:t>In recent years, technology has had a profound impact on our daily lives and the world around us.</a:t>
              </a:r>
              <a:endParaRPr sz="1100"/>
            </a:p>
            <a:p>
              <a:pPr marL="0" marR="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400">
                  <a:solidFill>
                    <a:schemeClr val="dk1"/>
                  </a:solidFill>
                  <a:latin typeface="Malgun Gothic"/>
                  <a:ea typeface="Malgun Gothic"/>
                  <a:cs typeface="Malgun Gothic"/>
                  <a:sym typeface="Malgun Gothic"/>
                </a:rPr>
                <a:t>From staying connected with loved ones to ordering food online through an app, technology has made our lives easier and more convenient. ….</a:t>
              </a:r>
              <a:endParaRPr sz="1400">
                <a:solidFill>
                  <a:schemeClr val="dk1"/>
                </a:solidFill>
                <a:latin typeface="Malgun Gothic"/>
                <a:ea typeface="Malgun Gothic"/>
                <a:cs typeface="Malgun Gothic"/>
                <a:sym typeface="Malgun Gothic"/>
              </a:endParaRPr>
            </a:p>
          </p:txBody>
        </p:sp>
        <p:sp>
          <p:nvSpPr>
            <p:cNvPr id="203" name="Google Shape;203;p28"/>
            <p:cNvSpPr txBox="1"/>
            <p:nvPr/>
          </p:nvSpPr>
          <p:spPr>
            <a:xfrm>
              <a:off x="6388183" y="1564721"/>
              <a:ext cx="4546500" cy="2965500"/>
            </a:xfrm>
            <a:prstGeom prst="rect">
              <a:avLst/>
            </a:prstGeom>
            <a:noFill/>
            <a:ln w="2857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400">
                  <a:solidFill>
                    <a:schemeClr val="dk1"/>
                  </a:solidFill>
                  <a:latin typeface="Malgun Gothic"/>
                  <a:ea typeface="Malgun Gothic"/>
                  <a:cs typeface="Malgun Gothic"/>
                  <a:sym typeface="Malgun Gothic"/>
                </a:rPr>
                <a:t>최근 몇 년 동안 기술은 우리의 일상생활과 주변 세계에 큰 영향을 미쳤습니다. </a:t>
              </a:r>
              <a:endParaRPr sz="1100"/>
            </a:p>
            <a:p>
              <a:pPr marL="0" marR="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400">
                  <a:solidFill>
                    <a:schemeClr val="dk1"/>
                  </a:solidFill>
                  <a:latin typeface="Malgun Gothic"/>
                  <a:ea typeface="Malgun Gothic"/>
                  <a:cs typeface="Malgun Gothic"/>
                  <a:sym typeface="Malgun Gothic"/>
                </a:rPr>
                <a:t>사랑하는 사람과 연락을 유지하는 것부터 앱을 통해 온라인으로 음식을 주문하는 것까지, 기술은 우리의 삶을 더 쉽고 편리하게 만들어주었습니다…..</a:t>
              </a:r>
              <a:endParaRPr sz="1100"/>
            </a:p>
            <a:p>
              <a:pPr marL="0" marR="0" lvl="0" indent="0" algn="l" rtl="0">
                <a:spcBef>
                  <a:spcPts val="0"/>
                </a:spcBef>
                <a:spcAft>
                  <a:spcPts val="0"/>
                </a:spcAft>
                <a:buNone/>
              </a:pPr>
              <a:endParaRPr sz="1400">
                <a:solidFill>
                  <a:schemeClr val="dk1"/>
                </a:solidFill>
                <a:latin typeface="Malgun Gothic"/>
                <a:ea typeface="Malgun Gothic"/>
                <a:cs typeface="Malgun Gothic"/>
                <a:sym typeface="Malgun Gothic"/>
              </a:endParaRPr>
            </a:p>
          </p:txBody>
        </p:sp>
        <p:cxnSp>
          <p:nvCxnSpPr>
            <p:cNvPr id="204" name="Google Shape;204;p28"/>
            <p:cNvCxnSpPr/>
            <p:nvPr/>
          </p:nvCxnSpPr>
          <p:spPr>
            <a:xfrm>
              <a:off x="4707583" y="2725716"/>
              <a:ext cx="1623900" cy="21900"/>
            </a:xfrm>
            <a:prstGeom prst="straightConnector1">
              <a:avLst/>
            </a:prstGeom>
            <a:noFill/>
            <a:ln w="28575" cap="flat" cmpd="sng">
              <a:solidFill>
                <a:schemeClr val="dk1"/>
              </a:solidFill>
              <a:prstDash val="solid"/>
              <a:miter lim="800000"/>
              <a:headEnd type="none" w="lg" len="lg"/>
              <a:tailEnd type="triangle" w="med" len="med"/>
            </a:ln>
          </p:spPr>
        </p:cxnSp>
      </p:grpSp>
      <p:sp>
        <p:nvSpPr>
          <p:cNvPr id="205" name="Google Shape;205;p28"/>
          <p:cNvSpPr txBox="1"/>
          <p:nvPr/>
        </p:nvSpPr>
        <p:spPr>
          <a:xfrm>
            <a:off x="684484" y="936479"/>
            <a:ext cx="44172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dirty="0"/>
              <a:t>● </a:t>
            </a:r>
            <a:r>
              <a:rPr lang="ko" sz="1400" b="1" u="sng" dirty="0">
                <a:solidFill>
                  <a:schemeClr val="hlink"/>
                </a:solidFill>
                <a:latin typeface="Malgun Gothic"/>
                <a:ea typeface="Malgun Gothic"/>
                <a:cs typeface="Malgun Gothic"/>
                <a:sym typeface="Malgun Gothic"/>
                <a:hlinkClick r:id="rId3"/>
              </a:rPr>
              <a:t>Train DataSet : </a:t>
            </a:r>
            <a:r>
              <a:rPr lang="ko" sz="1400" b="1" u="sng" dirty="0">
                <a:solidFill>
                  <a:schemeClr val="hlink"/>
                </a:solidFill>
                <a:latin typeface="Malgun Gothic"/>
                <a:ea typeface="Malgun Gothic"/>
                <a:cs typeface="Malgun Gothic"/>
                <a:sym typeface="Malgun Gothic"/>
                <a:hlinkClick r:id="rId3"/>
              </a:rPr>
              <a:t>DAIGT Proper Train Dataset</a:t>
            </a:r>
            <a:endParaRPr sz="1400" b="1" dirty="0">
              <a:solidFill>
                <a:schemeClr val="dk1"/>
              </a:solidFill>
              <a:latin typeface="Malgun Gothic"/>
              <a:ea typeface="Malgun Gothic"/>
              <a:cs typeface="Malgun Gothic"/>
              <a:sym typeface="Malgun Gothic"/>
            </a:endParaRPr>
          </a:p>
        </p:txBody>
      </p:sp>
      <p:sp>
        <p:nvSpPr>
          <p:cNvPr id="206" name="Google Shape;206;p28"/>
          <p:cNvSpPr txBox="1"/>
          <p:nvPr/>
        </p:nvSpPr>
        <p:spPr>
          <a:xfrm>
            <a:off x="651650" y="1189825"/>
            <a:ext cx="4382700" cy="74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dirty="0">
                <a:solidFill>
                  <a:schemeClr val="dk1"/>
                </a:solidFill>
              </a:rPr>
              <a:t>●</a:t>
            </a:r>
            <a:r>
              <a:rPr lang="ko" dirty="0">
                <a:solidFill>
                  <a:schemeClr val="dk1"/>
                </a:solidFill>
                <a:latin typeface="Malgun Gothic"/>
                <a:ea typeface="Malgun Gothic"/>
                <a:cs typeface="Malgun Gothic"/>
                <a:sym typeface="Malgun Gothic"/>
              </a:rPr>
              <a:t> 36000 Dataset (3 : 1) [LLM : Human] </a:t>
            </a:r>
            <a:endParaRPr dirty="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ko" dirty="0">
                <a:solidFill>
                  <a:schemeClr val="dk1"/>
                </a:solidFill>
              </a:rPr>
              <a:t>●</a:t>
            </a:r>
            <a:r>
              <a:rPr lang="ko" dirty="0">
                <a:solidFill>
                  <a:schemeClr val="dk1"/>
                </a:solidFill>
                <a:latin typeface="Malgun Gothic"/>
                <a:ea typeface="Malgun Gothic"/>
                <a:cs typeface="Malgun Gothic"/>
                <a:sym typeface="Malgun Gothic"/>
              </a:rPr>
              <a:t> Mistral 7B 모델 훈련시 2000개 활용</a:t>
            </a:r>
            <a:endParaRPr dirty="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dirty="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dirty="0">
              <a:solidFill>
                <a:schemeClr val="dk1"/>
              </a:solidFill>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29"/>
          <p:cNvGrpSpPr/>
          <p:nvPr/>
        </p:nvGrpSpPr>
        <p:grpSpPr>
          <a:xfrm>
            <a:off x="205659" y="131023"/>
            <a:ext cx="5274751" cy="682585"/>
            <a:chOff x="561255" y="157764"/>
            <a:chExt cx="5274751" cy="682585"/>
          </a:xfrm>
        </p:grpSpPr>
        <p:sp>
          <p:nvSpPr>
            <p:cNvPr id="213" name="Google Shape;213;p29"/>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14" name="Google Shape;214;p29"/>
            <p:cNvGrpSpPr/>
            <p:nvPr/>
          </p:nvGrpSpPr>
          <p:grpSpPr>
            <a:xfrm>
              <a:off x="561255" y="157764"/>
              <a:ext cx="5274751" cy="682585"/>
              <a:chOff x="561255" y="157764"/>
              <a:chExt cx="5274751" cy="682585"/>
            </a:xfrm>
          </p:grpSpPr>
          <p:sp>
            <p:nvSpPr>
              <p:cNvPr id="215" name="Google Shape;215;p29"/>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2</a:t>
                </a:r>
                <a:endParaRPr sz="1400" b="1">
                  <a:solidFill>
                    <a:schemeClr val="lt1"/>
                  </a:solidFill>
                  <a:latin typeface="Malgun Gothic"/>
                  <a:ea typeface="Malgun Gothic"/>
                  <a:cs typeface="Malgun Gothic"/>
                  <a:sym typeface="Malgun Gothic"/>
                </a:endParaRPr>
              </a:p>
            </p:txBody>
          </p:sp>
          <p:sp>
            <p:nvSpPr>
              <p:cNvPr id="216" name="Google Shape;216;p29"/>
              <p:cNvSpPr txBox="1"/>
              <p:nvPr/>
            </p:nvSpPr>
            <p:spPr>
              <a:xfrm>
                <a:off x="1418806" y="217249"/>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Dataset : Inference Dataset</a:t>
                </a:r>
                <a:endParaRPr sz="1800" b="1">
                  <a:solidFill>
                    <a:srgbClr val="AA1239"/>
                  </a:solidFill>
                  <a:latin typeface="Malgun Gothic"/>
                  <a:ea typeface="Malgun Gothic"/>
                  <a:cs typeface="Malgun Gothic"/>
                  <a:sym typeface="Malgun Gothic"/>
                </a:endParaRPr>
              </a:p>
            </p:txBody>
          </p:sp>
          <p:cxnSp>
            <p:nvCxnSpPr>
              <p:cNvPr id="217" name="Google Shape;217;p29"/>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218" name="Google Shape;218;p29"/>
          <p:cNvSpPr txBox="1"/>
          <p:nvPr/>
        </p:nvSpPr>
        <p:spPr>
          <a:xfrm>
            <a:off x="387050" y="1156855"/>
            <a:ext cx="8107200" cy="2770500"/>
          </a:xfrm>
          <a:prstGeom prst="rect">
            <a:avLst/>
          </a:prstGeom>
          <a:noFill/>
          <a:ln w="19050">
            <a:solidFill>
              <a:srgbClr val="AA1239"/>
            </a:solidFill>
          </a:ln>
        </p:spPr>
        <p:txBody>
          <a:bodyPr spcFirstLastPara="1" wrap="square" lIns="91425" tIns="91425" rIns="91425" bIns="91425" anchor="t" anchorCtr="0">
            <a:spAutoFit/>
          </a:bodyPr>
          <a:lstStyle/>
          <a:p>
            <a:pPr marL="0" lvl="0" indent="0" algn="l" rtl="0">
              <a:spcBef>
                <a:spcPts val="0"/>
              </a:spcBef>
              <a:spcAft>
                <a:spcPts val="0"/>
              </a:spcAft>
              <a:buNone/>
            </a:pPr>
            <a:r>
              <a:rPr lang="ko" dirty="0"/>
              <a:t>한양대, 경희대, 고려대, 인하대… 등 2014~2024 출제된 논술기출, 모의논술 문제</a:t>
            </a:r>
            <a:endParaRPr dirty="0"/>
          </a:p>
          <a:p>
            <a:pPr marL="457200" lvl="0" indent="-317500" algn="l" rtl="0">
              <a:spcBef>
                <a:spcPts val="0"/>
              </a:spcBef>
              <a:spcAft>
                <a:spcPts val="0"/>
              </a:spcAft>
              <a:buSzPts val="1400"/>
              <a:buAutoNum type="arabicPeriod"/>
            </a:pPr>
            <a:r>
              <a:rPr lang="ko" dirty="0"/>
              <a:t>생성 조건</a:t>
            </a:r>
            <a:endParaRPr dirty="0"/>
          </a:p>
          <a:p>
            <a:pPr marL="914400" lvl="1" indent="-317500" algn="l" rtl="0">
              <a:spcBef>
                <a:spcPts val="0"/>
              </a:spcBef>
              <a:spcAft>
                <a:spcPts val="0"/>
              </a:spcAft>
              <a:buSzPts val="1400"/>
              <a:buAutoNum type="alphaLcPeriod"/>
            </a:pPr>
            <a:r>
              <a:rPr lang="ko" dirty="0"/>
              <a:t>Prompt + 제시문 +  문제 </a:t>
            </a:r>
            <a:endParaRPr dirty="0"/>
          </a:p>
          <a:p>
            <a:pPr marL="457200" lvl="0" indent="-317500" algn="l" rtl="0">
              <a:spcBef>
                <a:spcPts val="0"/>
              </a:spcBef>
              <a:spcAft>
                <a:spcPts val="0"/>
              </a:spcAft>
              <a:buSzPts val="1400"/>
              <a:buAutoNum type="arabicPeriod"/>
            </a:pPr>
            <a:r>
              <a:rPr lang="ko" dirty="0"/>
              <a:t>생성 text</a:t>
            </a:r>
            <a:endParaRPr dirty="0"/>
          </a:p>
          <a:p>
            <a:pPr marL="914400" lvl="1" indent="-317500" algn="l" rtl="0">
              <a:spcBef>
                <a:spcPts val="0"/>
              </a:spcBef>
              <a:spcAft>
                <a:spcPts val="0"/>
              </a:spcAft>
              <a:buSzPts val="1400"/>
              <a:buAutoNum type="alphaLcPeriod"/>
            </a:pPr>
            <a:r>
              <a:rPr lang="ko" dirty="0">
                <a:solidFill>
                  <a:schemeClr val="dk1"/>
                </a:solidFill>
              </a:rPr>
              <a:t>LLM Generated Text       :  GPT-3.5,GPT-4,GPT-4o   </a:t>
            </a:r>
            <a:endParaRPr dirty="0">
              <a:solidFill>
                <a:schemeClr val="dk1"/>
              </a:solidFill>
            </a:endParaRPr>
          </a:p>
          <a:p>
            <a:pPr marL="914400" lvl="1" indent="-317500" algn="l" rtl="0">
              <a:spcBef>
                <a:spcPts val="0"/>
              </a:spcBef>
              <a:spcAft>
                <a:spcPts val="0"/>
              </a:spcAft>
              <a:buSzPts val="1400"/>
              <a:buAutoNum type="alphaLcPeriod"/>
            </a:pPr>
            <a:r>
              <a:rPr lang="ko" dirty="0">
                <a:solidFill>
                  <a:schemeClr val="dk1"/>
                </a:solidFill>
              </a:rPr>
              <a:t>HUMAN Generated Text :  인문,사회논술 모범답안</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ko" dirty="0"/>
              <a:t>데이터 비율</a:t>
            </a:r>
            <a:endParaRPr dirty="0"/>
          </a:p>
          <a:p>
            <a:pPr marL="457200" lvl="0" indent="-317500" algn="l" rtl="0">
              <a:spcBef>
                <a:spcPts val="0"/>
              </a:spcBef>
              <a:spcAft>
                <a:spcPts val="0"/>
              </a:spcAft>
              <a:buSzPts val="1400"/>
              <a:buChar char="●"/>
            </a:pPr>
            <a:r>
              <a:rPr lang="ko" dirty="0"/>
              <a:t>Human Generated : 126개</a:t>
            </a:r>
            <a:endParaRPr dirty="0"/>
          </a:p>
          <a:p>
            <a:pPr marL="457200" lvl="0" indent="-317500" algn="l" rtl="0">
              <a:spcBef>
                <a:spcPts val="0"/>
              </a:spcBef>
              <a:spcAft>
                <a:spcPts val="0"/>
              </a:spcAft>
              <a:buSzPts val="1400"/>
              <a:buChar char="●"/>
            </a:pPr>
            <a:r>
              <a:rPr lang="ko" dirty="0"/>
              <a:t>GPT-3.5: 171개</a:t>
            </a:r>
            <a:endParaRPr dirty="0"/>
          </a:p>
          <a:p>
            <a:pPr marL="457200" lvl="0" indent="-317500" algn="l" rtl="0">
              <a:spcBef>
                <a:spcPts val="0"/>
              </a:spcBef>
              <a:spcAft>
                <a:spcPts val="0"/>
              </a:spcAft>
              <a:buSzPts val="1400"/>
              <a:buChar char="●"/>
            </a:pPr>
            <a:r>
              <a:rPr lang="ko" dirty="0"/>
              <a:t>GPT-4: 103개</a:t>
            </a:r>
            <a:endParaRPr dirty="0"/>
          </a:p>
          <a:p>
            <a:pPr marL="457200" lvl="0" indent="-317500" algn="l" rtl="0">
              <a:spcBef>
                <a:spcPts val="0"/>
              </a:spcBef>
              <a:spcAft>
                <a:spcPts val="0"/>
              </a:spcAft>
              <a:buSzPts val="1400"/>
              <a:buChar char="●"/>
            </a:pPr>
            <a:r>
              <a:rPr lang="ko" dirty="0"/>
              <a:t>GPT-4o: 101개</a:t>
            </a:r>
            <a:endParaRPr dirty="0"/>
          </a:p>
        </p:txBody>
      </p:sp>
      <p:sp>
        <p:nvSpPr>
          <p:cNvPr id="219" name="Google Shape;219;p29"/>
          <p:cNvSpPr txBox="1"/>
          <p:nvPr/>
        </p:nvSpPr>
        <p:spPr>
          <a:xfrm>
            <a:off x="387050" y="781651"/>
            <a:ext cx="44172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a:t>● </a:t>
            </a:r>
            <a:r>
              <a:rPr lang="ko" b="1">
                <a:latin typeface="Malgun Gothic"/>
                <a:ea typeface="Malgun Gothic"/>
                <a:cs typeface="Malgun Gothic"/>
                <a:sym typeface="Malgun Gothic"/>
              </a:rPr>
              <a:t>인문논술 Dataset  </a:t>
            </a:r>
            <a:endParaRPr sz="1400" b="1">
              <a:solidFill>
                <a:schemeClr val="dk1"/>
              </a:solidFill>
              <a:latin typeface="Malgun Gothic"/>
              <a:ea typeface="Malgun Gothic"/>
              <a:cs typeface="Malgun Gothic"/>
              <a:sym typeface="Malgun Gothic"/>
            </a:endParaRPr>
          </a:p>
        </p:txBody>
      </p:sp>
      <p:sp>
        <p:nvSpPr>
          <p:cNvPr id="220" name="Google Shape;220;p29"/>
          <p:cNvSpPr txBox="1"/>
          <p:nvPr/>
        </p:nvSpPr>
        <p:spPr>
          <a:xfrm>
            <a:off x="454059" y="4126792"/>
            <a:ext cx="7541700" cy="784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300" dirty="0"/>
              <a:t>예시1: </a:t>
            </a:r>
            <a:r>
              <a:rPr lang="en-US" altLang="ko" sz="1300" u="sng" dirty="0">
                <a:solidFill>
                  <a:schemeClr val="hlink"/>
                </a:solidFill>
              </a:rPr>
              <a:t>2019</a:t>
            </a:r>
            <a:r>
              <a:rPr lang="ko-KR" altLang="en-US" sz="1300" u="sng" dirty="0">
                <a:solidFill>
                  <a:schemeClr val="hlink"/>
                </a:solidFill>
              </a:rPr>
              <a:t>년도 한양대학교 </a:t>
            </a:r>
            <a:r>
              <a:rPr lang="en-US" altLang="ko-KR" sz="1300" u="sng" dirty="0">
                <a:solidFill>
                  <a:schemeClr val="hlink"/>
                </a:solidFill>
              </a:rPr>
              <a:t>2</a:t>
            </a:r>
            <a:r>
              <a:rPr lang="ko-KR" altLang="en-US" sz="1300" u="sng" dirty="0">
                <a:solidFill>
                  <a:schemeClr val="hlink"/>
                </a:solidFill>
              </a:rPr>
              <a:t>차 모의 논술 </a:t>
            </a:r>
            <a:endParaRPr sz="1300" dirty="0"/>
          </a:p>
          <a:p>
            <a:pPr marL="0" lvl="0" indent="0" algn="l" rtl="0">
              <a:lnSpc>
                <a:spcPct val="150000"/>
              </a:lnSpc>
              <a:spcBef>
                <a:spcPts val="0"/>
              </a:spcBef>
              <a:spcAft>
                <a:spcPts val="0"/>
              </a:spcAft>
              <a:buNone/>
            </a:pPr>
            <a:r>
              <a:rPr lang="ko" sz="1300" dirty="0">
                <a:solidFill>
                  <a:schemeClr val="dk1"/>
                </a:solidFill>
              </a:rPr>
              <a:t>예시2 :</a:t>
            </a:r>
            <a:r>
              <a:rPr lang="ko" sz="1300" u="sng" dirty="0">
                <a:solidFill>
                  <a:schemeClr val="hlink"/>
                </a:solidFill>
                <a:hlinkClick r:id="rId3"/>
              </a:rPr>
              <a:t>202</a:t>
            </a:r>
            <a:r>
              <a:rPr lang="en-US" altLang="ko" sz="1300" u="sng" dirty="0">
                <a:solidFill>
                  <a:schemeClr val="hlink"/>
                </a:solidFill>
                <a:hlinkClick r:id="rId3"/>
              </a:rPr>
              <a:t>3</a:t>
            </a:r>
            <a:r>
              <a:rPr lang="ko-KR" altLang="en-US" sz="1300" u="sng" dirty="0">
                <a:solidFill>
                  <a:schemeClr val="hlink"/>
                </a:solidFill>
                <a:hlinkClick r:id="rId3"/>
              </a:rPr>
              <a:t>년도 </a:t>
            </a:r>
            <a:r>
              <a:rPr lang="ko-KR" altLang="en-US" sz="1300" u="sng" dirty="0" err="1">
                <a:solidFill>
                  <a:schemeClr val="hlink"/>
                </a:solidFill>
                <a:hlinkClick r:id="rId3"/>
              </a:rPr>
              <a:t>연세대학교인문논술사회문제</a:t>
            </a:r>
            <a:endParaRPr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grpSp>
        <p:nvGrpSpPr>
          <p:cNvPr id="226" name="Google Shape;226;p30"/>
          <p:cNvGrpSpPr/>
          <p:nvPr/>
        </p:nvGrpSpPr>
        <p:grpSpPr>
          <a:xfrm>
            <a:off x="416184" y="202748"/>
            <a:ext cx="5274751" cy="682585"/>
            <a:chOff x="561255" y="157764"/>
            <a:chExt cx="5274751" cy="682585"/>
          </a:xfrm>
        </p:grpSpPr>
        <p:sp>
          <p:nvSpPr>
            <p:cNvPr id="227" name="Google Shape;227;p30"/>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28" name="Google Shape;228;p30"/>
            <p:cNvGrpSpPr/>
            <p:nvPr/>
          </p:nvGrpSpPr>
          <p:grpSpPr>
            <a:xfrm>
              <a:off x="561255" y="157764"/>
              <a:ext cx="5274751" cy="682585"/>
              <a:chOff x="561255" y="157764"/>
              <a:chExt cx="5274751" cy="682585"/>
            </a:xfrm>
          </p:grpSpPr>
          <p:sp>
            <p:nvSpPr>
              <p:cNvPr id="229" name="Google Shape;229;p30"/>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2</a:t>
                </a:r>
                <a:endParaRPr sz="1400" b="1">
                  <a:solidFill>
                    <a:schemeClr val="lt1"/>
                  </a:solidFill>
                  <a:latin typeface="Malgun Gothic"/>
                  <a:ea typeface="Malgun Gothic"/>
                  <a:cs typeface="Malgun Gothic"/>
                  <a:sym typeface="Malgun Gothic"/>
                </a:endParaRPr>
              </a:p>
            </p:txBody>
          </p:sp>
          <p:sp>
            <p:nvSpPr>
              <p:cNvPr id="230" name="Google Shape;230;p30"/>
              <p:cNvSpPr txBox="1"/>
              <p:nvPr/>
            </p:nvSpPr>
            <p:spPr>
              <a:xfrm>
                <a:off x="1418806" y="217249"/>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Dataset : Test Dataset</a:t>
                </a:r>
                <a:endParaRPr sz="1800" b="1">
                  <a:solidFill>
                    <a:srgbClr val="AA1239"/>
                  </a:solidFill>
                  <a:latin typeface="Malgun Gothic"/>
                  <a:ea typeface="Malgun Gothic"/>
                  <a:cs typeface="Malgun Gothic"/>
                  <a:sym typeface="Malgun Gothic"/>
                </a:endParaRPr>
              </a:p>
            </p:txBody>
          </p:sp>
          <p:cxnSp>
            <p:nvCxnSpPr>
              <p:cNvPr id="231" name="Google Shape;231;p30"/>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232" name="Google Shape;232;p30"/>
          <p:cNvSpPr txBox="1"/>
          <p:nvPr/>
        </p:nvSpPr>
        <p:spPr>
          <a:xfrm>
            <a:off x="245400" y="1087127"/>
            <a:ext cx="4326600" cy="397028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200" dirty="0"/>
              <a:t>자본주의 사회의 시장 경제 체제에서는 개인이 자유롭게 경쟁하며, 그 결과 창의성과 생산성이 증가하고 전체적인 생활 수준이 향상된다. 그러나 경제적 불평등이 심화되고, 출발점의 차이로 인해 소득 분배의 불공정이 발생한다. 이는 빈익빈 부익부를 초래하며, 상대적 박탈감으로 인한 사회적 분열과 갈등을 유발한다. 이러한 문제를 해결하기 위해 국가의 개입이 필요하며, 분배 정의를 실현하기 위해 불편부당성, 업적에 따른 보상, 사회적 약자 보호, 형평성 등의 기준이 제시된다. 불편부당성은 기회와 권리를 평등하게 분배하는 것을 의미하며, 업적에 따른 보상은 성취에 비례하는 보상을 강조한다. 사회적 약자 보호는 불리한 출발점에 있는 사람들을 더 배려해야 한다는 원칙을, 형평성은 각자의 필요와 상황을 고려한 분배를 의미한다.</a:t>
            </a:r>
            <a:endParaRPr lang="en-US" altLang="ko" sz="1200" dirty="0"/>
          </a:p>
          <a:p>
            <a:pPr marL="0" lvl="0" indent="0" algn="l" rtl="0">
              <a:spcBef>
                <a:spcPts val="0"/>
              </a:spcBef>
              <a:spcAft>
                <a:spcPts val="0"/>
              </a:spcAft>
              <a:buNone/>
            </a:pPr>
            <a:endParaRPr sz="1200" dirty="0"/>
          </a:p>
        </p:txBody>
      </p:sp>
      <p:sp>
        <p:nvSpPr>
          <p:cNvPr id="233" name="Google Shape;233;p30"/>
          <p:cNvSpPr txBox="1"/>
          <p:nvPr/>
        </p:nvSpPr>
        <p:spPr>
          <a:xfrm>
            <a:off x="4687858" y="1080000"/>
            <a:ext cx="4108500" cy="323162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200" dirty="0"/>
              <a:t>자본주의 체제의 자유 경쟁은 생활수준의 향상을 가져오지만 경제적 불평등을 심화하거나 개인의 노력이나 책임</a:t>
            </a:r>
            <a:endParaRPr sz="1200" dirty="0"/>
          </a:p>
          <a:p>
            <a:pPr marL="0" lvl="0" indent="0" algn="l" rtl="0">
              <a:lnSpc>
                <a:spcPct val="150000"/>
              </a:lnSpc>
              <a:spcBef>
                <a:spcPts val="0"/>
              </a:spcBef>
              <a:spcAft>
                <a:spcPts val="0"/>
              </a:spcAft>
              <a:buNone/>
            </a:pPr>
            <a:r>
              <a:rPr lang="ko" sz="1200" dirty="0"/>
              <a:t>이외의 요소로 인한 분배의 불공정을 야기할 수 있으며 그 결과 사회 분열과 갈등을 유발할 수 있으므로 국가가 개입</a:t>
            </a:r>
            <a:endParaRPr sz="1200" dirty="0"/>
          </a:p>
          <a:p>
            <a:pPr marL="0" lvl="0" indent="0" algn="l" rtl="0">
              <a:lnSpc>
                <a:spcPct val="150000"/>
              </a:lnSpc>
              <a:spcBef>
                <a:spcPts val="0"/>
              </a:spcBef>
              <a:spcAft>
                <a:spcPts val="0"/>
              </a:spcAft>
              <a:buNone/>
            </a:pPr>
            <a:r>
              <a:rPr lang="ko" sz="1200" dirty="0"/>
              <a:t>하여 분배 정의를 실현해야 한다. 분배 정의의 기준은 다양한데 가장 기본적인 것은 기회와 권리가 모두에게 불편부</a:t>
            </a:r>
            <a:endParaRPr sz="1200" dirty="0"/>
          </a:p>
          <a:p>
            <a:pPr marL="0" lvl="0" indent="0" algn="l" rtl="0">
              <a:lnSpc>
                <a:spcPct val="150000"/>
              </a:lnSpc>
              <a:spcBef>
                <a:spcPts val="0"/>
              </a:spcBef>
              <a:spcAft>
                <a:spcPts val="0"/>
              </a:spcAft>
              <a:buNone/>
            </a:pPr>
            <a:r>
              <a:rPr lang="ko" sz="1200" dirty="0"/>
              <a:t>당하게 분배되는가이다. 둘째, 개인의 업적에 따라 적절히 보상하는가, 셋째, 업적에 따른 보상에서 불리한 위치에 있</a:t>
            </a:r>
            <a:endParaRPr sz="1200" dirty="0"/>
          </a:p>
          <a:p>
            <a:pPr marL="0" lvl="0" indent="0" algn="l" rtl="0">
              <a:lnSpc>
                <a:spcPct val="150000"/>
              </a:lnSpc>
              <a:spcBef>
                <a:spcPts val="0"/>
              </a:spcBef>
              <a:spcAft>
                <a:spcPts val="0"/>
              </a:spcAft>
              <a:buNone/>
            </a:pPr>
            <a:r>
              <a:rPr lang="ko" sz="1200" dirty="0"/>
              <a:t>는 사회적 약자의 불평등을 줄이는가, 넷째, 사람들의 필요와 상황을 고려하는가 등의 기준이 있다. </a:t>
            </a:r>
            <a:endParaRPr sz="1200" dirty="0"/>
          </a:p>
          <a:p>
            <a:pPr marL="0" lvl="0" indent="0" algn="l" rtl="0">
              <a:lnSpc>
                <a:spcPct val="150000"/>
              </a:lnSpc>
              <a:spcBef>
                <a:spcPts val="0"/>
              </a:spcBef>
              <a:spcAft>
                <a:spcPts val="0"/>
              </a:spcAft>
              <a:buNone/>
            </a:pPr>
            <a:endParaRPr sz="1200" dirty="0"/>
          </a:p>
        </p:txBody>
      </p:sp>
      <p:pic>
        <p:nvPicPr>
          <p:cNvPr id="234" name="Google Shape;234;p30"/>
          <p:cNvPicPr preferRelativeResize="0"/>
          <p:nvPr/>
        </p:nvPicPr>
        <p:blipFill>
          <a:blip r:embed="rId3">
            <a:alphaModFix/>
          </a:blip>
          <a:stretch>
            <a:fillRect/>
          </a:stretch>
        </p:blipFill>
        <p:spPr>
          <a:xfrm>
            <a:off x="298315" y="760511"/>
            <a:ext cx="285039" cy="292350"/>
          </a:xfrm>
          <a:prstGeom prst="rect">
            <a:avLst/>
          </a:prstGeom>
          <a:noFill/>
          <a:ln>
            <a:noFill/>
          </a:ln>
        </p:spPr>
      </p:pic>
      <p:pic>
        <p:nvPicPr>
          <p:cNvPr id="235" name="Google Shape;235;p30"/>
          <p:cNvPicPr preferRelativeResize="0"/>
          <p:nvPr/>
        </p:nvPicPr>
        <p:blipFill>
          <a:blip r:embed="rId4">
            <a:alphaModFix/>
          </a:blip>
          <a:stretch>
            <a:fillRect/>
          </a:stretch>
        </p:blipFill>
        <p:spPr>
          <a:xfrm>
            <a:off x="4815958" y="772937"/>
            <a:ext cx="352074" cy="352074"/>
          </a:xfrm>
          <a:prstGeom prst="rect">
            <a:avLst/>
          </a:prstGeom>
          <a:noFill/>
          <a:ln>
            <a:noFill/>
          </a:ln>
        </p:spPr>
      </p:pic>
      <p:sp>
        <p:nvSpPr>
          <p:cNvPr id="236" name="Google Shape;236;p30"/>
          <p:cNvSpPr txBox="1"/>
          <p:nvPr/>
        </p:nvSpPr>
        <p:spPr>
          <a:xfrm>
            <a:off x="633598" y="717827"/>
            <a:ext cx="701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solidFill>
                  <a:schemeClr val="dk1"/>
                </a:solidFill>
              </a:rPr>
              <a:t>human</a:t>
            </a:r>
            <a:endParaRPr sz="1200" dirty="0">
              <a:solidFill>
                <a:schemeClr val="dk1"/>
              </a:solidFill>
            </a:endParaRPr>
          </a:p>
        </p:txBody>
      </p:sp>
      <p:sp>
        <p:nvSpPr>
          <p:cNvPr id="237" name="Google Shape;237;p30"/>
          <p:cNvSpPr txBox="1"/>
          <p:nvPr/>
        </p:nvSpPr>
        <p:spPr>
          <a:xfrm>
            <a:off x="5216733" y="764325"/>
            <a:ext cx="109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a:solidFill>
                  <a:schemeClr val="dk1"/>
                </a:solidFill>
              </a:rPr>
              <a:t>gpt4</a:t>
            </a:r>
            <a:endParaRPr sz="1200">
              <a:solidFill>
                <a:schemeClr val="dk1"/>
              </a:solidFill>
            </a:endParaRPr>
          </a:p>
        </p:txBody>
      </p:sp>
      <p:sp>
        <p:nvSpPr>
          <p:cNvPr id="238" name="Google Shape;238;p30"/>
          <p:cNvSpPr txBox="1"/>
          <p:nvPr/>
        </p:nvSpPr>
        <p:spPr>
          <a:xfrm>
            <a:off x="5168032" y="352468"/>
            <a:ext cx="5122200"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altLang="en-US" sz="900" b="1" dirty="0">
                <a:hlinkClick r:id="rId5"/>
              </a:rPr>
              <a:t>제시문</a:t>
            </a:r>
            <a:r>
              <a:rPr lang="en-US" altLang="ko-KR" sz="900" b="1" dirty="0">
                <a:hlinkClick r:id="rId5"/>
              </a:rPr>
              <a:t>:</a:t>
            </a:r>
            <a:r>
              <a:rPr lang="ko-KR" altLang="en-US" sz="900" b="1" dirty="0">
                <a:hlinkClick r:id="rId5"/>
              </a:rPr>
              <a:t> 문제</a:t>
            </a:r>
            <a:r>
              <a:rPr lang="en-US" altLang="ko-KR" sz="900" b="1" dirty="0">
                <a:hlinkClick r:id="rId5"/>
              </a:rPr>
              <a:t>: (</a:t>
            </a:r>
            <a:r>
              <a:rPr lang="ko-KR" altLang="en-US" sz="900" b="1" dirty="0">
                <a:hlinkClick r:id="rId5"/>
              </a:rPr>
              <a:t>가</a:t>
            </a:r>
            <a:r>
              <a:rPr lang="en-US" altLang="ko-KR" sz="900" b="1" dirty="0">
                <a:hlinkClick r:id="rId5"/>
              </a:rPr>
              <a:t>)</a:t>
            </a:r>
            <a:r>
              <a:rPr lang="ko-KR" altLang="en-US" sz="900" b="1" dirty="0">
                <a:hlinkClick r:id="rId5"/>
              </a:rPr>
              <a:t>를 </a:t>
            </a:r>
            <a:r>
              <a:rPr lang="ko-KR" altLang="en-US" sz="900" b="1" dirty="0" err="1">
                <a:hlinkClick r:id="rId5"/>
              </a:rPr>
              <a:t>요약하시오</a:t>
            </a:r>
            <a:r>
              <a:rPr lang="en-US" altLang="ko-KR" sz="900" b="1" dirty="0">
                <a:hlinkClick r:id="rId5"/>
              </a:rPr>
              <a:t>. (300±50</a:t>
            </a:r>
            <a:r>
              <a:rPr lang="ko-KR" altLang="en-US" sz="900" b="1" dirty="0">
                <a:hlinkClick r:id="rId5"/>
              </a:rPr>
              <a:t>자</a:t>
            </a:r>
            <a:r>
              <a:rPr lang="en-US" altLang="ko-KR" sz="900" b="1" dirty="0">
                <a:hlinkClick r:id="rId5"/>
              </a:rPr>
              <a:t>, 20</a:t>
            </a:r>
            <a:r>
              <a:rPr lang="ko-KR" altLang="en-US" sz="900" b="1" dirty="0">
                <a:hlinkClick r:id="rId5"/>
              </a:rPr>
              <a:t>점</a:t>
            </a:r>
            <a:r>
              <a:rPr lang="en-US" altLang="ko-KR" sz="900" b="1" dirty="0">
                <a:hlinkClick r:id="rId5"/>
              </a:rPr>
              <a:t>)</a:t>
            </a:r>
            <a:endParaRPr lang="ko-KR" altLang="en-US" sz="9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grpSp>
        <p:nvGrpSpPr>
          <p:cNvPr id="244" name="Google Shape;244;p31"/>
          <p:cNvGrpSpPr/>
          <p:nvPr/>
        </p:nvGrpSpPr>
        <p:grpSpPr>
          <a:xfrm>
            <a:off x="301884" y="155822"/>
            <a:ext cx="5274751" cy="682585"/>
            <a:chOff x="561255" y="157764"/>
            <a:chExt cx="5274751" cy="682585"/>
          </a:xfrm>
        </p:grpSpPr>
        <p:sp>
          <p:nvSpPr>
            <p:cNvPr id="245" name="Google Shape;245;p31"/>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46" name="Google Shape;246;p31"/>
            <p:cNvGrpSpPr/>
            <p:nvPr/>
          </p:nvGrpSpPr>
          <p:grpSpPr>
            <a:xfrm>
              <a:off x="561255" y="157764"/>
              <a:ext cx="5274751" cy="682585"/>
              <a:chOff x="561255" y="157764"/>
              <a:chExt cx="5274751" cy="682585"/>
            </a:xfrm>
          </p:grpSpPr>
          <p:sp>
            <p:nvSpPr>
              <p:cNvPr id="247" name="Google Shape;247;p31"/>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2</a:t>
                </a:r>
                <a:endParaRPr sz="1400" b="1">
                  <a:solidFill>
                    <a:schemeClr val="lt1"/>
                  </a:solidFill>
                  <a:latin typeface="Malgun Gothic"/>
                  <a:ea typeface="Malgun Gothic"/>
                  <a:cs typeface="Malgun Gothic"/>
                  <a:sym typeface="Malgun Gothic"/>
                </a:endParaRPr>
              </a:p>
            </p:txBody>
          </p:sp>
          <p:sp>
            <p:nvSpPr>
              <p:cNvPr id="248" name="Google Shape;248;p31"/>
              <p:cNvSpPr txBox="1"/>
              <p:nvPr/>
            </p:nvSpPr>
            <p:spPr>
              <a:xfrm>
                <a:off x="1418806" y="217249"/>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dirty="0">
                    <a:solidFill>
                      <a:srgbClr val="AA1239"/>
                    </a:solidFill>
                    <a:latin typeface="Malgun Gothic"/>
                    <a:ea typeface="Malgun Gothic"/>
                    <a:cs typeface="Malgun Gothic"/>
                    <a:sym typeface="Malgun Gothic"/>
                  </a:rPr>
                  <a:t>Dataset : </a:t>
                </a:r>
                <a:r>
                  <a:rPr lang="en-US" altLang="ko" sz="1800" b="1" dirty="0">
                    <a:solidFill>
                      <a:srgbClr val="AA1239"/>
                    </a:solidFill>
                    <a:latin typeface="Malgun Gothic"/>
                    <a:ea typeface="Malgun Gothic"/>
                    <a:cs typeface="Malgun Gothic"/>
                    <a:sym typeface="Malgun Gothic"/>
                  </a:rPr>
                  <a:t>Inference </a:t>
                </a:r>
                <a:r>
                  <a:rPr lang="ko" sz="1800" b="1" dirty="0">
                    <a:solidFill>
                      <a:srgbClr val="AA1239"/>
                    </a:solidFill>
                    <a:latin typeface="Malgun Gothic"/>
                    <a:ea typeface="Malgun Gothic"/>
                    <a:cs typeface="Malgun Gothic"/>
                    <a:sym typeface="Malgun Gothic"/>
                  </a:rPr>
                  <a:t>Dataset</a:t>
                </a:r>
                <a:endParaRPr sz="1800" b="1" dirty="0">
                  <a:solidFill>
                    <a:srgbClr val="AA1239"/>
                  </a:solidFill>
                  <a:latin typeface="Malgun Gothic"/>
                  <a:ea typeface="Malgun Gothic"/>
                  <a:cs typeface="Malgun Gothic"/>
                  <a:sym typeface="Malgun Gothic"/>
                </a:endParaRPr>
              </a:p>
            </p:txBody>
          </p:sp>
          <p:cxnSp>
            <p:nvCxnSpPr>
              <p:cNvPr id="249" name="Google Shape;249;p31"/>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250" name="Google Shape;250;p31"/>
          <p:cNvSpPr txBox="1"/>
          <p:nvPr/>
        </p:nvSpPr>
        <p:spPr>
          <a:xfrm>
            <a:off x="163066" y="1022052"/>
            <a:ext cx="4326600" cy="4063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ko" sz="1200"/>
              <a:t>(1) 제시문(가)와 제시문(나)는 올바른(좋은) 독서에 대해 서로 다른 관점을 가지고 있다. 제시문 (가)에서는 독서의 대상이 되는 책이 어떤가는 중요하지 않고 책을 읽는 독자의 마음가짐이 중요하다고 본다. 독자는 ‘온전히 집중된 상태’로 독서를 해야 한다. 반면 제시문(나)에서는 ‘우리를 명상의 기분으로 인도’하는 책이 좋은 책이며, 이런 책만이 독자를 ‘사색과 반성’으로 이끌 수 있다고 본다. 또한, 독자가 사색과 반성으로 이끌리기 위해서는 ‘풍미나 취미’에 맞는 독서를 해야 한다고 하였다. 이러한 관점 차이는 신문을 바라보는 시각에서도 확인할 수 있다. 제시문 (가) 에서는 신문이라도 독자가 새로운 정보를 선택하고 조합할 수 있는 건전하고 중요한 독서의 대상이 될 수 있다고 보는 반면, 제시문 (나)에서는 신문은 사실 보고에만 그치고 있어 ‘우리를 명상의 기분으로 인도’하지 못하므로 좋은 독서의 대상이 될 수 없다고 보았다. 한편, 제시문(가)와 제시문(나)는 모두 뮐러 씨의 교양 쌓기나 정신향상을 위한 독서를 부정적으로 보고 있다. 이러한 목적의 독서는 의무감에서는 하는 것으로 힘들기만 할뿐‘온전히 집중된 상태’로 독서를 하거나 ‘사색과 반성의 세계’로 우리를 이끌 수 없기 때문이다. 이는 제시문(가)에서마이어 씨의 시간 보내기 식 독서에도 동일하게 적용된다고 볼 수 있다.</a:t>
            </a:r>
            <a:endParaRPr sz="1200"/>
          </a:p>
        </p:txBody>
      </p:sp>
      <p:sp>
        <p:nvSpPr>
          <p:cNvPr id="251" name="Google Shape;251;p31"/>
          <p:cNvSpPr txBox="1"/>
          <p:nvPr/>
        </p:nvSpPr>
        <p:spPr>
          <a:xfrm>
            <a:off x="4654336" y="1020903"/>
            <a:ext cx="4108500" cy="406262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t>제시문 (가)에서는 독서가 다소 부정적으로 바라보아지고 있다. 여기서는 대다수의 사람들이 독서를 제대로 이해하지 못하고 있으며, 독서의 목적을 모르고 있다고 주장되고 있다. 또한, 독서를 교양을 쌓는 과정으로 여기는 사람들과 그저 시간을 때우는 데에 그치고 있다고 보는 사람들의 입장이 언급되고 있다. 이러한 관점에서는 독서가 단순히 외부적인 압박이나 의무감으로 이루어지고 있다고 설명되고 있다.</a:t>
            </a:r>
            <a:endParaRPr sz="1200" dirty="0"/>
          </a:p>
          <a:p>
            <a:pPr marL="0" lvl="0" indent="0" algn="l" rtl="0">
              <a:spcBef>
                <a:spcPts val="0"/>
              </a:spcBef>
              <a:spcAft>
                <a:spcPts val="0"/>
              </a:spcAft>
              <a:buNone/>
            </a:pPr>
            <a:r>
              <a:rPr lang="ko" sz="1200" dirty="0"/>
              <a:t>반면에, 제시문 (나)에서는 독서가 긍정적으로 평가되고 있다. 여기서는 책을 사랑하는 사람들이 사색과 반성의 세계에 자유롭게 드나들 수 있고, 독서를 통해 새로운 정보를 선택하고 조합하여 더 나은 이해를 얻을 수 있다고 주장되고 있다. 또한, 책을 통해 물리적 사건을 직접 경험하는 것과의 차이를 강조하고 있으며, 독서는 명상적인 경험이 될 수 있다고 설명되고 있다. 이 관점에서는 독서가 개인의 취미나 풍미에 따라 다양한 형태로 이루어질 수 있고, 정신적인 향상과 성장을 위한 중요한 수단으로 강조되고 있다. 따라서, 제시문 (가)는 독서를 비교적 부정적으로 바라보고 있는 반면에 제시문 (나)는 독서를 긍정적으로 평가하고 있으며, 그 가치를 강조하고 있다.</a:t>
            </a:r>
            <a:endParaRPr lang="en-US" altLang="ko" sz="1200" dirty="0"/>
          </a:p>
          <a:p>
            <a:pPr marL="0" lvl="0" indent="0" algn="l" rtl="0">
              <a:spcBef>
                <a:spcPts val="0"/>
              </a:spcBef>
              <a:spcAft>
                <a:spcPts val="0"/>
              </a:spcAft>
              <a:buNone/>
            </a:pPr>
            <a:endParaRPr sz="1200" dirty="0"/>
          </a:p>
        </p:txBody>
      </p:sp>
      <p:pic>
        <p:nvPicPr>
          <p:cNvPr id="252" name="Google Shape;252;p31"/>
          <p:cNvPicPr preferRelativeResize="0"/>
          <p:nvPr/>
        </p:nvPicPr>
        <p:blipFill>
          <a:blip r:embed="rId3">
            <a:alphaModFix/>
          </a:blip>
          <a:stretch>
            <a:fillRect/>
          </a:stretch>
        </p:blipFill>
        <p:spPr>
          <a:xfrm>
            <a:off x="191129" y="694287"/>
            <a:ext cx="285039" cy="292350"/>
          </a:xfrm>
          <a:prstGeom prst="rect">
            <a:avLst/>
          </a:prstGeom>
          <a:noFill/>
          <a:ln>
            <a:noFill/>
          </a:ln>
        </p:spPr>
      </p:pic>
      <p:pic>
        <p:nvPicPr>
          <p:cNvPr id="253" name="Google Shape;253;p31"/>
          <p:cNvPicPr preferRelativeResize="0"/>
          <p:nvPr/>
        </p:nvPicPr>
        <p:blipFill>
          <a:blip r:embed="rId4">
            <a:alphaModFix/>
          </a:blip>
          <a:stretch>
            <a:fillRect/>
          </a:stretch>
        </p:blipFill>
        <p:spPr>
          <a:xfrm>
            <a:off x="4654336" y="726439"/>
            <a:ext cx="352074" cy="352074"/>
          </a:xfrm>
          <a:prstGeom prst="rect">
            <a:avLst/>
          </a:prstGeom>
          <a:noFill/>
          <a:ln>
            <a:noFill/>
          </a:ln>
        </p:spPr>
      </p:pic>
      <p:sp>
        <p:nvSpPr>
          <p:cNvPr id="254" name="Google Shape;254;p31"/>
          <p:cNvSpPr txBox="1"/>
          <p:nvPr/>
        </p:nvSpPr>
        <p:spPr>
          <a:xfrm>
            <a:off x="526412" y="651603"/>
            <a:ext cx="701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solidFill>
                  <a:schemeClr val="dk1"/>
                </a:solidFill>
              </a:rPr>
              <a:t>human</a:t>
            </a:r>
            <a:endParaRPr sz="1200" dirty="0">
              <a:solidFill>
                <a:schemeClr val="dk1"/>
              </a:solidFill>
            </a:endParaRPr>
          </a:p>
        </p:txBody>
      </p:sp>
      <p:sp>
        <p:nvSpPr>
          <p:cNvPr id="255" name="Google Shape;255;p31"/>
          <p:cNvSpPr txBox="1"/>
          <p:nvPr/>
        </p:nvSpPr>
        <p:spPr>
          <a:xfrm>
            <a:off x="5055111" y="717827"/>
            <a:ext cx="109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a:solidFill>
                  <a:schemeClr val="dk1"/>
                </a:solidFill>
              </a:rPr>
              <a:t>gpt3.5</a:t>
            </a:r>
            <a:endParaRPr sz="1200">
              <a:solidFill>
                <a:schemeClr val="dk1"/>
              </a:solidFill>
            </a:endParaRPr>
          </a:p>
        </p:txBody>
      </p:sp>
      <p:sp>
        <p:nvSpPr>
          <p:cNvPr id="256" name="Google Shape;256;p31"/>
          <p:cNvSpPr txBox="1"/>
          <p:nvPr/>
        </p:nvSpPr>
        <p:spPr>
          <a:xfrm>
            <a:off x="4907560" y="-24799"/>
            <a:ext cx="4895888" cy="807883"/>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900" b="1" dirty="0">
                <a:hlinkClick r:id="rId5"/>
              </a:rPr>
              <a:t>문제: </a:t>
            </a:r>
            <a:endParaRPr lang="en-US" altLang="ko" sz="900" b="1" dirty="0">
              <a:hlinkClick r:id="rId5"/>
            </a:endParaRPr>
          </a:p>
          <a:p>
            <a:pPr marL="0" lvl="0" indent="0" algn="l" rtl="0">
              <a:lnSpc>
                <a:spcPct val="150000"/>
              </a:lnSpc>
              <a:spcBef>
                <a:spcPts val="0"/>
              </a:spcBef>
              <a:spcAft>
                <a:spcPts val="0"/>
              </a:spcAft>
              <a:buNone/>
            </a:pPr>
            <a:r>
              <a:rPr lang="ko" sz="900" b="1" dirty="0">
                <a:hlinkClick r:id="rId5"/>
              </a:rPr>
              <a:t>제시문 (다)에 나타난 두 인물의 독서법에 대해 </a:t>
            </a:r>
            <a:endParaRPr lang="en-US" altLang="ko" sz="900" b="1" dirty="0">
              <a:hlinkClick r:id="rId5"/>
            </a:endParaRPr>
          </a:p>
          <a:p>
            <a:pPr marL="0" lvl="0" indent="0" algn="l" rtl="0">
              <a:lnSpc>
                <a:spcPct val="150000"/>
              </a:lnSpc>
              <a:spcBef>
                <a:spcPts val="0"/>
              </a:spcBef>
              <a:spcAft>
                <a:spcPts val="0"/>
              </a:spcAft>
              <a:buNone/>
            </a:pPr>
            <a:r>
              <a:rPr lang="ko" sz="900" b="1" dirty="0">
                <a:hlinkClick r:id="rId5"/>
              </a:rPr>
              <a:t>제시문 (가)의 입장에서 그 타당성을 논술하시오</a:t>
            </a:r>
            <a:r>
              <a:rPr lang="ko" sz="900" b="1" dirty="0"/>
              <a:t>.</a:t>
            </a:r>
            <a:endParaRPr sz="9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262" name="Google Shape;262;p32"/>
          <p:cNvGrpSpPr/>
          <p:nvPr/>
        </p:nvGrpSpPr>
        <p:grpSpPr>
          <a:xfrm>
            <a:off x="205599" y="131024"/>
            <a:ext cx="5071095" cy="646730"/>
            <a:chOff x="561195" y="157764"/>
            <a:chExt cx="5071095" cy="646730"/>
          </a:xfrm>
        </p:grpSpPr>
        <p:sp>
          <p:nvSpPr>
            <p:cNvPr id="263" name="Google Shape;263;p32"/>
            <p:cNvSpPr/>
            <p:nvPr/>
          </p:nvSpPr>
          <p:spPr>
            <a:xfrm>
              <a:off x="778669" y="620335"/>
              <a:ext cx="542925" cy="3428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64" name="Google Shape;264;p32"/>
            <p:cNvGrpSpPr/>
            <p:nvPr/>
          </p:nvGrpSpPr>
          <p:grpSpPr>
            <a:xfrm>
              <a:off x="561195" y="157764"/>
              <a:ext cx="5071095" cy="646730"/>
              <a:chOff x="561195" y="157764"/>
              <a:chExt cx="5071095" cy="646730"/>
            </a:xfrm>
          </p:grpSpPr>
          <p:sp>
            <p:nvSpPr>
              <p:cNvPr id="265" name="Google Shape;265;p32"/>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266" name="Google Shape;266;p32"/>
              <p:cNvSpPr txBox="1"/>
              <p:nvPr/>
            </p:nvSpPr>
            <p:spPr>
              <a:xfrm>
                <a:off x="1215103" y="181246"/>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Learning Overview</a:t>
                </a:r>
                <a:endParaRPr sz="1800" b="1">
                  <a:solidFill>
                    <a:srgbClr val="AA1239"/>
                  </a:solidFill>
                  <a:latin typeface="Malgun Gothic"/>
                  <a:ea typeface="Malgun Gothic"/>
                  <a:cs typeface="Malgun Gothic"/>
                  <a:sym typeface="Malgun Gothic"/>
                </a:endParaRPr>
              </a:p>
            </p:txBody>
          </p:sp>
          <p:cxnSp>
            <p:nvCxnSpPr>
              <p:cNvPr id="267" name="Google Shape;267;p32"/>
              <p:cNvCxnSpPr/>
              <p:nvPr/>
            </p:nvCxnSpPr>
            <p:spPr>
              <a:xfrm>
                <a:off x="1321594" y="637479"/>
                <a:ext cx="1858568" cy="0"/>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268" name="Google Shape;268;p32"/>
          <p:cNvGrpSpPr/>
          <p:nvPr/>
        </p:nvGrpSpPr>
        <p:grpSpPr>
          <a:xfrm>
            <a:off x="300351" y="1206275"/>
            <a:ext cx="1784690" cy="560349"/>
            <a:chOff x="6149744" y="709651"/>
            <a:chExt cx="2007955" cy="451446"/>
          </a:xfrm>
        </p:grpSpPr>
        <p:sp>
          <p:nvSpPr>
            <p:cNvPr id="269" name="Google Shape;269;p32"/>
            <p:cNvSpPr txBox="1"/>
            <p:nvPr/>
          </p:nvSpPr>
          <p:spPr>
            <a:xfrm>
              <a:off x="6293158" y="709651"/>
              <a:ext cx="1864541" cy="324489"/>
            </a:xfrm>
            <a:prstGeom prst="rect">
              <a:avLst/>
            </a:prstGeom>
            <a:noFill/>
            <a:ln>
              <a:noFill/>
            </a:ln>
          </p:spPr>
          <p:txBody>
            <a:bodyPr spcFirstLastPara="1" wrap="square" lIns="51425" tIns="25700" rIns="51425" bIns="25700" anchor="t" anchorCtr="0">
              <a:noAutofit/>
            </a:bodyPr>
            <a:lstStyle/>
            <a:p>
              <a:pPr marL="0" marR="0" lvl="0" indent="0" algn="ctr"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Supervised Learning</a:t>
              </a:r>
              <a:endParaRPr sz="1500" b="1">
                <a:solidFill>
                  <a:srgbClr val="AA1239"/>
                </a:solidFill>
                <a:latin typeface="Malgun Gothic"/>
                <a:ea typeface="Malgun Gothic"/>
                <a:cs typeface="Malgun Gothic"/>
                <a:sym typeface="Malgun Gothic"/>
              </a:endParaRPr>
            </a:p>
          </p:txBody>
        </p:sp>
        <p:grpSp>
          <p:nvGrpSpPr>
            <p:cNvPr id="270" name="Google Shape;270;p32"/>
            <p:cNvGrpSpPr/>
            <p:nvPr/>
          </p:nvGrpSpPr>
          <p:grpSpPr>
            <a:xfrm>
              <a:off x="6149744" y="1115379"/>
              <a:ext cx="2006358" cy="45718"/>
              <a:chOff x="6292768" y="2814263"/>
              <a:chExt cx="6136469" cy="11583"/>
            </a:xfrm>
          </p:grpSpPr>
          <p:sp>
            <p:nvSpPr>
              <p:cNvPr id="271" name="Google Shape;271;p32"/>
              <p:cNvSpPr/>
              <p:nvPr/>
            </p:nvSpPr>
            <p:spPr>
              <a:xfrm>
                <a:off x="6292768" y="2814263"/>
                <a:ext cx="682626" cy="1158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272" name="Google Shape;272;p32"/>
              <p:cNvCxnSpPr/>
              <p:nvPr/>
            </p:nvCxnSpPr>
            <p:spPr>
              <a:xfrm rot="10800000" flipH="1">
                <a:off x="6944308" y="2820055"/>
                <a:ext cx="5484929" cy="127"/>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273" name="Google Shape;273;p32"/>
          <p:cNvGrpSpPr/>
          <p:nvPr/>
        </p:nvGrpSpPr>
        <p:grpSpPr>
          <a:xfrm>
            <a:off x="3191161" y="1160619"/>
            <a:ext cx="1622217" cy="625000"/>
            <a:chOff x="6149744" y="773852"/>
            <a:chExt cx="2041962" cy="375807"/>
          </a:xfrm>
        </p:grpSpPr>
        <p:sp>
          <p:nvSpPr>
            <p:cNvPr id="274" name="Google Shape;274;p32"/>
            <p:cNvSpPr txBox="1"/>
            <p:nvPr/>
          </p:nvSpPr>
          <p:spPr>
            <a:xfrm>
              <a:off x="6327165" y="773852"/>
              <a:ext cx="1864541" cy="324489"/>
            </a:xfrm>
            <a:prstGeom prst="rect">
              <a:avLst/>
            </a:prstGeom>
            <a:noFill/>
            <a:ln>
              <a:noFill/>
            </a:ln>
          </p:spPr>
          <p:txBody>
            <a:bodyPr spcFirstLastPara="1" wrap="square" lIns="51425" tIns="25700" rIns="51425" bIns="25700" anchor="t" anchorCtr="0">
              <a:noAutofit/>
            </a:bodyPr>
            <a:lstStyle/>
            <a:p>
              <a:pPr marL="0" marR="0" lvl="0" indent="0" algn="ctr"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Zero-Shot Inference</a:t>
              </a:r>
              <a:endParaRPr sz="1500" b="1">
                <a:solidFill>
                  <a:srgbClr val="AA1239"/>
                </a:solidFill>
                <a:latin typeface="Malgun Gothic"/>
                <a:ea typeface="Malgun Gothic"/>
                <a:cs typeface="Malgun Gothic"/>
                <a:sym typeface="Malgun Gothic"/>
              </a:endParaRPr>
            </a:p>
          </p:txBody>
        </p:sp>
        <p:grpSp>
          <p:nvGrpSpPr>
            <p:cNvPr id="275" name="Google Shape;275;p32"/>
            <p:cNvGrpSpPr/>
            <p:nvPr/>
          </p:nvGrpSpPr>
          <p:grpSpPr>
            <a:xfrm>
              <a:off x="6149744" y="1126798"/>
              <a:ext cx="2006358" cy="22861"/>
              <a:chOff x="6292768" y="2817153"/>
              <a:chExt cx="6136469" cy="5792"/>
            </a:xfrm>
          </p:grpSpPr>
          <p:sp>
            <p:nvSpPr>
              <p:cNvPr id="276" name="Google Shape;276;p32"/>
              <p:cNvSpPr/>
              <p:nvPr/>
            </p:nvSpPr>
            <p:spPr>
              <a:xfrm>
                <a:off x="6292768" y="2817153"/>
                <a:ext cx="682627" cy="5792"/>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277" name="Google Shape;277;p32"/>
              <p:cNvCxnSpPr/>
              <p:nvPr/>
            </p:nvCxnSpPr>
            <p:spPr>
              <a:xfrm rot="10800000" flipH="1">
                <a:off x="6944308" y="2820055"/>
                <a:ext cx="5484929" cy="127"/>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278" name="Google Shape;278;p32"/>
          <p:cNvGrpSpPr/>
          <p:nvPr/>
        </p:nvGrpSpPr>
        <p:grpSpPr>
          <a:xfrm>
            <a:off x="6201083" y="1206275"/>
            <a:ext cx="2128640" cy="606754"/>
            <a:chOff x="6119520" y="461327"/>
            <a:chExt cx="2041964" cy="811004"/>
          </a:xfrm>
        </p:grpSpPr>
        <p:sp>
          <p:nvSpPr>
            <p:cNvPr id="279" name="Google Shape;279;p32"/>
            <p:cNvSpPr txBox="1"/>
            <p:nvPr/>
          </p:nvSpPr>
          <p:spPr>
            <a:xfrm>
              <a:off x="6296943" y="461327"/>
              <a:ext cx="1864541" cy="324489"/>
            </a:xfrm>
            <a:prstGeom prst="rect">
              <a:avLst/>
            </a:prstGeom>
            <a:noFill/>
            <a:ln>
              <a:noFill/>
            </a:ln>
          </p:spPr>
          <p:txBody>
            <a:bodyPr spcFirstLastPara="1" wrap="square" lIns="51425" tIns="25700" rIns="51425" bIns="25700" anchor="t" anchorCtr="0">
              <a:noAutofit/>
            </a:bodyPr>
            <a:lstStyle/>
            <a:p>
              <a:pPr marL="0" marR="0" lvl="0" indent="0" algn="ctr"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Unsupervised</a:t>
              </a:r>
              <a:endParaRPr sz="1100"/>
            </a:p>
            <a:p>
              <a:pPr marL="0" marR="0" lvl="0" indent="0" algn="ctr"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 Approach</a:t>
              </a:r>
              <a:endParaRPr sz="1500" b="1">
                <a:solidFill>
                  <a:srgbClr val="AA1239"/>
                </a:solidFill>
                <a:latin typeface="Malgun Gothic"/>
                <a:ea typeface="Malgun Gothic"/>
                <a:cs typeface="Malgun Gothic"/>
                <a:sym typeface="Malgun Gothic"/>
              </a:endParaRPr>
            </a:p>
          </p:txBody>
        </p:sp>
        <p:grpSp>
          <p:nvGrpSpPr>
            <p:cNvPr id="280" name="Google Shape;280;p32"/>
            <p:cNvGrpSpPr/>
            <p:nvPr/>
          </p:nvGrpSpPr>
          <p:grpSpPr>
            <a:xfrm>
              <a:off x="6119520" y="1226613"/>
              <a:ext cx="2006360" cy="45718"/>
              <a:chOff x="6200326" y="2842445"/>
              <a:chExt cx="6136473" cy="11583"/>
            </a:xfrm>
          </p:grpSpPr>
          <p:sp>
            <p:nvSpPr>
              <p:cNvPr id="281" name="Google Shape;281;p32"/>
              <p:cNvSpPr/>
              <p:nvPr/>
            </p:nvSpPr>
            <p:spPr>
              <a:xfrm>
                <a:off x="6200326" y="2842445"/>
                <a:ext cx="682626" cy="1158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282" name="Google Shape;282;p32"/>
              <p:cNvCxnSpPr/>
              <p:nvPr/>
            </p:nvCxnSpPr>
            <p:spPr>
              <a:xfrm rot="10800000" flipH="1">
                <a:off x="6851870" y="2848252"/>
                <a:ext cx="5484929" cy="127"/>
              </a:xfrm>
              <a:prstGeom prst="straightConnector1">
                <a:avLst/>
              </a:prstGeom>
              <a:noFill/>
              <a:ln w="9525" cap="flat" cmpd="sng">
                <a:solidFill>
                  <a:srgbClr val="C00000"/>
                </a:solidFill>
                <a:prstDash val="solid"/>
                <a:miter lim="800000"/>
                <a:headEnd type="none" w="sm" len="sm"/>
                <a:tailEnd type="none" w="sm" len="sm"/>
              </a:ln>
            </p:spPr>
          </p:cxnSp>
        </p:grpSp>
      </p:grpSp>
      <p:sp>
        <p:nvSpPr>
          <p:cNvPr id="283" name="Google Shape;283;p32"/>
          <p:cNvSpPr txBox="1"/>
          <p:nvPr/>
        </p:nvSpPr>
        <p:spPr>
          <a:xfrm>
            <a:off x="6201083" y="2196674"/>
            <a:ext cx="1991134" cy="765162"/>
          </a:xfrm>
          <a:prstGeom prst="rect">
            <a:avLst/>
          </a:prstGeom>
          <a:noFill/>
          <a:ln>
            <a:no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Weak Labeling</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Human &gt; 0.8</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LLM &lt; 0.2 </a:t>
            </a:r>
            <a:endParaRPr sz="1100"/>
          </a:p>
        </p:txBody>
      </p:sp>
      <p:sp>
        <p:nvSpPr>
          <p:cNvPr id="284" name="Google Shape;284;p32"/>
          <p:cNvSpPr txBox="1"/>
          <p:nvPr/>
        </p:nvSpPr>
        <p:spPr>
          <a:xfrm>
            <a:off x="300351" y="2196674"/>
            <a:ext cx="2163600" cy="2524200"/>
          </a:xfrm>
          <a:prstGeom prst="rect">
            <a:avLst/>
          </a:prstGeom>
          <a:noFill/>
          <a:ln>
            <a:no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Ghost Buster </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LightGMB (0.45)</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MultiNomial NB (0.45) </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SGD Classifier (0.1)</a:t>
            </a:r>
            <a:endParaRPr sz="1100"/>
          </a:p>
          <a:p>
            <a:pPr marL="342900" marR="0" lvl="1" indent="0" algn="l" rtl="0">
              <a:lnSpc>
                <a:spcPct val="150000"/>
              </a:lnSpc>
              <a:spcBef>
                <a:spcPts val="0"/>
              </a:spcBef>
              <a:spcAft>
                <a:spcPts val="0"/>
              </a:spcAft>
              <a:buNone/>
            </a:pPr>
            <a:endParaRPr sz="1100" b="0" i="0" u="none" strike="noStrike" cap="none">
              <a:solidFill>
                <a:schemeClr val="dk1"/>
              </a:solidFill>
              <a:latin typeface="Malgun Gothic"/>
              <a:ea typeface="Malgun Gothic"/>
              <a:cs typeface="Malgun Gothic"/>
              <a:sym typeface="Malgun Gothic"/>
            </a:endParaRPr>
          </a:p>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Mistral 7B</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Lora Fine Tunning</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MLM 기법</a:t>
            </a:r>
            <a:endParaRPr sz="1100" b="0" i="0" u="none" strike="noStrike" cap="none">
              <a:solidFill>
                <a:schemeClr val="dk1"/>
              </a:solidFill>
              <a:latin typeface="Malgun Gothic"/>
              <a:ea typeface="Malgun Gothic"/>
              <a:cs typeface="Malgun Gothic"/>
              <a:sym typeface="Malgun Gothic"/>
            </a:endParaRPr>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A100</a:t>
            </a:r>
            <a:endParaRPr sz="1100"/>
          </a:p>
          <a:p>
            <a:pPr marL="342900" marR="0" lvl="1" indent="0" algn="l" rtl="0">
              <a:lnSpc>
                <a:spcPct val="150000"/>
              </a:lnSpc>
              <a:spcBef>
                <a:spcPts val="0"/>
              </a:spcBef>
              <a:spcAft>
                <a:spcPts val="0"/>
              </a:spcAft>
              <a:buNone/>
            </a:pPr>
            <a:endParaRPr sz="1100" b="0" i="0" u="none" strike="noStrike" cap="none">
              <a:solidFill>
                <a:schemeClr val="dk1"/>
              </a:solidFill>
              <a:latin typeface="Malgun Gothic"/>
              <a:ea typeface="Malgun Gothic"/>
              <a:cs typeface="Malgun Gothic"/>
              <a:sym typeface="Malgun Gothic"/>
            </a:endParaRPr>
          </a:p>
        </p:txBody>
      </p:sp>
      <p:sp>
        <p:nvSpPr>
          <p:cNvPr id="285" name="Google Shape;285;p32"/>
          <p:cNvSpPr txBox="1"/>
          <p:nvPr/>
        </p:nvSpPr>
        <p:spPr>
          <a:xfrm>
            <a:off x="3191161" y="2196674"/>
            <a:ext cx="2163450" cy="522788"/>
          </a:xfrm>
          <a:prstGeom prst="rect">
            <a:avLst/>
          </a:prstGeom>
          <a:noFill/>
          <a:ln>
            <a:no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GPT 3.5, 4, 4o</a:t>
            </a:r>
            <a:endParaRPr sz="1100"/>
          </a:p>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Google Gemini 1.0 Pro</a:t>
            </a:r>
            <a:endParaRPr sz="1100"/>
          </a:p>
        </p:txBody>
      </p:sp>
      <p:sp>
        <p:nvSpPr>
          <p:cNvPr id="286" name="Google Shape;286;p32"/>
          <p:cNvSpPr/>
          <p:nvPr/>
        </p:nvSpPr>
        <p:spPr>
          <a:xfrm rot="-2028802">
            <a:off x="1824454" y="537949"/>
            <a:ext cx="4143366" cy="3688324"/>
          </a:xfrm>
          <a:prstGeom prst="arc">
            <a:avLst>
              <a:gd name="adj1" fmla="val 14674288"/>
              <a:gd name="adj2" fmla="val 416089"/>
            </a:avLst>
          </a:prstGeom>
          <a:noFill/>
          <a:ln w="38100" cap="flat" cmpd="sng">
            <a:solidFill>
              <a:schemeClr val="dk1"/>
            </a:solidFill>
            <a:prstDash val="solid"/>
            <a:miter lim="800000"/>
            <a:headEnd type="stealth" w="med" len="med"/>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Malgun Gothic"/>
              <a:ea typeface="Malgun Gothic"/>
              <a:cs typeface="Malgun Gothic"/>
              <a:sym typeface="Malgun Gothic"/>
            </a:endParaRPr>
          </a:p>
        </p:txBody>
      </p:sp>
      <p:cxnSp>
        <p:nvCxnSpPr>
          <p:cNvPr id="287" name="Google Shape;287;p32"/>
          <p:cNvCxnSpPr>
            <a:cxnSpLocks/>
          </p:cNvCxnSpPr>
          <p:nvPr/>
        </p:nvCxnSpPr>
        <p:spPr>
          <a:xfrm rot="10800000">
            <a:off x="4813378" y="1422046"/>
            <a:ext cx="933900" cy="16800"/>
          </a:xfrm>
          <a:prstGeom prst="straightConnector1">
            <a:avLst/>
          </a:prstGeom>
          <a:noFill/>
          <a:ln w="38100" cap="flat" cmpd="sng">
            <a:solidFill>
              <a:schemeClr val="dk1"/>
            </a:solidFill>
            <a:prstDash val="solid"/>
            <a:miter lim="800000"/>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grpSp>
        <p:nvGrpSpPr>
          <p:cNvPr id="293" name="Google Shape;293;p33"/>
          <p:cNvGrpSpPr/>
          <p:nvPr/>
        </p:nvGrpSpPr>
        <p:grpSpPr>
          <a:xfrm>
            <a:off x="205659" y="131023"/>
            <a:ext cx="5071048" cy="646582"/>
            <a:chOff x="561255" y="157764"/>
            <a:chExt cx="5071048" cy="646582"/>
          </a:xfrm>
        </p:grpSpPr>
        <p:sp>
          <p:nvSpPr>
            <p:cNvPr id="294" name="Google Shape;294;p33"/>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95" name="Google Shape;295;p33"/>
            <p:cNvGrpSpPr/>
            <p:nvPr/>
          </p:nvGrpSpPr>
          <p:grpSpPr>
            <a:xfrm>
              <a:off x="561255" y="157764"/>
              <a:ext cx="5071048" cy="646582"/>
              <a:chOff x="561255" y="157764"/>
              <a:chExt cx="5071048" cy="646582"/>
            </a:xfrm>
          </p:grpSpPr>
          <p:sp>
            <p:nvSpPr>
              <p:cNvPr id="296" name="Google Shape;296;p33"/>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297" name="Google Shape;297;p33"/>
              <p:cNvSpPr txBox="1"/>
              <p:nvPr/>
            </p:nvSpPr>
            <p:spPr>
              <a:xfrm>
                <a:off x="1215103" y="181246"/>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Ghost Buster Introduction</a:t>
                </a:r>
                <a:endParaRPr sz="1800" b="1">
                  <a:solidFill>
                    <a:srgbClr val="AA1239"/>
                  </a:solidFill>
                  <a:latin typeface="Malgun Gothic"/>
                  <a:ea typeface="Malgun Gothic"/>
                  <a:cs typeface="Malgun Gothic"/>
                  <a:sym typeface="Malgun Gothic"/>
                </a:endParaRPr>
              </a:p>
            </p:txBody>
          </p:sp>
          <p:cxnSp>
            <p:nvCxnSpPr>
              <p:cNvPr id="298" name="Google Shape;298;p33"/>
              <p:cNvCxnSpPr/>
              <p:nvPr/>
            </p:nvCxnSpPr>
            <p:spPr>
              <a:xfrm rot="10800000" flipH="1">
                <a:off x="1321594" y="630579"/>
                <a:ext cx="2907600" cy="6900"/>
              </a:xfrm>
              <a:prstGeom prst="straightConnector1">
                <a:avLst/>
              </a:prstGeom>
              <a:noFill/>
              <a:ln w="9525" cap="flat" cmpd="sng">
                <a:solidFill>
                  <a:srgbClr val="C00000"/>
                </a:solidFill>
                <a:prstDash val="solid"/>
                <a:miter lim="800000"/>
                <a:headEnd type="none" w="sm" len="sm"/>
                <a:tailEnd type="none" w="sm" len="sm"/>
              </a:ln>
            </p:spPr>
          </p:cxnSp>
        </p:grpSp>
      </p:grpSp>
      <p:sp>
        <p:nvSpPr>
          <p:cNvPr id="299" name="Google Shape;299;p33"/>
          <p:cNvSpPr txBox="1"/>
          <p:nvPr/>
        </p:nvSpPr>
        <p:spPr>
          <a:xfrm>
            <a:off x="2088238" y="4434895"/>
            <a:ext cx="5600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solidFill>
                  <a:srgbClr val="363636"/>
                </a:solidFill>
                <a:highlight>
                  <a:srgbClr val="FFFFFF"/>
                </a:highlight>
              </a:rPr>
              <a:t>Vivek , V., Eve , fleisig, Nicholas, tomlin, &amp; Dan , K. (2023, May 24). </a:t>
            </a:r>
            <a:r>
              <a:rPr lang="ko" sz="1200" i="1" dirty="0">
                <a:solidFill>
                  <a:srgbClr val="363636"/>
                </a:solidFill>
                <a:highlight>
                  <a:srgbClr val="FFFFFF"/>
                </a:highlight>
              </a:rPr>
              <a:t>Ghostbuster: Detecting Text Ghostwritten by Large Language Models</a:t>
            </a:r>
            <a:r>
              <a:rPr lang="ko" sz="1200" dirty="0">
                <a:solidFill>
                  <a:srgbClr val="363636"/>
                </a:solidFill>
                <a:highlight>
                  <a:srgbClr val="FFFFFF"/>
                </a:highlight>
              </a:rPr>
              <a:t>.</a:t>
            </a:r>
            <a:endParaRPr dirty="0"/>
          </a:p>
        </p:txBody>
      </p:sp>
      <p:pic>
        <p:nvPicPr>
          <p:cNvPr id="300" name="Google Shape;300;p33"/>
          <p:cNvPicPr preferRelativeResize="0"/>
          <p:nvPr/>
        </p:nvPicPr>
        <p:blipFill>
          <a:blip r:embed="rId3">
            <a:alphaModFix/>
          </a:blip>
          <a:stretch>
            <a:fillRect/>
          </a:stretch>
        </p:blipFill>
        <p:spPr>
          <a:xfrm>
            <a:off x="205650" y="892950"/>
            <a:ext cx="5348424" cy="2781500"/>
          </a:xfrm>
          <a:prstGeom prst="rect">
            <a:avLst/>
          </a:prstGeom>
          <a:noFill/>
          <a:ln>
            <a:noFill/>
          </a:ln>
        </p:spPr>
      </p:pic>
      <p:sp>
        <p:nvSpPr>
          <p:cNvPr id="301" name="Google Shape;301;p33"/>
          <p:cNvSpPr txBox="1"/>
          <p:nvPr/>
        </p:nvSpPr>
        <p:spPr>
          <a:xfrm>
            <a:off x="5626050" y="1509600"/>
            <a:ext cx="3312300" cy="1800463"/>
          </a:xfrm>
          <a:prstGeom prst="rect">
            <a:avLst/>
          </a:prstGeom>
          <a:noFill/>
          <a:ln w="28575">
            <a:solidFill>
              <a:srgbClr val="AA1239"/>
            </a:solidFill>
          </a:ln>
        </p:spPr>
        <p:txBody>
          <a:bodyPr spcFirstLastPara="1" wrap="square" lIns="91425" tIns="91425" rIns="91425" bIns="91425" anchor="t" anchorCtr="0">
            <a:spAutoFit/>
          </a:bodyPr>
          <a:lstStyle/>
          <a:p>
            <a:pPr marL="139700" lvl="0" algn="l" rtl="0">
              <a:lnSpc>
                <a:spcPct val="150000"/>
              </a:lnSpc>
              <a:spcBef>
                <a:spcPts val="0"/>
              </a:spcBef>
              <a:spcAft>
                <a:spcPts val="0"/>
              </a:spcAft>
              <a:buSzPts val="1400"/>
            </a:pPr>
            <a:r>
              <a:rPr lang="en-US" altLang="ko" dirty="0"/>
              <a:t>1. </a:t>
            </a:r>
            <a:r>
              <a:rPr lang="ko" dirty="0"/>
              <a:t>Data 입력</a:t>
            </a:r>
            <a:endParaRPr dirty="0"/>
          </a:p>
          <a:p>
            <a:pPr marL="139700" lvl="0" algn="l" rtl="0">
              <a:lnSpc>
                <a:spcPct val="150000"/>
              </a:lnSpc>
              <a:spcBef>
                <a:spcPts val="0"/>
              </a:spcBef>
              <a:spcAft>
                <a:spcPts val="0"/>
              </a:spcAft>
              <a:buSzPts val="1400"/>
            </a:pPr>
            <a:r>
              <a:rPr lang="en-US" altLang="ko" dirty="0"/>
              <a:t>2. </a:t>
            </a:r>
            <a:r>
              <a:rPr lang="ko" dirty="0"/>
              <a:t>Unigram, Trigram, GPT-3적용</a:t>
            </a:r>
            <a:endParaRPr dirty="0"/>
          </a:p>
          <a:p>
            <a:pPr marL="0" lvl="0" indent="457200" algn="l" rtl="0">
              <a:lnSpc>
                <a:spcPct val="150000"/>
              </a:lnSpc>
              <a:spcBef>
                <a:spcPts val="0"/>
              </a:spcBef>
              <a:spcAft>
                <a:spcPts val="0"/>
              </a:spcAft>
              <a:buNone/>
            </a:pPr>
            <a:r>
              <a:rPr lang="ko" dirty="0"/>
              <a:t>● 각 model의 token별 확률 도출</a:t>
            </a:r>
            <a:endParaRPr dirty="0"/>
          </a:p>
          <a:p>
            <a:pPr marL="139700" lvl="0" algn="l" rtl="0">
              <a:lnSpc>
                <a:spcPct val="150000"/>
              </a:lnSpc>
              <a:spcBef>
                <a:spcPts val="0"/>
              </a:spcBef>
              <a:spcAft>
                <a:spcPts val="0"/>
              </a:spcAft>
              <a:buSzPts val="1400"/>
            </a:pPr>
            <a:r>
              <a:rPr lang="en-US" altLang="ko" dirty="0"/>
              <a:t>3. </a:t>
            </a:r>
            <a:r>
              <a:rPr lang="ko" dirty="0"/>
              <a:t>결과값 vector, scalar 함수 적용</a:t>
            </a:r>
            <a:endParaRPr dirty="0"/>
          </a:p>
          <a:p>
            <a:pPr marL="139700" lvl="0" algn="l" rtl="0">
              <a:lnSpc>
                <a:spcPct val="150000"/>
              </a:lnSpc>
              <a:spcBef>
                <a:spcPts val="0"/>
              </a:spcBef>
              <a:spcAft>
                <a:spcPts val="0"/>
              </a:spcAft>
              <a:buSzPts val="1400"/>
            </a:pPr>
            <a:r>
              <a:rPr lang="en-US" altLang="ko" dirty="0"/>
              <a:t>4. </a:t>
            </a:r>
            <a:r>
              <a:rPr lang="ko" dirty="0"/>
              <a:t>Logistic Regression Classifier</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1270</Words>
  <Application>Microsoft Office PowerPoint</Application>
  <PresentationFormat>화면 슬라이드 쇼(16:9)</PresentationFormat>
  <Paragraphs>210</Paragraphs>
  <Slides>13</Slides>
  <Notes>13</Notes>
  <HiddenSlides>0</HiddenSlides>
  <MMClips>0</MMClips>
  <ScaleCrop>false</ScaleCrop>
  <HeadingPairs>
    <vt:vector size="6" baseType="variant">
      <vt:variant>
        <vt:lpstr>사용한 글꼴</vt:lpstr>
      </vt:variant>
      <vt:variant>
        <vt:i4>4</vt:i4>
      </vt:variant>
      <vt:variant>
        <vt:lpstr>테마</vt:lpstr>
      </vt:variant>
      <vt:variant>
        <vt:i4>2</vt:i4>
      </vt:variant>
      <vt:variant>
        <vt:lpstr>슬라이드 제목</vt:lpstr>
      </vt:variant>
      <vt:variant>
        <vt:i4>13</vt:i4>
      </vt:variant>
    </vt:vector>
  </HeadingPairs>
  <TitlesOfParts>
    <vt:vector size="19" baseType="lpstr">
      <vt:lpstr>Century Gothic</vt:lpstr>
      <vt:lpstr>맑은 고딕</vt:lpstr>
      <vt:lpstr>Arial</vt:lpstr>
      <vt:lpstr>맑은 고딕</vt:lpstr>
      <vt:lpstr>Simple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재형 김</cp:lastModifiedBy>
  <cp:revision>6</cp:revision>
  <dcterms:modified xsi:type="dcterms:W3CDTF">2024-05-30T10:11:15Z</dcterms:modified>
</cp:coreProperties>
</file>