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69" r:id="rId3"/>
    <p:sldId id="402" r:id="rId4"/>
    <p:sldId id="416" r:id="rId5"/>
    <p:sldId id="415" r:id="rId6"/>
    <p:sldId id="417" r:id="rId7"/>
    <p:sldId id="418" r:id="rId8"/>
    <p:sldId id="420" r:id="rId9"/>
    <p:sldId id="421" r:id="rId10"/>
    <p:sldId id="407" r:id="rId11"/>
    <p:sldId id="42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A83AC-40AC-42AE-A681-166EEEAD692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1298-9A6E-461B-AEE8-61F4AFBE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9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97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18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09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14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20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2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81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96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8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587A7-B14B-18BC-7B7F-753F677B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A00A5-364B-8181-EE5A-0084E663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48169-5F3E-F0C0-874E-1665A92E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9DCA9-1AEA-E03F-FF6E-B40961BE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AF8A6-46B8-97FA-B4C3-8397C9A6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8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DC160-E209-4D55-6BF4-B3A576DF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471C1-5C3D-655D-1E02-BB52F379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59622-C266-61A1-8C21-3C07A043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4DD0-5755-17C7-500F-73FAE767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FA62B-DAD5-B81C-4DED-6A51A7F3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7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60C67-16A2-F318-28F0-D228B9F58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4A7B05-C162-A284-FF7C-54CAE2A4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FA068-A2CD-BFD6-B203-361F40E8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317B8-11DD-DB3F-AF48-AD9E29D0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BB48B-95C8-231E-1159-7957BD67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E36F-6BAB-8148-717C-1BB483A1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7C637-38D9-0484-2AFE-66179C89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6C1CB-39F0-2346-18E0-E1EA2E19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B0D8D-A319-6388-B7B6-E8C8A815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EA0B-A92B-34D3-AD76-0E1A0B84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3F945-D936-5651-C10C-FFBDE0B2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363B9-13DB-2F30-7A3F-B4B8A961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1D6E-B691-FDFA-0B3E-D27D9FC3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F1BA5-A44E-2F09-8BFD-0DF253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72B4E-C440-F494-CBD6-5D36EF6E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3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DD8D-A79A-91E7-51BB-CCB9720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C5B4A-A5EF-408D-344F-BDAE1974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943B9-BCCD-F5E7-A417-FD6E0BB2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26AF2-8D96-84AD-BEC8-19D56369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0487D-6337-F4E3-2E02-365FB72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BFD77-A0AE-0C3E-2670-DB6363DF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BD25-CBA0-95D1-C29F-1CE2A756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4A316-6DCA-8C5A-3A1E-8C64FE04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2E6E3-C928-AAAC-4C63-89A5902C6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794C3B-924D-20B0-733A-A57F3F3EB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3DF88-17D1-B343-1B53-CF9E1B1F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A5010-CD33-DAB3-3994-1E332732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5D932-5D21-1132-E7C9-9FDAF02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A4A220-FB2F-6FB4-E1D5-6503814B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48949-8BC3-6951-0913-64BAFEE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BAEA4-2570-BFE6-2A11-AF5E19F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12AA2-9DA4-587B-4CA9-1FC07731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613C17-008F-8863-7105-EC34406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C9B0C7-C422-C288-7FF7-2F7B5C55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A9E07C-B1A8-E27A-E4F0-3995F5C7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4CF2E-CD21-E719-6357-A9591E70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1E08D-25F6-DC5D-87B4-F2BF3CE8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3CED7-CC06-E023-48D9-D9A5ABD5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C5103-70E8-5D90-5257-19E522493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948B7-84D0-F81C-2430-AD58482B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82356-6414-64C9-62BC-8350392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BC389-FDBC-354A-CA19-EF16948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5E716-BCBB-82C9-E966-7716220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31D0CF-CEF0-DD73-EB6E-AD461DF8A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9BFE8-90D3-9470-2C88-398011F1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53558-71D3-6D80-1983-679C91DF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A43F5-4F28-2425-F054-6B80552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761BC-0E60-CCD9-EAF7-65B10C04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CF4A4-6176-3BBD-FAC4-CBCDF6B5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F5093-B2C6-1C87-EA5B-1B2D52A5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08A63-6444-BBD3-ADFD-847EF445A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8292-0D24-4A58-B58B-DC0055D8674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EA553-7B17-4C71-9772-DCED7B21D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DE1E3-F070-7A2D-C541-8D0102C35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832C-21BF-4980-AF63-CFA52556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B288FA-5B90-40D0-4E3C-F20F4421D8EA}"/>
              </a:ext>
            </a:extLst>
          </p:cNvPr>
          <p:cNvSpPr txBox="1"/>
          <p:nvPr/>
        </p:nvSpPr>
        <p:spPr>
          <a:xfrm>
            <a:off x="3001892" y="2385945"/>
            <a:ext cx="80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한국어 </a:t>
            </a:r>
            <a:r>
              <a:rPr lang="en-US" altLang="ko-KR" sz="2400" b="1" dirty="0"/>
              <a:t>LLM Text Generation </a:t>
            </a:r>
            <a:r>
              <a:rPr lang="ko-KR" altLang="en-US" sz="2400" b="1" dirty="0"/>
              <a:t>유사 탐지 모델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E856-8FDA-46DB-29A2-A8E7609C2823}"/>
              </a:ext>
            </a:extLst>
          </p:cNvPr>
          <p:cNvSpPr txBox="1"/>
          <p:nvPr/>
        </p:nvSpPr>
        <p:spPr>
          <a:xfrm>
            <a:off x="4178823" y="3988905"/>
            <a:ext cx="377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24 / 03 / 22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이준규</a:t>
            </a:r>
            <a:r>
              <a:rPr lang="en-US" altLang="ko-KR" sz="2400" dirty="0"/>
              <a:t>, </a:t>
            </a:r>
            <a:r>
              <a:rPr lang="ko-KR" altLang="en-US" sz="2400" dirty="0"/>
              <a:t>김재형</a:t>
            </a:r>
          </a:p>
        </p:txBody>
      </p:sp>
      <p:grpSp>
        <p:nvGrpSpPr>
          <p:cNvPr id="9" name="Google Shape;738;p38">
            <a:extLst>
              <a:ext uri="{FF2B5EF4-FFF2-40B4-BE49-F238E27FC236}">
                <a16:creationId xmlns:a16="http://schemas.microsoft.com/office/drawing/2014/main" id="{31DEA577-D7A0-BA37-F48C-94F6E4AB2542}"/>
              </a:ext>
            </a:extLst>
          </p:cNvPr>
          <p:cNvGrpSpPr/>
          <p:nvPr/>
        </p:nvGrpSpPr>
        <p:grpSpPr>
          <a:xfrm flipV="1">
            <a:off x="1681926" y="3031437"/>
            <a:ext cx="8601760" cy="56319"/>
            <a:chOff x="5538697" y="2792439"/>
            <a:chExt cx="4408417" cy="45719"/>
          </a:xfrm>
          <a:solidFill>
            <a:srgbClr val="AA1239"/>
          </a:solidFill>
        </p:grpSpPr>
        <p:sp>
          <p:nvSpPr>
            <p:cNvPr id="10" name="Google Shape;739;p38">
              <a:extLst>
                <a:ext uri="{FF2B5EF4-FFF2-40B4-BE49-F238E27FC236}">
                  <a16:creationId xmlns:a16="http://schemas.microsoft.com/office/drawing/2014/main" id="{8158BF5A-FE05-217A-29B7-8DBBC4D72BE7}"/>
                </a:ext>
              </a:extLst>
            </p:cNvPr>
            <p:cNvSpPr/>
            <p:nvPr/>
          </p:nvSpPr>
          <p:spPr>
            <a:xfrm>
              <a:off x="5538697" y="2792439"/>
              <a:ext cx="173128" cy="45719"/>
            </a:xfrm>
            <a:prstGeom prst="rect">
              <a:avLst/>
            </a:prstGeom>
            <a:solidFill>
              <a:srgbClr val="AA12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cxnSp>
          <p:nvCxnSpPr>
            <p:cNvPr id="11" name="Google Shape;740;p38">
              <a:extLst>
                <a:ext uri="{FF2B5EF4-FFF2-40B4-BE49-F238E27FC236}">
                  <a16:creationId xmlns:a16="http://schemas.microsoft.com/office/drawing/2014/main" id="{30C223DC-2E95-12A4-C558-3643F45E167D}"/>
                </a:ext>
              </a:extLst>
            </p:cNvPr>
            <p:cNvCxnSpPr/>
            <p:nvPr/>
          </p:nvCxnSpPr>
          <p:spPr>
            <a:xfrm>
              <a:off x="5625261" y="2807561"/>
              <a:ext cx="4321853" cy="0"/>
            </a:xfrm>
            <a:prstGeom prst="straightConnector1">
              <a:avLst/>
            </a:prstGeom>
            <a:grp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4493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36032" y="83099"/>
            <a:ext cx="6903448" cy="935711"/>
            <a:chOff x="561195" y="157764"/>
            <a:chExt cx="5177586" cy="70178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177586" cy="701783"/>
              <a:chOff x="561195" y="157764"/>
              <a:chExt cx="5177586" cy="70178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3</a:t>
                </a:r>
                <a:endParaRPr sz="1867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321594" y="23629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Sample Test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318167-167E-47E5-7B08-D85DD478195C}"/>
              </a:ext>
            </a:extLst>
          </p:cNvPr>
          <p:cNvGrpSpPr/>
          <p:nvPr/>
        </p:nvGrpSpPr>
        <p:grpSpPr>
          <a:xfrm>
            <a:off x="809540" y="1992201"/>
            <a:ext cx="3105687" cy="497911"/>
            <a:chOff x="6149744" y="663186"/>
            <a:chExt cx="3201760" cy="497911"/>
          </a:xfrm>
        </p:grpSpPr>
        <p:sp>
          <p:nvSpPr>
            <p:cNvPr id="15" name="Google Shape;736;p38">
              <a:extLst>
                <a:ext uri="{FF2B5EF4-FFF2-40B4-BE49-F238E27FC236}">
                  <a16:creationId xmlns:a16="http://schemas.microsoft.com/office/drawing/2014/main" id="{9B89E9A1-DDE8-4D13-74AA-AA438DE4F47C}"/>
                </a:ext>
              </a:extLst>
            </p:cNvPr>
            <p:cNvSpPr txBox="1"/>
            <p:nvPr/>
          </p:nvSpPr>
          <p:spPr>
            <a:xfrm>
              <a:off x="6241468" y="663186"/>
              <a:ext cx="2955740" cy="324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 err="1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GhostBuster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6" name="Google Shape;738;p38">
              <a:extLst>
                <a:ext uri="{FF2B5EF4-FFF2-40B4-BE49-F238E27FC236}">
                  <a16:creationId xmlns:a16="http://schemas.microsoft.com/office/drawing/2014/main" id="{DAEAF18F-A4AD-698C-1BC8-085C4A541349}"/>
                </a:ext>
              </a:extLst>
            </p:cNvPr>
            <p:cNvGrpSpPr/>
            <p:nvPr/>
          </p:nvGrpSpPr>
          <p:grpSpPr>
            <a:xfrm>
              <a:off x="6149744" y="1115379"/>
              <a:ext cx="3201760" cy="45718"/>
              <a:chOff x="6292768" y="2814263"/>
              <a:chExt cx="9792621" cy="11583"/>
            </a:xfrm>
          </p:grpSpPr>
          <p:sp>
            <p:nvSpPr>
              <p:cNvPr id="17" name="Google Shape;739;p38">
                <a:extLst>
                  <a:ext uri="{FF2B5EF4-FFF2-40B4-BE49-F238E27FC236}">
                    <a16:creationId xmlns:a16="http://schemas.microsoft.com/office/drawing/2014/main" id="{CA30AAF8-E72F-0097-092D-545C5E91FC00}"/>
                  </a:ext>
                </a:extLst>
              </p:cNvPr>
              <p:cNvSpPr/>
              <p:nvPr/>
            </p:nvSpPr>
            <p:spPr>
              <a:xfrm>
                <a:off x="6292768" y="281426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8" name="Google Shape;740;p38">
                <a:extLst>
                  <a:ext uri="{FF2B5EF4-FFF2-40B4-BE49-F238E27FC236}">
                    <a16:creationId xmlns:a16="http://schemas.microsoft.com/office/drawing/2014/main" id="{AEB22571-EC54-B79A-4F14-4536167FC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4308" y="2820182"/>
                <a:ext cx="914108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710FD7-B6AB-6953-62C8-E65D0F1D87D7}"/>
              </a:ext>
            </a:extLst>
          </p:cNvPr>
          <p:cNvGrpSpPr/>
          <p:nvPr/>
        </p:nvGrpSpPr>
        <p:grpSpPr>
          <a:xfrm>
            <a:off x="6206428" y="1870556"/>
            <a:ext cx="5176032" cy="499713"/>
            <a:chOff x="5481854" y="656956"/>
            <a:chExt cx="3212629" cy="576781"/>
          </a:xfrm>
        </p:grpSpPr>
        <p:sp>
          <p:nvSpPr>
            <p:cNvPr id="22" name="Google Shape;736;p38">
              <a:extLst>
                <a:ext uri="{FF2B5EF4-FFF2-40B4-BE49-F238E27FC236}">
                  <a16:creationId xmlns:a16="http://schemas.microsoft.com/office/drawing/2014/main" id="{F07289A6-8B3F-AA65-CB99-978B7949CB1B}"/>
                </a:ext>
              </a:extLst>
            </p:cNvPr>
            <p:cNvSpPr txBox="1"/>
            <p:nvPr/>
          </p:nvSpPr>
          <p:spPr>
            <a:xfrm>
              <a:off x="5738743" y="656956"/>
              <a:ext cx="2955740" cy="324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Unsupervised Text Matching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" name="Google Shape;738;p38">
              <a:extLst>
                <a:ext uri="{FF2B5EF4-FFF2-40B4-BE49-F238E27FC236}">
                  <a16:creationId xmlns:a16="http://schemas.microsoft.com/office/drawing/2014/main" id="{A13CAFD3-9A6C-4ED5-4B22-11BCDEA71218}"/>
                </a:ext>
              </a:extLst>
            </p:cNvPr>
            <p:cNvGrpSpPr/>
            <p:nvPr/>
          </p:nvGrpSpPr>
          <p:grpSpPr>
            <a:xfrm>
              <a:off x="5481854" y="1187940"/>
              <a:ext cx="3212629" cy="45797"/>
              <a:chOff x="4250019" y="2832643"/>
              <a:chExt cx="9825865" cy="11603"/>
            </a:xfrm>
          </p:grpSpPr>
          <p:sp>
            <p:nvSpPr>
              <p:cNvPr id="28" name="Google Shape;739;p38">
                <a:extLst>
                  <a:ext uri="{FF2B5EF4-FFF2-40B4-BE49-F238E27FC236}">
                    <a16:creationId xmlns:a16="http://schemas.microsoft.com/office/drawing/2014/main" id="{94486909-555B-B601-4E15-409A2323F0C0}"/>
                  </a:ext>
                </a:extLst>
              </p:cNvPr>
              <p:cNvSpPr/>
              <p:nvPr/>
            </p:nvSpPr>
            <p:spPr>
              <a:xfrm>
                <a:off x="4250019" y="283264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29" name="Google Shape;740;p38">
                <a:extLst>
                  <a:ext uri="{FF2B5EF4-FFF2-40B4-BE49-F238E27FC236}">
                    <a16:creationId xmlns:a16="http://schemas.microsoft.com/office/drawing/2014/main" id="{FDB54536-31C1-3363-21A3-9904D6512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1558" y="2838594"/>
                <a:ext cx="9174326" cy="565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D95DA37-E177-3353-6D6A-9804AB2621C5}"/>
              </a:ext>
            </a:extLst>
          </p:cNvPr>
          <p:cNvSpPr txBox="1"/>
          <p:nvPr/>
        </p:nvSpPr>
        <p:spPr>
          <a:xfrm>
            <a:off x="3208839" y="778967"/>
            <a:ext cx="517521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Train Data 20000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Dataset</a:t>
            </a:r>
            <a:r>
              <a:rPr lang="ko-KR" altLang="en-US" sz="1400" dirty="0"/>
              <a:t> </a:t>
            </a:r>
            <a:r>
              <a:rPr lang="en-US" altLang="ko-KR" sz="1400" dirty="0"/>
              <a:t>300</a:t>
            </a:r>
            <a:r>
              <a:rPr lang="ko-KR" altLang="en-US" sz="1400" dirty="0"/>
              <a:t>개 </a:t>
            </a:r>
            <a:r>
              <a:rPr lang="en-US" altLang="ko-KR" sz="1400" dirty="0"/>
              <a:t>(Human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93</a:t>
            </a:r>
            <a:r>
              <a:rPr lang="ko-KR" altLang="en-US" sz="1400" dirty="0"/>
              <a:t> 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LLM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207)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Cpu</a:t>
            </a:r>
            <a:r>
              <a:rPr lang="ko-KR" altLang="en-US" sz="1400" dirty="0"/>
              <a:t> 만을 이용하여 훈련 </a:t>
            </a:r>
            <a:endParaRPr lang="en-US" altLang="ko-KR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2E0C58-BE8D-45F6-A584-8A22DB839014}"/>
              </a:ext>
            </a:extLst>
          </p:cNvPr>
          <p:cNvCxnSpPr>
            <a:cxnSpLocks/>
          </p:cNvCxnSpPr>
          <p:nvPr/>
        </p:nvCxnSpPr>
        <p:spPr>
          <a:xfrm flipV="1">
            <a:off x="3943361" y="2248349"/>
            <a:ext cx="21526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53BA08-CE8A-3A26-D4BC-4C5BBCE0254C}"/>
              </a:ext>
            </a:extLst>
          </p:cNvPr>
          <p:cNvSpPr txBox="1"/>
          <p:nvPr/>
        </p:nvSpPr>
        <p:spPr>
          <a:xfrm>
            <a:off x="4422780" y="1855428"/>
            <a:ext cx="119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결과값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9D1E0B0-8368-BD78-9AE2-49D7BCFE606C}"/>
              </a:ext>
            </a:extLst>
          </p:cNvPr>
          <p:cNvGrpSpPr/>
          <p:nvPr/>
        </p:nvGrpSpPr>
        <p:grpSpPr>
          <a:xfrm>
            <a:off x="596211" y="2518762"/>
            <a:ext cx="3738977" cy="2312877"/>
            <a:chOff x="606003" y="2664846"/>
            <a:chExt cx="3498347" cy="23128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A3EABB-190D-6F54-4438-AD0DB8974D36}"/>
                </a:ext>
              </a:extLst>
            </p:cNvPr>
            <p:cNvSpPr txBox="1"/>
            <p:nvPr/>
          </p:nvSpPr>
          <p:spPr>
            <a:xfrm>
              <a:off x="606003" y="2664846"/>
              <a:ext cx="3498347" cy="2312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/>
                <a:t>Mecab</a:t>
              </a:r>
              <a:r>
                <a:rPr lang="en-US" altLang="ko-KR" sz="1400" dirty="0"/>
                <a:t>, TF- IDF Document Embedding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/>
                <a:t>MultinomialNB</a:t>
              </a:r>
              <a:r>
                <a:rPr lang="en-US" altLang="ko-KR" sz="1400" dirty="0"/>
                <a:t>(0.1)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SGDC Classifier(0.45)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Light GBM(0.45)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ROC-AUC (0.88 </a:t>
              </a:r>
              <a:r>
                <a:rPr lang="ko-KR" altLang="en-US" sz="1400" dirty="0"/>
                <a:t>달성</a:t>
              </a:r>
              <a:r>
                <a:rPr lang="en-US" altLang="ko-KR" sz="1400" dirty="0"/>
                <a:t>)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C5FC4FC-BB6A-6931-E746-ED95B24B937E}"/>
                </a:ext>
              </a:extLst>
            </p:cNvPr>
            <p:cNvGrpSpPr/>
            <p:nvPr/>
          </p:nvGrpSpPr>
          <p:grpSpPr>
            <a:xfrm>
              <a:off x="2660804" y="3508996"/>
              <a:ext cx="1234028" cy="714696"/>
              <a:chOff x="2566741" y="3663452"/>
              <a:chExt cx="1234028" cy="714696"/>
            </a:xfrm>
          </p:grpSpPr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3AA5613A-9928-45BA-4100-25CF74B33554}"/>
                  </a:ext>
                </a:extLst>
              </p:cNvPr>
              <p:cNvCxnSpPr/>
              <p:nvPr/>
            </p:nvCxnSpPr>
            <p:spPr>
              <a:xfrm>
                <a:off x="2566741" y="3663452"/>
                <a:ext cx="584200" cy="389467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연결선: 꺾임 43">
                <a:extLst>
                  <a:ext uri="{FF2B5EF4-FFF2-40B4-BE49-F238E27FC236}">
                    <a16:creationId xmlns:a16="http://schemas.microsoft.com/office/drawing/2014/main" id="{4712198B-7A1F-1C17-BEB0-6FDE656E20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6741" y="4052919"/>
                <a:ext cx="584200" cy="325229"/>
              </a:xfrm>
              <a:prstGeom prst="bentConnector3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391156C-E422-83F7-05B5-7BD807CB6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741" y="4052919"/>
                <a:ext cx="35983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F33A7-6688-B126-8BD9-968CCE537ACA}"/>
                  </a:ext>
                </a:extLst>
              </p:cNvPr>
              <p:cNvSpPr txBox="1"/>
              <p:nvPr/>
            </p:nvSpPr>
            <p:spPr>
              <a:xfrm>
                <a:off x="3150941" y="3858185"/>
                <a:ext cx="649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Sum</a:t>
                </a:r>
                <a:endParaRPr lang="ko-KR" altLang="en-US" dirty="0"/>
              </a:p>
            </p:txBody>
          </p:sp>
        </p:grp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D87D027F-725A-CDA9-2C64-8A9D4296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55" y="4788720"/>
            <a:ext cx="2502843" cy="198618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B10637-A717-8B1F-5BC5-2E6DBB395514}"/>
              </a:ext>
            </a:extLst>
          </p:cNvPr>
          <p:cNvSpPr txBox="1"/>
          <p:nvPr/>
        </p:nvSpPr>
        <p:spPr>
          <a:xfrm>
            <a:off x="6427141" y="2629119"/>
            <a:ext cx="5764859" cy="328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Mecab</a:t>
            </a:r>
            <a:r>
              <a:rPr lang="en-US" altLang="ko-KR" sz="1400" dirty="0"/>
              <a:t>, TF-IDF Document Embedding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0.8, 0.2 </a:t>
            </a:r>
            <a:r>
              <a:rPr lang="ko-KR" altLang="en-US" sz="1400" dirty="0"/>
              <a:t>기준 </a:t>
            </a:r>
            <a:r>
              <a:rPr lang="en-US" altLang="ko-KR" sz="1400" dirty="0"/>
              <a:t>weak labeling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라벨링</a:t>
            </a:r>
            <a:r>
              <a:rPr lang="ko-KR" altLang="en-US" sz="1400" dirty="0"/>
              <a:t> 안된</a:t>
            </a:r>
            <a:r>
              <a:rPr lang="en-US" altLang="ko-KR" sz="1400" dirty="0"/>
              <a:t>text </a:t>
            </a:r>
            <a:r>
              <a:rPr lang="ko-KR" altLang="en-US" sz="1400" dirty="0"/>
              <a:t>들 </a:t>
            </a:r>
            <a:r>
              <a:rPr lang="en-US" altLang="ko-KR" sz="1400" dirty="0"/>
              <a:t>weak label </a:t>
            </a:r>
            <a:r>
              <a:rPr lang="ko-KR" altLang="en-US" sz="1400" dirty="0"/>
              <a:t>된 </a:t>
            </a:r>
            <a:r>
              <a:rPr lang="en-US" altLang="ko-KR" sz="1400" dirty="0"/>
              <a:t>text </a:t>
            </a:r>
            <a:r>
              <a:rPr lang="ko-KR" altLang="en-US" sz="1400" dirty="0"/>
              <a:t>기준으로 </a:t>
            </a:r>
            <a:r>
              <a:rPr lang="en-US" altLang="ko-KR" sz="1400" dirty="0"/>
              <a:t>cosine </a:t>
            </a:r>
            <a:r>
              <a:rPr lang="ko-KR" altLang="en-US" sz="1400" dirty="0"/>
              <a:t>유사도 점수 집계 </a:t>
            </a:r>
            <a:r>
              <a:rPr lang="ko-KR" altLang="en-US" sz="1400" dirty="0" err="1"/>
              <a:t>한후</a:t>
            </a:r>
            <a:r>
              <a:rPr lang="ko-KR" altLang="en-US" sz="1400" dirty="0"/>
              <a:t> 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likely_human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likely_llm</a:t>
            </a:r>
            <a:r>
              <a:rPr lang="en-US" altLang="ko-KR" sz="1400" dirty="0"/>
              <a:t>) </a:t>
            </a:r>
            <a:r>
              <a:rPr lang="ko-KR" altLang="en-US" sz="1400" dirty="0"/>
              <a:t>점수 각각획득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generated_score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(-student/llm+0.15)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Generated_score</a:t>
            </a:r>
            <a:r>
              <a:rPr lang="ko-KR" altLang="en-US" sz="1400" dirty="0"/>
              <a:t> 를 </a:t>
            </a:r>
            <a:r>
              <a:rPr lang="en-US" altLang="ko-KR" sz="1400" dirty="0"/>
              <a:t>min max </a:t>
            </a:r>
            <a:r>
              <a:rPr lang="ko-KR" altLang="en-US" sz="1400" dirty="0"/>
              <a:t>정규화를 통한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 </a:t>
            </a:r>
            <a:r>
              <a:rPr lang="ko-KR" altLang="en-US" sz="1400" dirty="0" err="1"/>
              <a:t>확률값으로</a:t>
            </a:r>
            <a:r>
              <a:rPr lang="ko-KR" altLang="en-US" sz="1400" dirty="0"/>
              <a:t> 변환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ROC-AUC (0.92 </a:t>
            </a:r>
            <a:r>
              <a:rPr lang="ko-KR" altLang="en-US" sz="1400" dirty="0"/>
              <a:t>달성</a:t>
            </a:r>
            <a:r>
              <a:rPr lang="en-US" altLang="ko-KR" sz="1400" dirty="0"/>
              <a:t>)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5BD1701-A79A-8420-28A3-99FC54A1B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616" y="4967106"/>
            <a:ext cx="2310379" cy="18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36032" y="83099"/>
            <a:ext cx="6903448" cy="935711"/>
            <a:chOff x="561195" y="157764"/>
            <a:chExt cx="5177586" cy="70178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177586" cy="701783"/>
              <a:chOff x="561195" y="157764"/>
              <a:chExt cx="5177586" cy="70178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4</a:t>
                </a:r>
                <a:endParaRPr sz="1867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321594" y="23629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Future Test Add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318167-167E-47E5-7B08-D85DD478195C}"/>
              </a:ext>
            </a:extLst>
          </p:cNvPr>
          <p:cNvGrpSpPr/>
          <p:nvPr/>
        </p:nvGrpSpPr>
        <p:grpSpPr>
          <a:xfrm>
            <a:off x="400467" y="1806005"/>
            <a:ext cx="2377694" cy="574853"/>
            <a:chOff x="6149744" y="813749"/>
            <a:chExt cx="2006358" cy="347348"/>
          </a:xfrm>
        </p:grpSpPr>
        <p:sp>
          <p:nvSpPr>
            <p:cNvPr id="15" name="Google Shape;736;p38">
              <a:extLst>
                <a:ext uri="{FF2B5EF4-FFF2-40B4-BE49-F238E27FC236}">
                  <a16:creationId xmlns:a16="http://schemas.microsoft.com/office/drawing/2014/main" id="{9B89E9A1-DDE8-4D13-74AA-AA438DE4F47C}"/>
                </a:ext>
              </a:extLst>
            </p:cNvPr>
            <p:cNvSpPr txBox="1"/>
            <p:nvPr/>
          </p:nvSpPr>
          <p:spPr>
            <a:xfrm>
              <a:off x="6280798" y="813749"/>
              <a:ext cx="1864541" cy="324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Mistral-7b-ko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6" name="Google Shape;738;p38">
              <a:extLst>
                <a:ext uri="{FF2B5EF4-FFF2-40B4-BE49-F238E27FC236}">
                  <a16:creationId xmlns:a16="http://schemas.microsoft.com/office/drawing/2014/main" id="{DAEAF18F-A4AD-698C-1BC8-085C4A541349}"/>
                </a:ext>
              </a:extLst>
            </p:cNvPr>
            <p:cNvGrpSpPr/>
            <p:nvPr/>
          </p:nvGrpSpPr>
          <p:grpSpPr>
            <a:xfrm>
              <a:off x="6149744" y="1115379"/>
              <a:ext cx="2006358" cy="45718"/>
              <a:chOff x="6292768" y="2814263"/>
              <a:chExt cx="6136469" cy="11583"/>
            </a:xfrm>
          </p:grpSpPr>
          <p:sp>
            <p:nvSpPr>
              <p:cNvPr id="17" name="Google Shape;739;p38">
                <a:extLst>
                  <a:ext uri="{FF2B5EF4-FFF2-40B4-BE49-F238E27FC236}">
                    <a16:creationId xmlns:a16="http://schemas.microsoft.com/office/drawing/2014/main" id="{CA30AAF8-E72F-0097-092D-545C5E91FC00}"/>
                  </a:ext>
                </a:extLst>
              </p:cNvPr>
              <p:cNvSpPr/>
              <p:nvPr/>
            </p:nvSpPr>
            <p:spPr>
              <a:xfrm>
                <a:off x="6292768" y="281426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8" name="Google Shape;740;p38">
                <a:extLst>
                  <a:ext uri="{FF2B5EF4-FFF2-40B4-BE49-F238E27FC236}">
                    <a16:creationId xmlns:a16="http://schemas.microsoft.com/office/drawing/2014/main" id="{AEB22571-EC54-B79A-4F14-4536167FC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4308" y="2820055"/>
                <a:ext cx="5484929" cy="1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4268B9-A5E7-4686-8738-7107A0461F91}"/>
              </a:ext>
            </a:extLst>
          </p:cNvPr>
          <p:cNvGrpSpPr/>
          <p:nvPr/>
        </p:nvGrpSpPr>
        <p:grpSpPr>
          <a:xfrm>
            <a:off x="4254880" y="1407606"/>
            <a:ext cx="2137273" cy="998581"/>
            <a:chOff x="6149744" y="710768"/>
            <a:chExt cx="2017716" cy="450329"/>
          </a:xfrm>
        </p:grpSpPr>
        <p:sp>
          <p:nvSpPr>
            <p:cNvPr id="5" name="Google Shape;736;p38">
              <a:extLst>
                <a:ext uri="{FF2B5EF4-FFF2-40B4-BE49-F238E27FC236}">
                  <a16:creationId xmlns:a16="http://schemas.microsoft.com/office/drawing/2014/main" id="{EBE1CBD9-B16C-ED5B-0781-B3583DE98188}"/>
                </a:ext>
              </a:extLst>
            </p:cNvPr>
            <p:cNvSpPr txBox="1"/>
            <p:nvPr/>
          </p:nvSpPr>
          <p:spPr>
            <a:xfrm>
              <a:off x="6302919" y="710768"/>
              <a:ext cx="1864541" cy="324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Deberta-v3-base-korean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6" name="Google Shape;738;p38">
              <a:extLst>
                <a:ext uri="{FF2B5EF4-FFF2-40B4-BE49-F238E27FC236}">
                  <a16:creationId xmlns:a16="http://schemas.microsoft.com/office/drawing/2014/main" id="{C99D3D15-AE28-FCB7-8CAB-3E25855943E2}"/>
                </a:ext>
              </a:extLst>
            </p:cNvPr>
            <p:cNvGrpSpPr/>
            <p:nvPr/>
          </p:nvGrpSpPr>
          <p:grpSpPr>
            <a:xfrm>
              <a:off x="6149744" y="1115379"/>
              <a:ext cx="2006358" cy="45718"/>
              <a:chOff x="6292768" y="2814263"/>
              <a:chExt cx="6136469" cy="11583"/>
            </a:xfrm>
          </p:grpSpPr>
          <p:sp>
            <p:nvSpPr>
              <p:cNvPr id="7" name="Google Shape;739;p38">
                <a:extLst>
                  <a:ext uri="{FF2B5EF4-FFF2-40B4-BE49-F238E27FC236}">
                    <a16:creationId xmlns:a16="http://schemas.microsoft.com/office/drawing/2014/main" id="{437773FB-8FFF-C0CD-C78C-38F794FBD046}"/>
                  </a:ext>
                </a:extLst>
              </p:cNvPr>
              <p:cNvSpPr/>
              <p:nvPr/>
            </p:nvSpPr>
            <p:spPr>
              <a:xfrm>
                <a:off x="6292768" y="281426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8" name="Google Shape;740;p38">
                <a:extLst>
                  <a:ext uri="{FF2B5EF4-FFF2-40B4-BE49-F238E27FC236}">
                    <a16:creationId xmlns:a16="http://schemas.microsoft.com/office/drawing/2014/main" id="{3C8F3505-D3C6-DD54-CE1F-908C28AE4F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4308" y="2820055"/>
                <a:ext cx="5484929" cy="1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168DC3-634A-1C1F-E632-92959C272390}"/>
              </a:ext>
            </a:extLst>
          </p:cNvPr>
          <p:cNvGrpSpPr/>
          <p:nvPr/>
        </p:nvGrpSpPr>
        <p:grpSpPr>
          <a:xfrm>
            <a:off x="8750384" y="1930527"/>
            <a:ext cx="1946155" cy="450329"/>
            <a:chOff x="6149744" y="710768"/>
            <a:chExt cx="2006358" cy="450329"/>
          </a:xfrm>
        </p:grpSpPr>
        <p:sp>
          <p:nvSpPr>
            <p:cNvPr id="10" name="Google Shape;736;p38">
              <a:extLst>
                <a:ext uri="{FF2B5EF4-FFF2-40B4-BE49-F238E27FC236}">
                  <a16:creationId xmlns:a16="http://schemas.microsoft.com/office/drawing/2014/main" id="{8731CFB3-1497-483B-C5CD-0F02586B5B0D}"/>
                </a:ext>
              </a:extLst>
            </p:cNvPr>
            <p:cNvSpPr txBox="1"/>
            <p:nvPr/>
          </p:nvSpPr>
          <p:spPr>
            <a:xfrm>
              <a:off x="6291560" y="710768"/>
              <a:ext cx="1864541" cy="324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Test Data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1" name="Google Shape;738;p38">
              <a:extLst>
                <a:ext uri="{FF2B5EF4-FFF2-40B4-BE49-F238E27FC236}">
                  <a16:creationId xmlns:a16="http://schemas.microsoft.com/office/drawing/2014/main" id="{92861D16-6F64-BA25-1BB9-1657EDAAB197}"/>
                </a:ext>
              </a:extLst>
            </p:cNvPr>
            <p:cNvGrpSpPr/>
            <p:nvPr/>
          </p:nvGrpSpPr>
          <p:grpSpPr>
            <a:xfrm>
              <a:off x="6149744" y="1115379"/>
              <a:ext cx="2006358" cy="45718"/>
              <a:chOff x="6292768" y="2814263"/>
              <a:chExt cx="6136469" cy="11583"/>
            </a:xfrm>
          </p:grpSpPr>
          <p:sp>
            <p:nvSpPr>
              <p:cNvPr id="12" name="Google Shape;739;p38">
                <a:extLst>
                  <a:ext uri="{FF2B5EF4-FFF2-40B4-BE49-F238E27FC236}">
                    <a16:creationId xmlns:a16="http://schemas.microsoft.com/office/drawing/2014/main" id="{B2845963-583C-0009-9266-32A3B5DCF230}"/>
                  </a:ext>
                </a:extLst>
              </p:cNvPr>
              <p:cNvSpPr/>
              <p:nvPr/>
            </p:nvSpPr>
            <p:spPr>
              <a:xfrm>
                <a:off x="6292768" y="281426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3" name="Google Shape;740;p38">
                <a:extLst>
                  <a:ext uri="{FF2B5EF4-FFF2-40B4-BE49-F238E27FC236}">
                    <a16:creationId xmlns:a16="http://schemas.microsoft.com/office/drawing/2014/main" id="{2CB962F4-F8C8-3A09-CAA7-625AD95BC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4308" y="2820055"/>
                <a:ext cx="5484929" cy="1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E43B48E-B569-F511-4C7F-7E0F01251D5D}"/>
              </a:ext>
            </a:extLst>
          </p:cNvPr>
          <p:cNvSpPr txBox="1"/>
          <p:nvPr/>
        </p:nvSpPr>
        <p:spPr>
          <a:xfrm>
            <a:off x="8499355" y="2929108"/>
            <a:ext cx="2654845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Chat-GPT 3.5, 4 </a:t>
            </a:r>
            <a:r>
              <a:rPr lang="ko-KR" altLang="en-US" sz="1400" dirty="0"/>
              <a:t>활용하여 데이터 추가생성 예정 </a:t>
            </a:r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612526-5F5C-D25D-30E9-E1796677DF28}"/>
              </a:ext>
            </a:extLst>
          </p:cNvPr>
          <p:cNvSpPr txBox="1"/>
          <p:nvPr/>
        </p:nvSpPr>
        <p:spPr>
          <a:xfrm>
            <a:off x="400467" y="2954467"/>
            <a:ext cx="288460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Mistral-7b-Ko Fine-Tunning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LoRA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FineTunning</a:t>
            </a:r>
            <a:r>
              <a:rPr lang="en-US" altLang="ko-KR" sz="1400" dirty="0"/>
              <a:t> </a:t>
            </a:r>
            <a:r>
              <a:rPr lang="ko-KR" altLang="en-US" sz="1400" dirty="0"/>
              <a:t>추가예정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GPU</a:t>
            </a:r>
            <a:r>
              <a:rPr lang="ko-KR" altLang="en-US" sz="1400" dirty="0"/>
              <a:t> 메모리 부족이슈로 </a:t>
            </a:r>
            <a:r>
              <a:rPr lang="en-US" altLang="ko-KR" sz="1400" dirty="0"/>
              <a:t>AWS </a:t>
            </a:r>
            <a:r>
              <a:rPr lang="ko-KR" altLang="en-US" sz="1400" dirty="0"/>
              <a:t>사용예정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Quantization </a:t>
            </a:r>
            <a:r>
              <a:rPr lang="ko-KR" altLang="en-US" sz="1400" dirty="0"/>
              <a:t>기법 사용예정</a:t>
            </a:r>
            <a:endParaRPr lang="en-US" altLang="ko-K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44EEC1-80F8-A233-13A6-814FF0CF36CD}"/>
              </a:ext>
            </a:extLst>
          </p:cNvPr>
          <p:cNvSpPr txBox="1"/>
          <p:nvPr/>
        </p:nvSpPr>
        <p:spPr>
          <a:xfrm>
            <a:off x="4254880" y="2929108"/>
            <a:ext cx="288460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MLM</a:t>
            </a:r>
            <a:r>
              <a:rPr lang="ko-KR" altLang="en-US" sz="1400" dirty="0"/>
              <a:t> 이용하여 </a:t>
            </a:r>
            <a:r>
              <a:rPr lang="en-US" altLang="ko-KR" sz="1400" dirty="0"/>
              <a:t>Train </a:t>
            </a:r>
            <a:r>
              <a:rPr lang="ko-KR" altLang="en-US" sz="1400" dirty="0"/>
              <a:t>예정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Data </a:t>
            </a:r>
            <a:r>
              <a:rPr lang="ko-KR" altLang="en-US" sz="1400" dirty="0"/>
              <a:t>증강기법 사용예정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Pseudo label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준지도</a:t>
            </a:r>
            <a:r>
              <a:rPr lang="ko-KR" altLang="en-US" sz="1400" dirty="0"/>
              <a:t> 학습예정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6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/>
          <p:nvPr/>
        </p:nvSpPr>
        <p:spPr>
          <a:xfrm rot="10800000" flipH="1">
            <a:off x="-331239" y="-357946"/>
            <a:ext cx="1410740" cy="141074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entury Gothic"/>
              <a:sym typeface="Century Gothic"/>
            </a:endParaRPr>
          </a:p>
        </p:txBody>
      </p:sp>
      <p:sp>
        <p:nvSpPr>
          <p:cNvPr id="336" name="Google Shape;336;p23"/>
          <p:cNvSpPr/>
          <p:nvPr/>
        </p:nvSpPr>
        <p:spPr>
          <a:xfrm flipH="1">
            <a:off x="748260" y="210352"/>
            <a:ext cx="662480" cy="6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rPr>
              <a:t>0</a:t>
            </a:r>
            <a:endParaRPr sz="1867" b="1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entury Gothic"/>
              <a:sym typeface="Century Gothic"/>
            </a:endParaRPr>
          </a:p>
        </p:txBody>
      </p:sp>
      <p:sp>
        <p:nvSpPr>
          <p:cNvPr id="27" name="Google Shape;169;p16">
            <a:extLst>
              <a:ext uri="{FF2B5EF4-FFF2-40B4-BE49-F238E27FC236}">
                <a16:creationId xmlns:a16="http://schemas.microsoft.com/office/drawing/2014/main" id="{A014117C-D04F-D4B4-BB1A-EDA09345663D}"/>
              </a:ext>
            </a:extLst>
          </p:cNvPr>
          <p:cNvSpPr txBox="1"/>
          <p:nvPr/>
        </p:nvSpPr>
        <p:spPr>
          <a:xfrm>
            <a:off x="1362119" y="234989"/>
            <a:ext cx="58895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just"/>
            <a:r>
              <a:rPr lang="en-US" sz="3200" b="1">
                <a:solidFill>
                  <a:srgbClr val="AA12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rPr>
              <a:t>Contents</a:t>
            </a:r>
            <a:endParaRPr sz="3200" b="1">
              <a:solidFill>
                <a:srgbClr val="AA123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entury Gothic"/>
              <a:sym typeface="Century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16B383-7C7E-CD21-9274-4A841B70A519}"/>
              </a:ext>
            </a:extLst>
          </p:cNvPr>
          <p:cNvGrpSpPr/>
          <p:nvPr/>
        </p:nvGrpSpPr>
        <p:grpSpPr>
          <a:xfrm>
            <a:off x="2494307" y="1702753"/>
            <a:ext cx="7203385" cy="3452494"/>
            <a:chOff x="2724836" y="851637"/>
            <a:chExt cx="7203385" cy="3452494"/>
          </a:xfrm>
        </p:grpSpPr>
        <p:sp>
          <p:nvSpPr>
            <p:cNvPr id="3" name="Google Shape;336;p23">
              <a:extLst>
                <a:ext uri="{FF2B5EF4-FFF2-40B4-BE49-F238E27FC236}">
                  <a16:creationId xmlns:a16="http://schemas.microsoft.com/office/drawing/2014/main" id="{D3AA437E-A82F-2F42-C07E-5A5F017BE501}"/>
                </a:ext>
              </a:extLst>
            </p:cNvPr>
            <p:cNvSpPr/>
            <p:nvPr/>
          </p:nvSpPr>
          <p:spPr>
            <a:xfrm flipH="1">
              <a:off x="2724836" y="3719745"/>
              <a:ext cx="896893" cy="469884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2667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rPr>
                <a:t>4</a:t>
              </a:r>
              <a:endParaRPr sz="2667" b="1" dirty="0">
                <a:solidFill>
                  <a:srgbClr val="AA12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61CD27-4E41-87EF-0479-E1EDD6D40AC5}"/>
                </a:ext>
              </a:extLst>
            </p:cNvPr>
            <p:cNvSpPr txBox="1"/>
            <p:nvPr/>
          </p:nvSpPr>
          <p:spPr>
            <a:xfrm>
              <a:off x="3621729" y="3496538"/>
              <a:ext cx="6306492" cy="71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400" dirty="0">
                  <a:latin typeface="+mn-ea"/>
                  <a:cs typeface="Century Gothic"/>
                  <a:sym typeface="Century Gothic"/>
                </a:rPr>
                <a:t>Future Test</a:t>
              </a:r>
            </a:p>
          </p:txBody>
        </p:sp>
        <p:sp>
          <p:nvSpPr>
            <p:cNvPr id="5" name="Google Shape;177;p16">
              <a:extLst>
                <a:ext uri="{FF2B5EF4-FFF2-40B4-BE49-F238E27FC236}">
                  <a16:creationId xmlns:a16="http://schemas.microsoft.com/office/drawing/2014/main" id="{A4D4699C-EDFA-BC52-5F91-933EC775AE80}"/>
                </a:ext>
              </a:extLst>
            </p:cNvPr>
            <p:cNvSpPr/>
            <p:nvPr/>
          </p:nvSpPr>
          <p:spPr>
            <a:xfrm>
              <a:off x="2792668" y="4258412"/>
              <a:ext cx="7239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cxnSp>
          <p:nvCxnSpPr>
            <p:cNvPr id="6" name="Google Shape;178;p16">
              <a:extLst>
                <a:ext uri="{FF2B5EF4-FFF2-40B4-BE49-F238E27FC236}">
                  <a16:creationId xmlns:a16="http://schemas.microsoft.com/office/drawing/2014/main" id="{26C03F04-08A1-049B-8E8C-707463E5F181}"/>
                </a:ext>
              </a:extLst>
            </p:cNvPr>
            <p:cNvCxnSpPr/>
            <p:nvPr/>
          </p:nvCxnSpPr>
          <p:spPr>
            <a:xfrm>
              <a:off x="3405752" y="4291565"/>
              <a:ext cx="4997449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0773219-5E7B-F8E8-BDA2-BE11FE450F60}"/>
                </a:ext>
              </a:extLst>
            </p:cNvPr>
            <p:cNvGrpSpPr/>
            <p:nvPr/>
          </p:nvGrpSpPr>
          <p:grpSpPr>
            <a:xfrm>
              <a:off x="2747446" y="851637"/>
              <a:ext cx="6467865" cy="2426205"/>
              <a:chOff x="2871402" y="1069660"/>
              <a:chExt cx="6467865" cy="2426205"/>
            </a:xfrm>
          </p:grpSpPr>
          <p:grpSp>
            <p:nvGrpSpPr>
              <p:cNvPr id="395" name="그룹 394">
                <a:extLst>
                  <a:ext uri="{FF2B5EF4-FFF2-40B4-BE49-F238E27FC236}">
                    <a16:creationId xmlns:a16="http://schemas.microsoft.com/office/drawing/2014/main" id="{779A55F8-4575-3B06-C005-7A4C60D5B66D}"/>
                  </a:ext>
                </a:extLst>
              </p:cNvPr>
              <p:cNvGrpSpPr/>
              <p:nvPr/>
            </p:nvGrpSpPr>
            <p:grpSpPr>
              <a:xfrm>
                <a:off x="2871402" y="1874658"/>
                <a:ext cx="6467865" cy="1621207"/>
                <a:chOff x="2543955" y="726635"/>
                <a:chExt cx="4850899" cy="1215905"/>
              </a:xfrm>
            </p:grpSpPr>
            <p:grpSp>
              <p:nvGrpSpPr>
                <p:cNvPr id="389" name="그룹 388">
                  <a:extLst>
                    <a:ext uri="{FF2B5EF4-FFF2-40B4-BE49-F238E27FC236}">
                      <a16:creationId xmlns:a16="http://schemas.microsoft.com/office/drawing/2014/main" id="{5F1B0632-DABE-9368-BAE0-4458A7E2C911}"/>
                    </a:ext>
                  </a:extLst>
                </p:cNvPr>
                <p:cNvGrpSpPr/>
                <p:nvPr/>
              </p:nvGrpSpPr>
              <p:grpSpPr>
                <a:xfrm>
                  <a:off x="2543955" y="726635"/>
                  <a:ext cx="4685399" cy="545804"/>
                  <a:chOff x="2255535" y="856945"/>
                  <a:chExt cx="4685399" cy="545804"/>
                </a:xfrm>
              </p:grpSpPr>
              <p:sp>
                <p:nvSpPr>
                  <p:cNvPr id="324" name="Google Shape;336;p23">
                    <a:extLst>
                      <a:ext uri="{FF2B5EF4-FFF2-40B4-BE49-F238E27FC236}">
                        <a16:creationId xmlns:a16="http://schemas.microsoft.com/office/drawing/2014/main" id="{62ACF25A-3D78-ED64-6E8F-1B45042C96D0}"/>
                      </a:ext>
                    </a:extLst>
                  </p:cNvPr>
                  <p:cNvSpPr/>
                  <p:nvPr/>
                </p:nvSpPr>
                <p:spPr>
                  <a:xfrm flipH="1">
                    <a:off x="2255535" y="1013494"/>
                    <a:ext cx="672670" cy="352413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33" tIns="45700" rIns="91433" bIns="45700" anchor="ctr" anchorCtr="0">
                    <a:noAutofit/>
                  </a:bodyPr>
                  <a:lstStyle/>
                  <a:p>
                    <a:pPr algn="ctr"/>
                    <a:r>
                      <a:rPr lang="en-US" sz="2667" b="1">
                        <a:solidFill>
                          <a:srgbClr val="AA123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entury Gothic"/>
                        <a:sym typeface="Century Gothic"/>
                      </a:rPr>
                      <a:t>2</a:t>
                    </a:r>
                    <a:endParaRPr sz="2667" b="1">
                      <a:solidFill>
                        <a:srgbClr val="AA1239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6E2BF14A-ADC3-A1F0-B58C-4CA7B109D4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28204" y="856945"/>
                    <a:ext cx="4012730" cy="535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altLang="ko-KR" sz="2400" dirty="0">
                        <a:latin typeface="+mn-ea"/>
                        <a:cs typeface="Century Gothic"/>
                        <a:sym typeface="Century Gothic"/>
                      </a:rPr>
                      <a:t>Datasets</a:t>
                    </a:r>
                  </a:p>
                </p:txBody>
              </p:sp>
              <p:grpSp>
                <p:nvGrpSpPr>
                  <p:cNvPr id="326" name="Google Shape;176;p16">
                    <a:extLst>
                      <a:ext uri="{FF2B5EF4-FFF2-40B4-BE49-F238E27FC236}">
                        <a16:creationId xmlns:a16="http://schemas.microsoft.com/office/drawing/2014/main" id="{2BF8C42B-2309-9D1A-9209-7701691E644F}"/>
                      </a:ext>
                    </a:extLst>
                  </p:cNvPr>
                  <p:cNvGrpSpPr/>
                  <p:nvPr/>
                </p:nvGrpSpPr>
                <p:grpSpPr>
                  <a:xfrm>
                    <a:off x="2320408" y="1368460"/>
                    <a:ext cx="4260056" cy="34289"/>
                    <a:chOff x="5029200" y="2652746"/>
                    <a:chExt cx="5680075" cy="45719"/>
                  </a:xfrm>
                </p:grpSpPr>
                <p:sp>
                  <p:nvSpPr>
                    <p:cNvPr id="327" name="Google Shape;177;p16">
                      <a:extLst>
                        <a:ext uri="{FF2B5EF4-FFF2-40B4-BE49-F238E27FC236}">
                          <a16:creationId xmlns:a16="http://schemas.microsoft.com/office/drawing/2014/main" id="{1E333268-69B2-8ADA-CB7C-E5838DF9C9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200" y="2652746"/>
                      <a:ext cx="723900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txBody>
                    <a:bodyPr spcFirstLastPara="1" wrap="square" lIns="121900" tIns="60933" rIns="121900" bIns="60933" anchor="ctr" anchorCtr="0">
                      <a:noAutofit/>
                    </a:bodyPr>
                    <a:lstStyle/>
                    <a:p>
                      <a:pPr algn="ctr"/>
                      <a:endParaRPr sz="1867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entury Gothic"/>
                        <a:sym typeface="Century Gothic"/>
                      </a:endParaRPr>
                    </a:p>
                  </p:txBody>
                </p:sp>
                <p:cxnSp>
                  <p:nvCxnSpPr>
                    <p:cNvPr id="328" name="Google Shape;178;p16">
                      <a:extLst>
                        <a:ext uri="{FF2B5EF4-FFF2-40B4-BE49-F238E27FC236}">
                          <a16:creationId xmlns:a16="http://schemas.microsoft.com/office/drawing/2014/main" id="{96EB3BA2-5FF4-08F9-CED0-8732B6FB212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1825" y="2675604"/>
                      <a:ext cx="499745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C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</p:grpSp>
            </p:grpSp>
            <p:grpSp>
              <p:nvGrpSpPr>
                <p:cNvPr id="390" name="그룹 389">
                  <a:extLst>
                    <a:ext uri="{FF2B5EF4-FFF2-40B4-BE49-F238E27FC236}">
                      <a16:creationId xmlns:a16="http://schemas.microsoft.com/office/drawing/2014/main" id="{BD102A57-9687-BCC1-EFF1-B6F0247A8E31}"/>
                    </a:ext>
                  </a:extLst>
                </p:cNvPr>
                <p:cNvGrpSpPr/>
                <p:nvPr/>
              </p:nvGrpSpPr>
              <p:grpSpPr>
                <a:xfrm>
                  <a:off x="2557958" y="1407441"/>
                  <a:ext cx="4836896" cy="535099"/>
                  <a:chOff x="2269538" y="1500167"/>
                  <a:chExt cx="4836896" cy="535099"/>
                </a:xfrm>
              </p:grpSpPr>
              <p:sp>
                <p:nvSpPr>
                  <p:cNvPr id="329" name="Google Shape;336;p23">
                    <a:extLst>
                      <a:ext uri="{FF2B5EF4-FFF2-40B4-BE49-F238E27FC236}">
                        <a16:creationId xmlns:a16="http://schemas.microsoft.com/office/drawing/2014/main" id="{A0AC1BC6-9E00-4A9B-105A-0CB6667DB9A9}"/>
                      </a:ext>
                    </a:extLst>
                  </p:cNvPr>
                  <p:cNvSpPr/>
                  <p:nvPr/>
                </p:nvSpPr>
                <p:spPr>
                  <a:xfrm flipH="1">
                    <a:off x="2269538" y="1639825"/>
                    <a:ext cx="672670" cy="352413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33" tIns="45700" rIns="91433" bIns="45700" anchor="ctr" anchorCtr="0">
                    <a:noAutofit/>
                  </a:bodyPr>
                  <a:lstStyle/>
                  <a:p>
                    <a:pPr algn="ctr"/>
                    <a:r>
                      <a:rPr lang="en-US" sz="2667" b="1">
                        <a:solidFill>
                          <a:srgbClr val="AA123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entury Gothic"/>
                        <a:sym typeface="Century Gothic"/>
                      </a:rPr>
                      <a:t>3</a:t>
                    </a:r>
                    <a:endParaRPr sz="2667" b="1">
                      <a:solidFill>
                        <a:srgbClr val="AA1239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Century Gothic"/>
                      <a:sym typeface="Century Gothic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D4F58B1F-601F-6192-36B2-93C4A1E8E2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206" y="1500167"/>
                    <a:ext cx="4164228" cy="535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altLang="ko-KR" sz="2400" dirty="0">
                        <a:latin typeface="+mn-ea"/>
                        <a:cs typeface="Century Gothic"/>
                        <a:sym typeface="Century Gothic"/>
                      </a:rPr>
                      <a:t>Sample Test</a:t>
                    </a:r>
                  </a:p>
                </p:txBody>
              </p:sp>
              <p:grpSp>
                <p:nvGrpSpPr>
                  <p:cNvPr id="331" name="Google Shape;176;p16">
                    <a:extLst>
                      <a:ext uri="{FF2B5EF4-FFF2-40B4-BE49-F238E27FC236}">
                        <a16:creationId xmlns:a16="http://schemas.microsoft.com/office/drawing/2014/main" id="{5B0A719F-84B9-6860-CF79-C222EA8ACF20}"/>
                      </a:ext>
                    </a:extLst>
                  </p:cNvPr>
                  <p:cNvGrpSpPr/>
                  <p:nvPr/>
                </p:nvGrpSpPr>
                <p:grpSpPr>
                  <a:xfrm>
                    <a:off x="2334410" y="1995000"/>
                    <a:ext cx="4260056" cy="34289"/>
                    <a:chOff x="5047869" y="2691926"/>
                    <a:chExt cx="5680075" cy="45719"/>
                  </a:xfrm>
                </p:grpSpPr>
                <p:sp>
                  <p:nvSpPr>
                    <p:cNvPr id="332" name="Google Shape;177;p16">
                      <a:extLst>
                        <a:ext uri="{FF2B5EF4-FFF2-40B4-BE49-F238E27FC236}">
                          <a16:creationId xmlns:a16="http://schemas.microsoft.com/office/drawing/2014/main" id="{0A8E0834-AACB-1AF9-BCA4-FF808F625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7869" y="2691926"/>
                      <a:ext cx="723900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txBody>
                    <a:bodyPr spcFirstLastPara="1" wrap="square" lIns="121900" tIns="60933" rIns="121900" bIns="60933" anchor="ctr" anchorCtr="0">
                      <a:noAutofit/>
                    </a:bodyPr>
                    <a:lstStyle/>
                    <a:p>
                      <a:pPr algn="ctr"/>
                      <a:endParaRPr sz="1867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entury Gothic"/>
                        <a:sym typeface="Century Gothic"/>
                      </a:endParaRPr>
                    </a:p>
                  </p:txBody>
                </p:sp>
                <p:cxnSp>
                  <p:nvCxnSpPr>
                    <p:cNvPr id="333" name="Google Shape;178;p16">
                      <a:extLst>
                        <a:ext uri="{FF2B5EF4-FFF2-40B4-BE49-F238E27FC236}">
                          <a16:creationId xmlns:a16="http://schemas.microsoft.com/office/drawing/2014/main" id="{58414678-6915-55B5-A9AB-F748C15697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30494" y="2714778"/>
                      <a:ext cx="499745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C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</p:grpSp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E56D3AD-24EA-8004-EE98-2D5AB1D462EA}"/>
                  </a:ext>
                </a:extLst>
              </p:cNvPr>
              <p:cNvGrpSpPr/>
              <p:nvPr/>
            </p:nvGrpSpPr>
            <p:grpSpPr>
              <a:xfrm>
                <a:off x="2871402" y="1069660"/>
                <a:ext cx="6247199" cy="727737"/>
                <a:chOff x="2871402" y="1069660"/>
                <a:chExt cx="6247199" cy="727737"/>
              </a:xfrm>
            </p:grpSpPr>
            <p:sp>
              <p:nvSpPr>
                <p:cNvPr id="8" name="Google Shape;336;p23">
                  <a:extLst>
                    <a:ext uri="{FF2B5EF4-FFF2-40B4-BE49-F238E27FC236}">
                      <a16:creationId xmlns:a16="http://schemas.microsoft.com/office/drawing/2014/main" id="{CAED3980-7C84-3D0D-B415-B4063BE693EB}"/>
                    </a:ext>
                  </a:extLst>
                </p:cNvPr>
                <p:cNvSpPr/>
                <p:nvPr/>
              </p:nvSpPr>
              <p:spPr>
                <a:xfrm flipH="1">
                  <a:off x="2871402" y="1278392"/>
                  <a:ext cx="896893" cy="469884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r>
                    <a:rPr lang="en-US" sz="2667" b="1">
                      <a:solidFill>
                        <a:srgbClr val="AA1239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Century Gothic"/>
                      <a:sym typeface="Century Gothic"/>
                    </a:rPr>
                    <a:t>1</a:t>
                  </a:r>
                  <a:endParaRPr sz="2667" b="1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0C9696-9FEB-F3B0-BE33-5A79C3D94C90}"/>
                    </a:ext>
                  </a:extLst>
                </p:cNvPr>
                <p:cNvSpPr txBox="1"/>
                <p:nvPr/>
              </p:nvSpPr>
              <p:spPr>
                <a:xfrm>
                  <a:off x="3768294" y="1069660"/>
                  <a:ext cx="5350307" cy="7134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altLang="ko-KR" sz="2400" dirty="0">
                      <a:latin typeface="+mn-ea"/>
                      <a:cs typeface="Century Gothic"/>
                      <a:sym typeface="Century Gothic"/>
                    </a:rPr>
                    <a:t>Overview</a:t>
                  </a:r>
                </a:p>
              </p:txBody>
            </p:sp>
            <p:sp>
              <p:nvSpPr>
                <p:cNvPr id="10" name="Google Shape;177;p16">
                  <a:extLst>
                    <a:ext uri="{FF2B5EF4-FFF2-40B4-BE49-F238E27FC236}">
                      <a16:creationId xmlns:a16="http://schemas.microsoft.com/office/drawing/2014/main" id="{DC97F8D8-C1D9-03DC-5E6D-0E8CE162FF83}"/>
                    </a:ext>
                  </a:extLst>
                </p:cNvPr>
                <p:cNvSpPr/>
                <p:nvPr/>
              </p:nvSpPr>
              <p:spPr>
                <a:xfrm>
                  <a:off x="2957899" y="1751678"/>
                  <a:ext cx="723900" cy="4571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11" name="Google Shape;178;p16">
                  <a:extLst>
                    <a:ext uri="{FF2B5EF4-FFF2-40B4-BE49-F238E27FC236}">
                      <a16:creationId xmlns:a16="http://schemas.microsoft.com/office/drawing/2014/main" id="{D8E53EC4-4736-FFD8-4D18-2AF63D8C5974}"/>
                    </a:ext>
                  </a:extLst>
                </p:cNvPr>
                <p:cNvCxnSpPr/>
                <p:nvPr/>
              </p:nvCxnSpPr>
              <p:spPr>
                <a:xfrm>
                  <a:off x="3640524" y="1774537"/>
                  <a:ext cx="49974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36032" y="83099"/>
            <a:ext cx="6903448" cy="935711"/>
            <a:chOff x="561195" y="157764"/>
            <a:chExt cx="5177586" cy="70178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177586" cy="701783"/>
              <a:chOff x="561195" y="157764"/>
              <a:chExt cx="5177586" cy="70178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1</a:t>
                </a:r>
                <a:endParaRPr sz="1867" b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321594" y="23629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Overview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0FC047-B332-41B2-B96E-F5F3B8EB000E}"/>
              </a:ext>
            </a:extLst>
          </p:cNvPr>
          <p:cNvSpPr txBox="1"/>
          <p:nvPr/>
        </p:nvSpPr>
        <p:spPr>
          <a:xfrm>
            <a:off x="783651" y="1739304"/>
            <a:ext cx="41585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한국어 </a:t>
            </a:r>
            <a:r>
              <a:rPr lang="en-US" altLang="ko-KR" sz="1600" b="1" dirty="0"/>
              <a:t>Dataset </a:t>
            </a:r>
            <a:r>
              <a:rPr lang="ko-KR" altLang="en-US" sz="1600" b="1" dirty="0"/>
              <a:t>부족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한국어 탐지모델 개발에 대한 연구 부족</a:t>
            </a:r>
            <a:endParaRPr lang="en-US" altLang="ko-KR" sz="16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CEFD2A9-FC42-3AE3-EECB-C24E7ABE40DF}"/>
              </a:ext>
            </a:extLst>
          </p:cNvPr>
          <p:cNvGrpSpPr/>
          <p:nvPr/>
        </p:nvGrpSpPr>
        <p:grpSpPr>
          <a:xfrm>
            <a:off x="783651" y="1015066"/>
            <a:ext cx="3015467" cy="485122"/>
            <a:chOff x="6035671" y="575932"/>
            <a:chExt cx="1871622" cy="559939"/>
          </a:xfrm>
        </p:grpSpPr>
        <p:sp>
          <p:nvSpPr>
            <p:cNvPr id="42" name="Google Shape;736;p38">
              <a:extLst>
                <a:ext uri="{FF2B5EF4-FFF2-40B4-BE49-F238E27FC236}">
                  <a16:creationId xmlns:a16="http://schemas.microsoft.com/office/drawing/2014/main" id="{85228FA6-57E1-6428-BFBD-7ED89B6EBB10}"/>
                </a:ext>
              </a:extLst>
            </p:cNvPr>
            <p:cNvSpPr txBox="1"/>
            <p:nvPr/>
          </p:nvSpPr>
          <p:spPr>
            <a:xfrm>
              <a:off x="6595870" y="575932"/>
              <a:ext cx="984594" cy="324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Motivation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3" name="Google Shape;738;p38">
              <a:extLst>
                <a:ext uri="{FF2B5EF4-FFF2-40B4-BE49-F238E27FC236}">
                  <a16:creationId xmlns:a16="http://schemas.microsoft.com/office/drawing/2014/main" id="{297ABC72-8CA4-060E-5E65-E26EAED215D4}"/>
                </a:ext>
              </a:extLst>
            </p:cNvPr>
            <p:cNvGrpSpPr/>
            <p:nvPr/>
          </p:nvGrpSpPr>
          <p:grpSpPr>
            <a:xfrm>
              <a:off x="6035671" y="1090153"/>
              <a:ext cx="1871622" cy="45718"/>
              <a:chOff x="5943875" y="2807872"/>
              <a:chExt cx="5724382" cy="11583"/>
            </a:xfrm>
          </p:grpSpPr>
          <p:sp>
            <p:nvSpPr>
              <p:cNvPr id="44" name="Google Shape;739;p38">
                <a:extLst>
                  <a:ext uri="{FF2B5EF4-FFF2-40B4-BE49-F238E27FC236}">
                    <a16:creationId xmlns:a16="http://schemas.microsoft.com/office/drawing/2014/main" id="{D97149F3-ABB8-8873-C498-F1704289088F}"/>
                  </a:ext>
                </a:extLst>
              </p:cNvPr>
              <p:cNvSpPr/>
              <p:nvPr/>
            </p:nvSpPr>
            <p:spPr>
              <a:xfrm>
                <a:off x="5943875" y="2807872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5" name="Google Shape;740;p38">
                <a:extLst>
                  <a:ext uri="{FF2B5EF4-FFF2-40B4-BE49-F238E27FC236}">
                    <a16:creationId xmlns:a16="http://schemas.microsoft.com/office/drawing/2014/main" id="{13F287A6-8C0A-920F-A265-C1364CCB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3944" y="2813816"/>
                <a:ext cx="5134313" cy="4208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B46D312-0FD8-5983-289B-737CA6960AA5}"/>
              </a:ext>
            </a:extLst>
          </p:cNvPr>
          <p:cNvSpPr txBox="1"/>
          <p:nvPr/>
        </p:nvSpPr>
        <p:spPr>
          <a:xfrm>
            <a:off x="7096117" y="1896978"/>
            <a:ext cx="41585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한정된 자원내에서 최대한의 </a:t>
            </a:r>
            <a:r>
              <a:rPr lang="en-US" altLang="ko-KR" sz="1600" b="1" dirty="0"/>
              <a:t>Score </a:t>
            </a:r>
            <a:r>
              <a:rPr lang="ko-KR" altLang="en-US" sz="1600" b="1" dirty="0"/>
              <a:t>달성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LLM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Generated, Human Generated Data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데이터보다는 모델링에 초점</a:t>
            </a:r>
            <a:endParaRPr lang="en-US" altLang="ko-KR" sz="1600" b="1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CE8B74E-70C2-FE3F-3895-FEA2C56F1D8D}"/>
              </a:ext>
            </a:extLst>
          </p:cNvPr>
          <p:cNvGrpSpPr/>
          <p:nvPr/>
        </p:nvGrpSpPr>
        <p:grpSpPr>
          <a:xfrm>
            <a:off x="7249759" y="1053637"/>
            <a:ext cx="3015467" cy="485122"/>
            <a:chOff x="6035671" y="575932"/>
            <a:chExt cx="1871622" cy="559939"/>
          </a:xfrm>
        </p:grpSpPr>
        <p:sp>
          <p:nvSpPr>
            <p:cNvPr id="60" name="Google Shape;736;p38">
              <a:extLst>
                <a:ext uri="{FF2B5EF4-FFF2-40B4-BE49-F238E27FC236}">
                  <a16:creationId xmlns:a16="http://schemas.microsoft.com/office/drawing/2014/main" id="{5B2A0B7D-5CCC-DDBE-9856-A0A7A1A68484}"/>
                </a:ext>
              </a:extLst>
            </p:cNvPr>
            <p:cNvSpPr txBox="1"/>
            <p:nvPr/>
          </p:nvSpPr>
          <p:spPr>
            <a:xfrm>
              <a:off x="6595870" y="575932"/>
              <a:ext cx="984594" cy="324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Target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61" name="Google Shape;738;p38">
              <a:extLst>
                <a:ext uri="{FF2B5EF4-FFF2-40B4-BE49-F238E27FC236}">
                  <a16:creationId xmlns:a16="http://schemas.microsoft.com/office/drawing/2014/main" id="{49BFFD43-8606-A2A3-AB95-F7F402AE1047}"/>
                </a:ext>
              </a:extLst>
            </p:cNvPr>
            <p:cNvGrpSpPr/>
            <p:nvPr/>
          </p:nvGrpSpPr>
          <p:grpSpPr>
            <a:xfrm>
              <a:off x="6035671" y="1090153"/>
              <a:ext cx="1871622" cy="45718"/>
              <a:chOff x="5943875" y="2807872"/>
              <a:chExt cx="5724382" cy="11583"/>
            </a:xfrm>
          </p:grpSpPr>
          <p:sp>
            <p:nvSpPr>
              <p:cNvPr id="62" name="Google Shape;739;p38">
                <a:extLst>
                  <a:ext uri="{FF2B5EF4-FFF2-40B4-BE49-F238E27FC236}">
                    <a16:creationId xmlns:a16="http://schemas.microsoft.com/office/drawing/2014/main" id="{C7A8BE76-330D-B1A9-40E2-DA9B93F4FCA5}"/>
                  </a:ext>
                </a:extLst>
              </p:cNvPr>
              <p:cNvSpPr/>
              <p:nvPr/>
            </p:nvSpPr>
            <p:spPr>
              <a:xfrm>
                <a:off x="5943875" y="2807872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3" name="Google Shape;740;p38">
                <a:extLst>
                  <a:ext uri="{FF2B5EF4-FFF2-40B4-BE49-F238E27FC236}">
                    <a16:creationId xmlns:a16="http://schemas.microsoft.com/office/drawing/2014/main" id="{6D0D9B83-E96E-19F1-DEB7-7F5C9DB4D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3944" y="2813816"/>
                <a:ext cx="5134313" cy="4208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2F5A3F-A19B-2894-51E9-5A47F2B8924D}"/>
              </a:ext>
            </a:extLst>
          </p:cNvPr>
          <p:cNvGrpSpPr/>
          <p:nvPr/>
        </p:nvGrpSpPr>
        <p:grpSpPr>
          <a:xfrm>
            <a:off x="937292" y="3140897"/>
            <a:ext cx="10317415" cy="3358539"/>
            <a:chOff x="388685" y="1014660"/>
            <a:chExt cx="10317415" cy="3358539"/>
          </a:xfrm>
        </p:grpSpPr>
        <p:sp>
          <p:nvSpPr>
            <p:cNvPr id="66" name="순서도: 자기 디스크 65">
              <a:extLst>
                <a:ext uri="{FF2B5EF4-FFF2-40B4-BE49-F238E27FC236}">
                  <a16:creationId xmlns:a16="http://schemas.microsoft.com/office/drawing/2014/main" id="{A786C355-8DEE-413C-8D50-7158CBFB2F65}"/>
                </a:ext>
              </a:extLst>
            </p:cNvPr>
            <p:cNvSpPr/>
            <p:nvPr/>
          </p:nvSpPr>
          <p:spPr>
            <a:xfrm>
              <a:off x="5067299" y="1824732"/>
              <a:ext cx="2057400" cy="2548467"/>
            </a:xfrm>
            <a:prstGeom prst="flowChartMagneticDisk">
              <a:avLst/>
            </a:prstGeom>
            <a:solidFill>
              <a:srgbClr val="FFC00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Detect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AI Generated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Text 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26872C5-4355-943E-EF8D-2DA902D0BD76}"/>
                </a:ext>
              </a:extLst>
            </p:cNvPr>
            <p:cNvSpPr/>
            <p:nvPr/>
          </p:nvSpPr>
          <p:spPr>
            <a:xfrm>
              <a:off x="388685" y="2706327"/>
              <a:ext cx="1586955" cy="785277"/>
            </a:xfrm>
            <a:prstGeom prst="round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English Dataset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1E1ED79-3CAD-FAF3-1752-3855647CDB9B}"/>
                </a:ext>
              </a:extLst>
            </p:cNvPr>
            <p:cNvCxnSpPr>
              <a:stCxn id="66" idx="4"/>
            </p:cNvCxnSpPr>
            <p:nvPr/>
          </p:nvCxnSpPr>
          <p:spPr>
            <a:xfrm flipV="1">
              <a:off x="7124699" y="2108200"/>
              <a:ext cx="893234" cy="9907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D7040A1-F0B6-A634-7C6D-D695D4EFD56B}"/>
                </a:ext>
              </a:extLst>
            </p:cNvPr>
            <p:cNvCxnSpPr>
              <a:cxnSpLocks/>
            </p:cNvCxnSpPr>
            <p:nvPr/>
          </p:nvCxnSpPr>
          <p:spPr>
            <a:xfrm>
              <a:off x="7116232" y="3106392"/>
              <a:ext cx="901701" cy="10084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AF1F2DA-F41E-ABA7-5175-E0154B22DC79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975640" y="3098966"/>
              <a:ext cx="74215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3479890D-1A76-EE45-56C3-1B4E19A88728}"/>
                </a:ext>
              </a:extLst>
            </p:cNvPr>
            <p:cNvSpPr/>
            <p:nvPr/>
          </p:nvSpPr>
          <p:spPr>
            <a:xfrm>
              <a:off x="2730899" y="2706327"/>
              <a:ext cx="1586955" cy="785277"/>
            </a:xfrm>
            <a:prstGeom prst="round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Korean Dataset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82F1E86D-3CD7-4368-E4AA-0A1FBA37CFC8}"/>
                </a:ext>
              </a:extLst>
            </p:cNvPr>
            <p:cNvCxnSpPr>
              <a:cxnSpLocks/>
              <a:stCxn id="71" idx="3"/>
              <a:endCxn id="66" idx="2"/>
            </p:cNvCxnSpPr>
            <p:nvPr/>
          </p:nvCxnSpPr>
          <p:spPr>
            <a:xfrm>
              <a:off x="4317854" y="3098966"/>
              <a:ext cx="7494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순서도: 자기 디스크 72">
              <a:extLst>
                <a:ext uri="{FF2B5EF4-FFF2-40B4-BE49-F238E27FC236}">
                  <a16:creationId xmlns:a16="http://schemas.microsoft.com/office/drawing/2014/main" id="{60BD60D8-AD4C-52B0-7F22-604BA7F5A69C}"/>
                </a:ext>
              </a:extLst>
            </p:cNvPr>
            <p:cNvSpPr/>
            <p:nvPr/>
          </p:nvSpPr>
          <p:spPr>
            <a:xfrm>
              <a:off x="1602651" y="1014660"/>
              <a:ext cx="1488136" cy="1368563"/>
            </a:xfrm>
            <a:prstGeom prst="flowChartMagneticDisk">
              <a:avLst/>
            </a:prstGeom>
            <a:solidFill>
              <a:srgbClr val="FFC00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Translator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API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3714076-3D01-F27F-2B0F-4D2BE1496542}"/>
                </a:ext>
              </a:extLst>
            </p:cNvPr>
            <p:cNvCxnSpPr>
              <a:stCxn id="73" idx="3"/>
            </p:cNvCxnSpPr>
            <p:nvPr/>
          </p:nvCxnSpPr>
          <p:spPr>
            <a:xfrm flipH="1">
              <a:off x="2336800" y="2383223"/>
              <a:ext cx="9919" cy="715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E1CCC1-2625-6C02-6228-441F2BFC58F5}"/>
                </a:ext>
              </a:extLst>
            </p:cNvPr>
            <p:cNvSpPr txBox="1"/>
            <p:nvPr/>
          </p:nvSpPr>
          <p:spPr>
            <a:xfrm>
              <a:off x="8157633" y="1986890"/>
              <a:ext cx="2269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 : AI Generated</a:t>
              </a:r>
              <a:endParaRPr lang="ko-KR" altLang="en-US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822358-95C1-81E7-75F9-D2B01588603E}"/>
                </a:ext>
              </a:extLst>
            </p:cNvPr>
            <p:cNvSpPr txBox="1"/>
            <p:nvPr/>
          </p:nvSpPr>
          <p:spPr>
            <a:xfrm>
              <a:off x="8157633" y="3925189"/>
              <a:ext cx="2548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 : Human Generated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78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74132" y="174698"/>
            <a:ext cx="7033064" cy="910311"/>
            <a:chOff x="561195" y="157764"/>
            <a:chExt cx="5274798" cy="68273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274798" cy="682733"/>
              <a:chOff x="561195" y="157764"/>
              <a:chExt cx="5274798" cy="68273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2</a:t>
                </a:r>
                <a:endParaRPr sz="1867" b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418806" y="21724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Dataset : Train Dataset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72CB00-7C57-267F-DF76-AFC8E0F07E65}"/>
              </a:ext>
            </a:extLst>
          </p:cNvPr>
          <p:cNvGrpSpPr/>
          <p:nvPr/>
        </p:nvGrpSpPr>
        <p:grpSpPr>
          <a:xfrm>
            <a:off x="936612" y="2136338"/>
            <a:ext cx="10226671" cy="2585323"/>
            <a:chOff x="779995" y="1374626"/>
            <a:chExt cx="10226671" cy="25853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229991-3FAD-9B1E-2DB6-812961E32087}"/>
                </a:ext>
              </a:extLst>
            </p:cNvPr>
            <p:cNvSpPr txBox="1"/>
            <p:nvPr/>
          </p:nvSpPr>
          <p:spPr>
            <a:xfrm>
              <a:off x="779995" y="1374626"/>
              <a:ext cx="3927471" cy="25853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recent years, technology has had a profound impact on our daily lives and the world around us.</a:t>
              </a:r>
            </a:p>
            <a:p>
              <a:endParaRPr lang="en-US" altLang="ko-KR" dirty="0"/>
            </a:p>
            <a:p>
              <a:r>
                <a:rPr lang="en-US" altLang="ko-KR" dirty="0"/>
                <a:t>From staying connected with loved ones to ordering food online through an app, technology has made our lives easier and more convenient. ….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D76A64-CD05-C144-BD5B-7DC7760F3430}"/>
                </a:ext>
              </a:extLst>
            </p:cNvPr>
            <p:cNvSpPr txBox="1"/>
            <p:nvPr/>
          </p:nvSpPr>
          <p:spPr>
            <a:xfrm>
              <a:off x="6460066" y="1374626"/>
              <a:ext cx="4546600" cy="25853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최근 몇 년 동안 기술은 우리의 일상생활과 주변 세계에 큰 영향을 미쳤습니다</a:t>
              </a:r>
              <a:r>
                <a:rPr lang="en-US" altLang="ko-KR" dirty="0"/>
                <a:t>. </a:t>
              </a:r>
            </a:p>
            <a:p>
              <a:endParaRPr lang="en-US" altLang="ko-KR" dirty="0"/>
            </a:p>
            <a:p>
              <a:r>
                <a:rPr lang="ko-KR" altLang="en-US" dirty="0"/>
                <a:t>사랑하는 사람과 연락을 유지하는 것부터 앱을 통해 온라인으로 음식을 주문하는 것까지</a:t>
              </a:r>
              <a:r>
                <a:rPr lang="en-US" altLang="ko-KR" dirty="0"/>
                <a:t>, </a:t>
              </a:r>
              <a:r>
                <a:rPr lang="ko-KR" altLang="en-US" dirty="0"/>
                <a:t>기술은 우리의 삶을 더 쉽고 편리하게 만들어주었습니다</a:t>
              </a:r>
              <a:r>
                <a:rPr lang="en-US" altLang="ko-KR" dirty="0"/>
                <a:t>…..</a:t>
              </a:r>
            </a:p>
            <a:p>
              <a:endParaRPr lang="en-US" altLang="ko-KR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B675244-5358-EF97-3961-3903A99ED9BF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4707466" y="2667288"/>
              <a:ext cx="1752600" cy="0"/>
            </a:xfrm>
            <a:prstGeom prst="straightConnector1">
              <a:avLst/>
            </a:prstGeom>
            <a:ln w="28575"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19229E-2A09-5CA0-7EE1-1CF59468E734}"/>
              </a:ext>
            </a:extLst>
          </p:cNvPr>
          <p:cNvSpPr txBox="1"/>
          <p:nvPr/>
        </p:nvSpPr>
        <p:spPr>
          <a:xfrm>
            <a:off x="936612" y="1332439"/>
            <a:ext cx="588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 </a:t>
            </a:r>
            <a:r>
              <a:rPr lang="en-US" altLang="ko-KR" b="1" dirty="0" err="1"/>
              <a:t>DataSet</a:t>
            </a:r>
            <a:r>
              <a:rPr lang="en-US" altLang="ko-KR" b="1" dirty="0"/>
              <a:t> : DAIGT Proper Train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766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74132" y="174698"/>
            <a:ext cx="7033064" cy="910311"/>
            <a:chOff x="561195" y="157764"/>
            <a:chExt cx="5274798" cy="68273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274798" cy="682733"/>
              <a:chOff x="561195" y="157764"/>
              <a:chExt cx="5274798" cy="68273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2</a:t>
                </a:r>
                <a:endParaRPr sz="1867" b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418806" y="21724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Dataset : Test Dataset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F78C42-AF34-F0FD-C626-CBB51972E1AE}"/>
              </a:ext>
            </a:extLst>
          </p:cNvPr>
          <p:cNvSpPr txBox="1"/>
          <p:nvPr/>
        </p:nvSpPr>
        <p:spPr>
          <a:xfrm>
            <a:off x="6636831" y="348120"/>
            <a:ext cx="43808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대학교 연도별 인문</a:t>
            </a:r>
            <a:r>
              <a:rPr lang="en-US" altLang="ko-KR" b="1" dirty="0"/>
              <a:t>/</a:t>
            </a:r>
            <a:r>
              <a:rPr lang="ko-KR" altLang="en-US" b="1" dirty="0"/>
              <a:t>사회 논술 기출문제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대학교 모범답안 </a:t>
            </a:r>
            <a:r>
              <a:rPr lang="en-US" altLang="ko-KR" b="1" dirty="0"/>
              <a:t>: Human Generated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Chat - GPT </a:t>
            </a:r>
            <a:r>
              <a:rPr lang="ko-KR" altLang="en-US" b="1" dirty="0"/>
              <a:t>답안 </a:t>
            </a:r>
            <a:r>
              <a:rPr lang="en-US" altLang="ko-KR" b="1" dirty="0"/>
              <a:t>: LLM Generated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2A449-E6AB-344A-A395-9441E178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7" y="1972050"/>
            <a:ext cx="8734160" cy="70494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6FE802B-9660-C84D-B894-9C620F92DA45}"/>
              </a:ext>
            </a:extLst>
          </p:cNvPr>
          <p:cNvGrpSpPr/>
          <p:nvPr/>
        </p:nvGrpSpPr>
        <p:grpSpPr>
          <a:xfrm>
            <a:off x="564097" y="1201712"/>
            <a:ext cx="1731842" cy="499713"/>
            <a:chOff x="5481854" y="656956"/>
            <a:chExt cx="3212629" cy="576781"/>
          </a:xfrm>
        </p:grpSpPr>
        <p:sp>
          <p:nvSpPr>
            <p:cNvPr id="6" name="Google Shape;736;p38">
              <a:extLst>
                <a:ext uri="{FF2B5EF4-FFF2-40B4-BE49-F238E27FC236}">
                  <a16:creationId xmlns:a16="http://schemas.microsoft.com/office/drawing/2014/main" id="{5A0C93AE-6A7E-E0FE-301E-4E712D2623D5}"/>
                </a:ext>
              </a:extLst>
            </p:cNvPr>
            <p:cNvSpPr txBox="1"/>
            <p:nvPr/>
          </p:nvSpPr>
          <p:spPr>
            <a:xfrm>
              <a:off x="5738743" y="656956"/>
              <a:ext cx="2955740" cy="324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err="1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문제예시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7" name="Google Shape;738;p38">
              <a:extLst>
                <a:ext uri="{FF2B5EF4-FFF2-40B4-BE49-F238E27FC236}">
                  <a16:creationId xmlns:a16="http://schemas.microsoft.com/office/drawing/2014/main" id="{F3BAF9DF-BBAA-FEFA-525D-3B17F3BDD8ED}"/>
                </a:ext>
              </a:extLst>
            </p:cNvPr>
            <p:cNvGrpSpPr/>
            <p:nvPr/>
          </p:nvGrpSpPr>
          <p:grpSpPr>
            <a:xfrm>
              <a:off x="5481854" y="1187940"/>
              <a:ext cx="3212629" cy="45797"/>
              <a:chOff x="4250019" y="2832643"/>
              <a:chExt cx="9825865" cy="11603"/>
            </a:xfrm>
          </p:grpSpPr>
          <p:sp>
            <p:nvSpPr>
              <p:cNvPr id="8" name="Google Shape;739;p38">
                <a:extLst>
                  <a:ext uri="{FF2B5EF4-FFF2-40B4-BE49-F238E27FC236}">
                    <a16:creationId xmlns:a16="http://schemas.microsoft.com/office/drawing/2014/main" id="{A288747D-00A8-8AC3-B29F-88F315431CE7}"/>
                  </a:ext>
                </a:extLst>
              </p:cNvPr>
              <p:cNvSpPr/>
              <p:nvPr/>
            </p:nvSpPr>
            <p:spPr>
              <a:xfrm>
                <a:off x="4250019" y="283264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9" name="Google Shape;740;p38">
                <a:extLst>
                  <a:ext uri="{FF2B5EF4-FFF2-40B4-BE49-F238E27FC236}">
                    <a16:creationId xmlns:a16="http://schemas.microsoft.com/office/drawing/2014/main" id="{4A1C8492-1643-65DC-08A3-4DEB7FF73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1558" y="2838594"/>
                <a:ext cx="9174326" cy="565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FE4446F-52DC-68AA-2558-BD48E8C2D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0" y="2661243"/>
            <a:ext cx="839269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724FE3-F04E-D34F-7CDB-8AEAD0BB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3" y="1659020"/>
            <a:ext cx="7477712" cy="469648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DC1CCA-497B-5F56-52DE-FFBE98D8F64E}"/>
              </a:ext>
            </a:extLst>
          </p:cNvPr>
          <p:cNvGrpSpPr/>
          <p:nvPr/>
        </p:nvGrpSpPr>
        <p:grpSpPr>
          <a:xfrm>
            <a:off x="223293" y="930805"/>
            <a:ext cx="1731842" cy="499713"/>
            <a:chOff x="5481854" y="656956"/>
            <a:chExt cx="3212629" cy="576781"/>
          </a:xfrm>
        </p:grpSpPr>
        <p:sp>
          <p:nvSpPr>
            <p:cNvPr id="14" name="Google Shape;736;p38">
              <a:extLst>
                <a:ext uri="{FF2B5EF4-FFF2-40B4-BE49-F238E27FC236}">
                  <a16:creationId xmlns:a16="http://schemas.microsoft.com/office/drawing/2014/main" id="{48A44B78-BF02-23CE-CFAF-8B662873C371}"/>
                </a:ext>
              </a:extLst>
            </p:cNvPr>
            <p:cNvSpPr txBox="1"/>
            <p:nvPr/>
          </p:nvSpPr>
          <p:spPr>
            <a:xfrm>
              <a:off x="5738743" y="656956"/>
              <a:ext cx="2955740" cy="324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err="1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문제예시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5" name="Google Shape;738;p38">
              <a:extLst>
                <a:ext uri="{FF2B5EF4-FFF2-40B4-BE49-F238E27FC236}">
                  <a16:creationId xmlns:a16="http://schemas.microsoft.com/office/drawing/2014/main" id="{4A54877A-0824-CED8-21CE-394C8F1475A4}"/>
                </a:ext>
              </a:extLst>
            </p:cNvPr>
            <p:cNvGrpSpPr/>
            <p:nvPr/>
          </p:nvGrpSpPr>
          <p:grpSpPr>
            <a:xfrm>
              <a:off x="5481854" y="1187940"/>
              <a:ext cx="3212629" cy="45797"/>
              <a:chOff x="4250019" y="2832643"/>
              <a:chExt cx="9825865" cy="11603"/>
            </a:xfrm>
          </p:grpSpPr>
          <p:sp>
            <p:nvSpPr>
              <p:cNvPr id="16" name="Google Shape;739;p38">
                <a:extLst>
                  <a:ext uri="{FF2B5EF4-FFF2-40B4-BE49-F238E27FC236}">
                    <a16:creationId xmlns:a16="http://schemas.microsoft.com/office/drawing/2014/main" id="{3B563D01-4EF3-B031-4901-AE99C27E17A2}"/>
                  </a:ext>
                </a:extLst>
              </p:cNvPr>
              <p:cNvSpPr/>
              <p:nvPr/>
            </p:nvSpPr>
            <p:spPr>
              <a:xfrm>
                <a:off x="4250019" y="283264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7" name="Google Shape;740;p38">
                <a:extLst>
                  <a:ext uri="{FF2B5EF4-FFF2-40B4-BE49-F238E27FC236}">
                    <a16:creationId xmlns:a16="http://schemas.microsoft.com/office/drawing/2014/main" id="{25C93668-D6AB-82A1-FEF6-B91126858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1558" y="2838594"/>
                <a:ext cx="9174326" cy="565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D6E529-54B0-37FE-BEED-FEF717A75894}"/>
              </a:ext>
            </a:extLst>
          </p:cNvPr>
          <p:cNvGrpSpPr/>
          <p:nvPr/>
        </p:nvGrpSpPr>
        <p:grpSpPr>
          <a:xfrm>
            <a:off x="75349" y="111280"/>
            <a:ext cx="7033064" cy="910311"/>
            <a:chOff x="561195" y="157764"/>
            <a:chExt cx="5274798" cy="682733"/>
          </a:xfrm>
        </p:grpSpPr>
        <p:sp>
          <p:nvSpPr>
            <p:cNvPr id="19" name="Google Shape;177;p16">
              <a:extLst>
                <a:ext uri="{FF2B5EF4-FFF2-40B4-BE49-F238E27FC236}">
                  <a16:creationId xmlns:a16="http://schemas.microsoft.com/office/drawing/2014/main" id="{DBDE3ABA-3D0A-5EF2-A7AB-84759600E59F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5809AA7-7C04-AAA2-F9B2-8EB0C7DBA996}"/>
                </a:ext>
              </a:extLst>
            </p:cNvPr>
            <p:cNvGrpSpPr/>
            <p:nvPr/>
          </p:nvGrpSpPr>
          <p:grpSpPr>
            <a:xfrm>
              <a:off x="561195" y="157764"/>
              <a:ext cx="5274798" cy="682733"/>
              <a:chOff x="561195" y="157764"/>
              <a:chExt cx="5274798" cy="682733"/>
            </a:xfrm>
          </p:grpSpPr>
          <p:sp>
            <p:nvSpPr>
              <p:cNvPr id="27" name="Google Shape;336;p23">
                <a:extLst>
                  <a:ext uri="{FF2B5EF4-FFF2-40B4-BE49-F238E27FC236}">
                    <a16:creationId xmlns:a16="http://schemas.microsoft.com/office/drawing/2014/main" id="{AA80B55F-C889-8EAD-AC88-98C200329C05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2</a:t>
                </a:r>
                <a:endParaRPr sz="1867" b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Google Shape;169;p16">
                <a:extLst>
                  <a:ext uri="{FF2B5EF4-FFF2-40B4-BE49-F238E27FC236}">
                    <a16:creationId xmlns:a16="http://schemas.microsoft.com/office/drawing/2014/main" id="{911367D1-75B9-B5DD-7F84-766BDBB98341}"/>
                  </a:ext>
                </a:extLst>
              </p:cNvPr>
              <p:cNvSpPr txBox="1"/>
              <p:nvPr/>
            </p:nvSpPr>
            <p:spPr>
              <a:xfrm>
                <a:off x="1418806" y="21724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Dataset : Test Dataset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9" name="Google Shape;178;p16">
                <a:extLst>
                  <a:ext uri="{FF2B5EF4-FFF2-40B4-BE49-F238E27FC236}">
                    <a16:creationId xmlns:a16="http://schemas.microsoft.com/office/drawing/2014/main" id="{F6F1966C-85F2-17E0-4239-297FE71562F4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367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74132" y="174698"/>
            <a:ext cx="7033064" cy="910311"/>
            <a:chOff x="561195" y="157764"/>
            <a:chExt cx="5274798" cy="68273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274798" cy="682733"/>
              <a:chOff x="561195" y="157764"/>
              <a:chExt cx="5274798" cy="68273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2</a:t>
                </a:r>
                <a:endParaRPr sz="1867" b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418806" y="21724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Dataset : Test Dataset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2A68DC4-CA83-1A22-11DC-05A5A7EF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0" y="1883707"/>
            <a:ext cx="7129842" cy="284820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3B0C7D5-D434-73CD-7F46-E588EC21D1C5}"/>
              </a:ext>
            </a:extLst>
          </p:cNvPr>
          <p:cNvGrpSpPr/>
          <p:nvPr/>
        </p:nvGrpSpPr>
        <p:grpSpPr>
          <a:xfrm>
            <a:off x="274132" y="1147628"/>
            <a:ext cx="1731842" cy="499713"/>
            <a:chOff x="5481854" y="656956"/>
            <a:chExt cx="3212629" cy="576781"/>
          </a:xfrm>
        </p:grpSpPr>
        <p:sp>
          <p:nvSpPr>
            <p:cNvPr id="6" name="Google Shape;736;p38">
              <a:extLst>
                <a:ext uri="{FF2B5EF4-FFF2-40B4-BE49-F238E27FC236}">
                  <a16:creationId xmlns:a16="http://schemas.microsoft.com/office/drawing/2014/main" id="{20A373EC-0136-F0AA-61B9-568E0E04C194}"/>
                </a:ext>
              </a:extLst>
            </p:cNvPr>
            <p:cNvSpPr txBox="1"/>
            <p:nvPr/>
          </p:nvSpPr>
          <p:spPr>
            <a:xfrm>
              <a:off x="5738743" y="656956"/>
              <a:ext cx="2955740" cy="324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err="1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문제예시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7" name="Google Shape;738;p38">
              <a:extLst>
                <a:ext uri="{FF2B5EF4-FFF2-40B4-BE49-F238E27FC236}">
                  <a16:creationId xmlns:a16="http://schemas.microsoft.com/office/drawing/2014/main" id="{D469A628-3446-F0BD-F1CF-561F584B55F1}"/>
                </a:ext>
              </a:extLst>
            </p:cNvPr>
            <p:cNvGrpSpPr/>
            <p:nvPr/>
          </p:nvGrpSpPr>
          <p:grpSpPr>
            <a:xfrm>
              <a:off x="5481854" y="1187940"/>
              <a:ext cx="3212629" cy="45797"/>
              <a:chOff x="4250019" y="2832643"/>
              <a:chExt cx="9825865" cy="11603"/>
            </a:xfrm>
          </p:grpSpPr>
          <p:sp>
            <p:nvSpPr>
              <p:cNvPr id="8" name="Google Shape;739;p38">
                <a:extLst>
                  <a:ext uri="{FF2B5EF4-FFF2-40B4-BE49-F238E27FC236}">
                    <a16:creationId xmlns:a16="http://schemas.microsoft.com/office/drawing/2014/main" id="{5D14B5EA-CF28-0864-8520-6BDDDAFE8DFA}"/>
                  </a:ext>
                </a:extLst>
              </p:cNvPr>
              <p:cNvSpPr/>
              <p:nvPr/>
            </p:nvSpPr>
            <p:spPr>
              <a:xfrm>
                <a:off x="4250019" y="283264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9" name="Google Shape;740;p38">
                <a:extLst>
                  <a:ext uri="{FF2B5EF4-FFF2-40B4-BE49-F238E27FC236}">
                    <a16:creationId xmlns:a16="http://schemas.microsoft.com/office/drawing/2014/main" id="{9629ADD1-5BD4-0743-A954-13D867387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1558" y="2838594"/>
                <a:ext cx="9174326" cy="565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683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74132" y="130788"/>
            <a:ext cx="7033064" cy="910311"/>
            <a:chOff x="561195" y="157764"/>
            <a:chExt cx="5274798" cy="68273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274798" cy="682733"/>
              <a:chOff x="561195" y="157764"/>
              <a:chExt cx="5274798" cy="68273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2</a:t>
                </a:r>
                <a:endParaRPr sz="1867" b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418806" y="21724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Dataset : Test Dataset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C3F78E4-7415-2410-3660-A7DFD2057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7" t="3686" r="5048" b="3871"/>
          <a:stretch/>
        </p:blipFill>
        <p:spPr>
          <a:xfrm>
            <a:off x="2731033" y="3770677"/>
            <a:ext cx="4576163" cy="2480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1EF283-1EDD-3A45-DBA3-A0D3A7661E89}"/>
              </a:ext>
            </a:extLst>
          </p:cNvPr>
          <p:cNvGrpSpPr/>
          <p:nvPr/>
        </p:nvGrpSpPr>
        <p:grpSpPr>
          <a:xfrm>
            <a:off x="7015809" y="304812"/>
            <a:ext cx="1731842" cy="499713"/>
            <a:chOff x="5481854" y="656956"/>
            <a:chExt cx="3212629" cy="576781"/>
          </a:xfrm>
        </p:grpSpPr>
        <p:sp>
          <p:nvSpPr>
            <p:cNvPr id="15" name="Google Shape;736;p38">
              <a:extLst>
                <a:ext uri="{FF2B5EF4-FFF2-40B4-BE49-F238E27FC236}">
                  <a16:creationId xmlns:a16="http://schemas.microsoft.com/office/drawing/2014/main" id="{11CD2953-44B1-DC3D-A206-D212399B2231}"/>
                </a:ext>
              </a:extLst>
            </p:cNvPr>
            <p:cNvSpPr txBox="1"/>
            <p:nvPr/>
          </p:nvSpPr>
          <p:spPr>
            <a:xfrm>
              <a:off x="5738743" y="656956"/>
              <a:ext cx="2955740" cy="324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 err="1">
                  <a:solidFill>
                    <a:srgbClr val="AA1239"/>
                  </a:solidFill>
                  <a:latin typeface="+mn-ea"/>
                  <a:ea typeface="+mn-ea"/>
                  <a:cs typeface="Arial"/>
                  <a:sym typeface="Arial"/>
                </a:rPr>
                <a:t>문제예시</a:t>
              </a:r>
              <a:endParaRPr lang="ko-KR" altLang="en-US" sz="20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6" name="Google Shape;738;p38">
              <a:extLst>
                <a:ext uri="{FF2B5EF4-FFF2-40B4-BE49-F238E27FC236}">
                  <a16:creationId xmlns:a16="http://schemas.microsoft.com/office/drawing/2014/main" id="{E53B7052-FA34-A749-C5C3-4FADEB051CFA}"/>
                </a:ext>
              </a:extLst>
            </p:cNvPr>
            <p:cNvGrpSpPr/>
            <p:nvPr/>
          </p:nvGrpSpPr>
          <p:grpSpPr>
            <a:xfrm>
              <a:off x="5481854" y="1187940"/>
              <a:ext cx="3212629" cy="45797"/>
              <a:chOff x="4250019" y="2832643"/>
              <a:chExt cx="9825865" cy="11603"/>
            </a:xfrm>
          </p:grpSpPr>
          <p:sp>
            <p:nvSpPr>
              <p:cNvPr id="17" name="Google Shape;739;p38">
                <a:extLst>
                  <a:ext uri="{FF2B5EF4-FFF2-40B4-BE49-F238E27FC236}">
                    <a16:creationId xmlns:a16="http://schemas.microsoft.com/office/drawing/2014/main" id="{D3D13674-DBE1-66C2-0006-800CB71371CC}"/>
                  </a:ext>
                </a:extLst>
              </p:cNvPr>
              <p:cNvSpPr/>
              <p:nvPr/>
            </p:nvSpPr>
            <p:spPr>
              <a:xfrm>
                <a:off x="4250019" y="2832643"/>
                <a:ext cx="682626" cy="115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8" name="Google Shape;740;p38">
                <a:extLst>
                  <a:ext uri="{FF2B5EF4-FFF2-40B4-BE49-F238E27FC236}">
                    <a16:creationId xmlns:a16="http://schemas.microsoft.com/office/drawing/2014/main" id="{A025D747-79DC-F30A-9946-FC9023DA8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1558" y="2838594"/>
                <a:ext cx="9174326" cy="565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D38ED2D-07B3-A28B-F487-E642F019A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18" y="1202706"/>
            <a:ext cx="8734160" cy="7049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EE0F69-ABB0-85CE-BD63-8C6F2737D946}"/>
              </a:ext>
            </a:extLst>
          </p:cNvPr>
          <p:cNvSpPr txBox="1"/>
          <p:nvPr/>
        </p:nvSpPr>
        <p:spPr>
          <a:xfrm>
            <a:off x="372718" y="1902504"/>
            <a:ext cx="693447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㉠ 확증 편향에 빠진 사람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㉡ </a:t>
            </a:r>
            <a:r>
              <a:rPr lang="ko-KR" altLang="en-US" dirty="0" err="1"/>
              <a:t>조르주</a:t>
            </a:r>
            <a:r>
              <a:rPr lang="ko-KR" altLang="en-US" dirty="0"/>
              <a:t> </a:t>
            </a:r>
            <a:r>
              <a:rPr lang="ko-KR" altLang="en-US" dirty="0" err="1"/>
              <a:t>피카르</a:t>
            </a:r>
            <a:r>
              <a:rPr lang="ko-KR" altLang="en-US" dirty="0"/>
              <a:t> 중령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㉢ 길에서 울고 있는 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ⓐ 우리가 겪고 있는 개인적 · 사회적 차원의 확증 편향을 완화하기 위해서 과연 무엇을 어떻게 해야 할 것인가?</a:t>
            </a:r>
          </a:p>
        </p:txBody>
      </p:sp>
    </p:spTree>
    <p:extLst>
      <p:ext uri="{BB962C8B-B14F-4D97-AF65-F5344CB8AC3E}">
        <p14:creationId xmlns:p14="http://schemas.microsoft.com/office/powerpoint/2010/main" val="305190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A8018-DB56-0411-5010-448AC7FEA9BD}"/>
              </a:ext>
            </a:extLst>
          </p:cNvPr>
          <p:cNvGrpSpPr/>
          <p:nvPr/>
        </p:nvGrpSpPr>
        <p:grpSpPr>
          <a:xfrm>
            <a:off x="274132" y="174698"/>
            <a:ext cx="7033064" cy="910311"/>
            <a:chOff x="561195" y="157764"/>
            <a:chExt cx="5274798" cy="682733"/>
          </a:xfrm>
        </p:grpSpPr>
        <p:sp>
          <p:nvSpPr>
            <p:cNvPr id="23" name="Google Shape;177;p16">
              <a:extLst>
                <a:ext uri="{FF2B5EF4-FFF2-40B4-BE49-F238E27FC236}">
                  <a16:creationId xmlns:a16="http://schemas.microsoft.com/office/drawing/2014/main" id="{DAF4987E-9202-4085-C8C5-B97DBEB972F9}"/>
                </a:ext>
              </a:extLst>
            </p:cNvPr>
            <p:cNvSpPr/>
            <p:nvPr/>
          </p:nvSpPr>
          <p:spPr>
            <a:xfrm>
              <a:off x="778669" y="620335"/>
              <a:ext cx="542925" cy="342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  <a:sym typeface="Century Gothic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E4C8B49-267B-3035-9C92-05B55CC148AE}"/>
                </a:ext>
              </a:extLst>
            </p:cNvPr>
            <p:cNvGrpSpPr/>
            <p:nvPr/>
          </p:nvGrpSpPr>
          <p:grpSpPr>
            <a:xfrm>
              <a:off x="561195" y="157764"/>
              <a:ext cx="5274798" cy="682733"/>
              <a:chOff x="561195" y="157764"/>
              <a:chExt cx="5274798" cy="682733"/>
            </a:xfrm>
          </p:grpSpPr>
          <p:sp>
            <p:nvSpPr>
              <p:cNvPr id="20" name="Google Shape;336;p23">
                <a:extLst>
                  <a:ext uri="{FF2B5EF4-FFF2-40B4-BE49-F238E27FC236}">
                    <a16:creationId xmlns:a16="http://schemas.microsoft.com/office/drawing/2014/main" id="{28004980-E9B3-C86C-E216-E86079661C64}"/>
                  </a:ext>
                </a:extLst>
              </p:cNvPr>
              <p:cNvSpPr/>
              <p:nvPr/>
            </p:nvSpPr>
            <p:spPr>
              <a:xfrm flipH="1">
                <a:off x="561195" y="157764"/>
                <a:ext cx="496860" cy="4968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r>
                  <a:rPr lang="en-US" sz="2400" b="1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2</a:t>
                </a:r>
                <a:endParaRPr sz="1867" b="1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169;p16">
                <a:extLst>
                  <a:ext uri="{FF2B5EF4-FFF2-40B4-BE49-F238E27FC236}">
                    <a16:creationId xmlns:a16="http://schemas.microsoft.com/office/drawing/2014/main" id="{C20BFD2F-B021-39CA-0104-7A913F680FDA}"/>
                  </a:ext>
                </a:extLst>
              </p:cNvPr>
              <p:cNvSpPr txBox="1"/>
              <p:nvPr/>
            </p:nvSpPr>
            <p:spPr>
              <a:xfrm>
                <a:off x="1418806" y="217249"/>
                <a:ext cx="4417187" cy="623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AA123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  <a:sym typeface="Century Gothic"/>
                  </a:rPr>
                  <a:t>Dataset : Test Dataset</a:t>
                </a:r>
                <a:endParaRPr sz="2400" b="1" dirty="0">
                  <a:solidFill>
                    <a:srgbClr val="AA12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  <a:sym typeface="Century Gothic"/>
                </a:endParaRPr>
              </a:p>
            </p:txBody>
          </p:sp>
          <p:cxnSp>
            <p:nvCxnSpPr>
              <p:cNvPr id="24" name="Google Shape;178;p16">
                <a:extLst>
                  <a:ext uri="{FF2B5EF4-FFF2-40B4-BE49-F238E27FC236}">
                    <a16:creationId xmlns:a16="http://schemas.microsoft.com/office/drawing/2014/main" id="{AEEA6061-E1BC-F8DC-F068-6FB984A4B46D}"/>
                  </a:ext>
                </a:extLst>
              </p:cNvPr>
              <p:cNvCxnSpPr/>
              <p:nvPr/>
            </p:nvCxnSpPr>
            <p:spPr>
              <a:xfrm>
                <a:off x="1321594" y="637479"/>
                <a:ext cx="374808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22149FE-012D-5B99-EB57-80B227EB9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16" y="1051110"/>
            <a:ext cx="6434847" cy="5917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DE32C7-A71D-1BB4-4A61-82BCD660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1255"/>
            <a:ext cx="5344884" cy="5696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3A40A6-3C65-2BE1-9499-A903FA3422E7}"/>
              </a:ext>
            </a:extLst>
          </p:cNvPr>
          <p:cNvSpPr txBox="1"/>
          <p:nvPr/>
        </p:nvSpPr>
        <p:spPr>
          <a:xfrm>
            <a:off x="1835150" y="901771"/>
            <a:ext cx="216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AA1239"/>
                </a:solidFill>
                <a:latin typeface="+mn-ea"/>
                <a:cs typeface="Arial"/>
                <a:sym typeface="Arial"/>
              </a:rPr>
              <a:t>LLM Generated</a:t>
            </a:r>
            <a:endParaRPr lang="ko-KR" altLang="en-US" sz="1800" b="1" dirty="0">
              <a:solidFill>
                <a:srgbClr val="AA1239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CCB46-AA4C-630E-A51C-E1793C29C1A4}"/>
              </a:ext>
            </a:extLst>
          </p:cNvPr>
          <p:cNvSpPr txBox="1"/>
          <p:nvPr/>
        </p:nvSpPr>
        <p:spPr>
          <a:xfrm>
            <a:off x="8061787" y="748049"/>
            <a:ext cx="239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AA1239"/>
                </a:solidFill>
                <a:latin typeface="+mn-ea"/>
                <a:ea typeface="+mn-ea"/>
                <a:cs typeface="Arial"/>
                <a:sym typeface="Arial"/>
              </a:rPr>
              <a:t>Human Generated</a:t>
            </a:r>
            <a:endParaRPr lang="ko-KR" altLang="en-US" sz="1800" b="1" dirty="0">
              <a:solidFill>
                <a:srgbClr val="AA1239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8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420</Words>
  <Application>Microsoft Office PowerPoint</Application>
  <PresentationFormat>와이드스크린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재형 김</dc:creator>
  <cp:lastModifiedBy>재형 김</cp:lastModifiedBy>
  <cp:revision>11</cp:revision>
  <dcterms:created xsi:type="dcterms:W3CDTF">2024-01-24T04:03:35Z</dcterms:created>
  <dcterms:modified xsi:type="dcterms:W3CDTF">2024-05-27T14:48:50Z</dcterms:modified>
</cp:coreProperties>
</file>