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0" r:id="rId5"/>
    <p:sldId id="278" r:id="rId6"/>
    <p:sldId id="277" r:id="rId7"/>
    <p:sldId id="258" r:id="rId8"/>
    <p:sldId id="267" r:id="rId9"/>
    <p:sldId id="266" r:id="rId10"/>
    <p:sldId id="268" r:id="rId11"/>
    <p:sldId id="269" r:id="rId12"/>
    <p:sldId id="272" r:id="rId13"/>
    <p:sldId id="274" r:id="rId14"/>
    <p:sldId id="273" r:id="rId15"/>
    <p:sldId id="271" r:id="rId16"/>
    <p:sldId id="275" r:id="rId17"/>
    <p:sldId id="276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88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9" r:id="rId38"/>
    <p:sldId id="298" r:id="rId39"/>
    <p:sldId id="30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BC4D8-EED0-8060-1E62-D4DD6229F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ECD3B0-9574-FB68-76E0-DB71F8DC5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6588E-4ADE-4B5D-AEE0-58DEAFC1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1BA9B-5A60-A391-8EA0-BD595B2E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8758F-6151-AE07-3247-326797B6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5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9D0E0-C7A8-A351-28C6-98FC209F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1A2EC-FED6-0FA6-5170-3CF7E8D7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9C8E6-E0E0-CB09-46AA-2333BCB0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08843-D883-5661-2FE9-6080C187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2A35F-E14D-9B67-17A6-C5FB9F95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ABFD7B-2BF4-2F66-204A-1EF5BC7DF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3EBFAD-975C-472D-5978-214D22239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8C159-9C19-7F6A-9793-EDE88299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C9940-E3D9-0D61-7FFA-1D6CA442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3F856-53F2-E3CE-1FA9-B974BF85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5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05895-1078-4BAF-82A2-5C51B1DC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F646A-655A-31E2-F5AD-B2D1E171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CF874-2F44-A110-3413-D8EA9DC5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F4A3A-C18A-1B98-E0F3-9A075E77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52F9A-2CEB-4F3D-0EA1-F494C249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5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68AC5-9E12-A1F1-7E8B-4E8407B9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DFC8CE-C7FF-76DA-FC2E-E519F72B4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2479B-8FF5-856D-363F-377CB8E6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1EAA0-88D3-06C1-6BE0-8369904D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65C22-BD2A-C193-A2D6-81B3B557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41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6CFBF-FF46-8EF4-17EA-284FD10F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E49A10-2C46-6B3B-35B3-295DFF44B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AF9D8E-D85C-1F01-7E4F-A9F1B2E44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C0A244-320C-B770-463C-76519972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EFD3DD-6AFE-E6F4-B5AE-EE3F48EC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DD66D-A221-1341-18F7-E1372540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58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88FDE-9CB9-D4BB-D1E6-53512F06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8F0FD-0D4C-7B45-1B32-A15CFE6C0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591389-F433-5222-B293-8CD109789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C1BF7A-8727-323E-8FA5-8CFF2EAE4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3590B1-40BE-3D3E-F9C4-1C50D7F77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175F59-B6C9-7B47-B573-BF0DEEDC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FC126D-8FAF-C5C4-6A99-7723DA80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15579-F36F-B3EF-C6D6-335A470A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7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AD1DF-0059-29F1-3970-E35581EB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6427CE-16D0-4528-5601-71A5FC12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659E49-D594-7C91-432B-635FCF6B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BA9D55-78D8-A4BC-D83D-36867E29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2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A569A5-0CD0-427A-D92A-644796E0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7BF6-3CA1-2C15-3772-D4E24227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B2F356-86F4-A1A1-26FE-529EE5B2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6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89CB3-CF17-FC7B-B4CB-7B80CA68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73627-575C-85D7-1569-DD2735C2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66AC6-AF5B-41D7-05D6-EDB0B55C7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1E0AAF-40E4-665F-C68C-A42681E1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7E152-2CB7-0D80-A7CE-AC061FD9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E4742-E8E1-9738-F5B8-22C65803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4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0762-85AA-FB23-5509-C87F48CB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34C7F0-C614-C87F-8B3C-9B0A708C5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C3B19F-01E5-1649-37C2-D546616F1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1C4E03-99C2-F083-4908-EDCE60BD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02500-2ED2-9800-F355-229147E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8BF30-7C99-7934-E78A-EE368D8F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6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298CF3-49D0-41A1-2C22-1FB26259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1C861-1174-4B78-70DE-EC4591BCD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1F51E-6EDC-B286-1EF4-BF3E8B295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62678-1C46-4141-9046-954E41CE757F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D53DA-255A-56ED-F30F-BB0B2F5A5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5EB92-AA69-2090-29FC-D19CD2044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21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clanthology.org/P02-1040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karpathy.github.io/2015/05/21/rnn-effectiveness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velog.io/@yoon_han0/%EC%98%A4%EC%B0%A8%ED%96%89%EB%A0%AC%EC%9D%B4%EB%9E%8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16F72-216B-0AA4-2B95-5B085375B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066" y="927630"/>
            <a:ext cx="9491133" cy="2831570"/>
          </a:xfrm>
        </p:spPr>
        <p:txBody>
          <a:bodyPr>
            <a:normAutofit/>
          </a:bodyPr>
          <a:lstStyle/>
          <a:p>
            <a:r>
              <a:rPr lang="en-US" altLang="ko-KR"/>
              <a:t>Sequence to Sequence Learning with Neural Networks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4637614" y="4521200"/>
            <a:ext cx="2214035" cy="8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NIPS 2014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3194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1" y="0"/>
            <a:ext cx="4386792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BLEU score – (3)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-373593" y="831855"/>
            <a:ext cx="7705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 : Translation Task</a:t>
            </a:r>
            <a:r>
              <a:rPr lang="ko-KR" altLang="en-US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에서는 안통할수도 있다</a:t>
            </a:r>
            <a:r>
              <a:rPr lang="en-US" altLang="ko-KR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 </a:t>
            </a:r>
          </a:p>
          <a:p>
            <a:pPr algn="ctr"/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9CD699-6075-4E2B-2C20-10637E9D0603}"/>
              </a:ext>
            </a:extLst>
          </p:cNvPr>
          <p:cNvSpPr/>
          <p:nvPr/>
        </p:nvSpPr>
        <p:spPr>
          <a:xfrm>
            <a:off x="1252005" y="1676420"/>
            <a:ext cx="9195862" cy="2019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  : 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Half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heart is in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Havana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ooh na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 1 : 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Half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heart is in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Obama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ooh na   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 2 :  </a:t>
            </a:r>
            <a:r>
              <a:rPr lang="en-US" altLang="ko-KR" sz="2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Havana na in heart my is Half ooh of na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문법적으로 이상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altLang="ko-KR" sz="2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ko-KR" altLang="en-US" sz="200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9F9A1F0-1D25-CA5E-52FA-08B9481FB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18286"/>
              </p:ext>
            </p:extLst>
          </p:nvPr>
        </p:nvGraphicFramePr>
        <p:xfrm>
          <a:off x="1134533" y="3428999"/>
          <a:ext cx="8170335" cy="2658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445">
                  <a:extLst>
                    <a:ext uri="{9D8B030D-6E8A-4147-A177-3AD203B41FA5}">
                      <a16:colId xmlns:a16="http://schemas.microsoft.com/office/drawing/2014/main" val="3671479326"/>
                    </a:ext>
                  </a:extLst>
                </a:gridCol>
                <a:gridCol w="2723445">
                  <a:extLst>
                    <a:ext uri="{9D8B030D-6E8A-4147-A177-3AD203B41FA5}">
                      <a16:colId xmlns:a16="http://schemas.microsoft.com/office/drawing/2014/main" val="2308649279"/>
                    </a:ext>
                  </a:extLst>
                </a:gridCol>
                <a:gridCol w="2723445">
                  <a:extLst>
                    <a:ext uri="{9D8B030D-6E8A-4147-A177-3AD203B41FA5}">
                      <a16:colId xmlns:a16="http://schemas.microsoft.com/office/drawing/2014/main" val="2658698900"/>
                    </a:ext>
                  </a:extLst>
                </a:gridCol>
              </a:tblGrid>
              <a:tr h="6646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 predicted 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predicted 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5935"/>
                  </a:ext>
                </a:extLst>
              </a:tr>
              <a:tr h="6646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Precision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78%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18478"/>
                  </a:ext>
                </a:extLst>
              </a:tr>
              <a:tr h="6646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recall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70%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94229"/>
                  </a:ext>
                </a:extLst>
              </a:tr>
              <a:tr h="6646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F- measure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73.78%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2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40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1" y="0"/>
            <a:ext cx="4386792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BLEU score – (4)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-373593" y="831855"/>
            <a:ext cx="7705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Bilingual Evaluation Understudy (BLEU)</a:t>
            </a:r>
          </a:p>
          <a:p>
            <a:pPr algn="ctr"/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9CD699-6075-4E2B-2C20-10637E9D0603}"/>
              </a:ext>
            </a:extLst>
          </p:cNvPr>
          <p:cNvSpPr/>
          <p:nvPr/>
        </p:nvSpPr>
        <p:spPr>
          <a:xfrm>
            <a:off x="1774296" y="2364322"/>
            <a:ext cx="9195862" cy="3022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단어 개수 카운트로 측정하기 </a:t>
            </a:r>
            <a:endParaRPr lang="en-US" altLang="ko-KR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순서를 고려하기 위해서 </a:t>
            </a: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N-gram 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확장</a:t>
            </a:r>
            <a:endParaRPr lang="en-US" altLang="ko-KR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짧은 문장 길이에 대한 패널티</a:t>
            </a: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(Brevity Penalty)</a:t>
            </a:r>
            <a:endParaRPr lang="ko-KR" altLang="en-US" sz="320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ko-KR" altLang="en-US" sz="200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90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1" y="0"/>
            <a:ext cx="4386792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BLEU score – (5)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0" y="787402"/>
            <a:ext cx="4911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Bilingual Evaluation Understudy (BLEU)</a:t>
            </a:r>
          </a:p>
          <a:p>
            <a:pPr algn="ctr"/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A537B-6815-CE54-EEC3-D6EF80F365F5}"/>
              </a:ext>
            </a:extLst>
          </p:cNvPr>
          <p:cNvSpPr txBox="1"/>
          <p:nvPr/>
        </p:nvSpPr>
        <p:spPr>
          <a:xfrm>
            <a:off x="195794" y="1086389"/>
            <a:ext cx="628226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1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단어 개수 카운트로 측정하기 </a:t>
            </a:r>
            <a:endParaRPr lang="en-US" altLang="ko-KR" sz="18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EED6D8-8714-4469-A6BE-3DB2621EE139}"/>
              </a:ext>
            </a:extLst>
          </p:cNvPr>
          <p:cNvSpPr/>
          <p:nvPr/>
        </p:nvSpPr>
        <p:spPr>
          <a:xfrm>
            <a:off x="499267" y="1635124"/>
            <a:ext cx="5800726" cy="168433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Candidate   : the the the the the the the the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: the cat is on the mat</a:t>
            </a:r>
            <a:endParaRPr lang="en-US" altLang="ko-KR" sz="200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2 : there is a cat on the mat</a:t>
            </a:r>
            <a:endParaRPr lang="ko-KR" altLang="en-US" sz="200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736464-A9F9-E49A-063F-8107AD24936E}"/>
              </a:ext>
            </a:extLst>
          </p:cNvPr>
          <p:cNvSpPr/>
          <p:nvPr/>
        </p:nvSpPr>
        <p:spPr>
          <a:xfrm>
            <a:off x="2971800" y="3217027"/>
            <a:ext cx="7372350" cy="871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ysClr val="windowText" lastClr="000000"/>
                </a:solidFill>
              </a:rPr>
              <a:t>Max_Ref_Count = </a:t>
            </a:r>
            <a:r>
              <a:rPr lang="ko-KR" altLang="en-US" b="1">
                <a:solidFill>
                  <a:sysClr val="windowText" lastClr="000000"/>
                </a:solidFill>
              </a:rPr>
              <a:t>하나의 </a:t>
            </a:r>
            <a:r>
              <a:rPr lang="en-US" altLang="ko-KR" b="1">
                <a:solidFill>
                  <a:sysClr val="windowText" lastClr="000000"/>
                </a:solidFill>
              </a:rPr>
              <a:t>Ref</a:t>
            </a:r>
            <a:r>
              <a:rPr lang="ko-KR" altLang="en-US" b="1">
                <a:solidFill>
                  <a:sysClr val="windowText" lastClr="000000"/>
                </a:solidFill>
              </a:rPr>
              <a:t>에서 최대 몇번 등장했는지 </a:t>
            </a:r>
            <a:r>
              <a:rPr lang="en-US" altLang="ko-KR" b="1">
                <a:solidFill>
                  <a:sysClr val="windowText" lastClr="000000"/>
                </a:solidFill>
              </a:rPr>
              <a:t>Count</a:t>
            </a:r>
            <a:endParaRPr lang="ko-KR" altLang="en-US" b="1">
              <a:solidFill>
                <a:sysClr val="windowText" lastClr="00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45F260-7D44-9DCF-652C-861040891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9" y="3938560"/>
            <a:ext cx="6015038" cy="10453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F3712A-156B-141D-D313-0B8039427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58" y="4983954"/>
            <a:ext cx="10294697" cy="11601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37648D1-8FF8-73C7-3E06-7A92C1F72CAC}"/>
                  </a:ext>
                </a:extLst>
              </p:cNvPr>
              <p:cNvSpPr/>
              <p:nvPr/>
            </p:nvSpPr>
            <p:spPr>
              <a:xfrm>
                <a:off x="6299993" y="1170896"/>
                <a:ext cx="2951407" cy="109131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>
                    <a:solidFill>
                      <a:schemeClr val="tx1"/>
                    </a:solidFill>
                  </a:rPr>
                  <a:t>기존 방식 </a:t>
                </a:r>
                <a:r>
                  <a:rPr lang="en-US" altLang="ko-KR" sz="2400" b="1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37648D1-8FF8-73C7-3E06-7A92C1F72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993" y="1170896"/>
                <a:ext cx="2951407" cy="109131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26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1" y="0"/>
            <a:ext cx="4386792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BLEU score – (6)  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0" y="787402"/>
            <a:ext cx="4911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Bilingual Evaluation Understudy (BLEU)</a:t>
            </a:r>
          </a:p>
          <a:p>
            <a:pPr algn="ctr"/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A537B-6815-CE54-EEC3-D6EF80F365F5}"/>
              </a:ext>
            </a:extLst>
          </p:cNvPr>
          <p:cNvSpPr txBox="1"/>
          <p:nvPr/>
        </p:nvSpPr>
        <p:spPr>
          <a:xfrm>
            <a:off x="195794" y="1086389"/>
            <a:ext cx="628226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1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순서를 고려하기 위한 </a:t>
            </a:r>
            <a:r>
              <a:rPr lang="en-US" altLang="ko-KR" sz="1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N-gram </a:t>
            </a:r>
            <a:r>
              <a:rPr lang="ko-KR" altLang="en-US" sz="1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확장 </a:t>
            </a:r>
            <a:r>
              <a:rPr lang="en-US" altLang="ko-KR" sz="1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EED6D8-8714-4469-A6BE-3DB2621EE139}"/>
              </a:ext>
            </a:extLst>
          </p:cNvPr>
          <p:cNvSpPr/>
          <p:nvPr/>
        </p:nvSpPr>
        <p:spPr>
          <a:xfrm>
            <a:off x="0" y="1685693"/>
            <a:ext cx="11996207" cy="158743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Candidate1 : It is a guide to action which ensures that military always obeys the commands of  the party </a:t>
            </a:r>
          </a:p>
          <a:p>
            <a:pPr>
              <a:lnSpc>
                <a:spcPct val="150000"/>
              </a:lnSpc>
            </a:pP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Candidate2 : </a:t>
            </a:r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that military a is It guide ensures which to commandas the of action obeys always party the </a:t>
            </a:r>
          </a:p>
          <a:p>
            <a:pPr>
              <a:lnSpc>
                <a:spcPct val="150000"/>
              </a:lnSpc>
            </a:pP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  : It is a guide to action that ensures that the miliary will forever heed Party commands.</a:t>
            </a:r>
            <a:endParaRPr lang="ko-KR" altLang="en-US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736464-A9F9-E49A-063F-8107AD24936E}"/>
              </a:ext>
            </a:extLst>
          </p:cNvPr>
          <p:cNvSpPr/>
          <p:nvPr/>
        </p:nvSpPr>
        <p:spPr>
          <a:xfrm>
            <a:off x="1871663" y="3149107"/>
            <a:ext cx="7372350" cy="871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0070C0"/>
                </a:solidFill>
              </a:rPr>
              <a:t>“Candidate1 </a:t>
            </a:r>
            <a:r>
              <a:rPr lang="ko-KR" altLang="en-US" b="1">
                <a:solidFill>
                  <a:srgbClr val="0070C0"/>
                </a:solidFill>
              </a:rPr>
              <a:t>과 </a:t>
            </a:r>
            <a:r>
              <a:rPr lang="en-US" altLang="ko-KR" b="1">
                <a:solidFill>
                  <a:srgbClr val="0070C0"/>
                </a:solidFill>
              </a:rPr>
              <a:t>Candidate2 </a:t>
            </a:r>
            <a:r>
              <a:rPr lang="ko-KR" altLang="en-US" b="1">
                <a:solidFill>
                  <a:srgbClr val="0070C0"/>
                </a:solidFill>
              </a:rPr>
              <a:t>는 모든 단어는 같고 언순만 다르다</a:t>
            </a:r>
            <a:r>
              <a:rPr lang="en-US" altLang="ko-KR" b="1">
                <a:solidFill>
                  <a:srgbClr val="0070C0"/>
                </a:solidFill>
              </a:rPr>
              <a:t>!”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CDD069A-A3DB-2E11-54F9-49C5324BDDE6}"/>
              </a:ext>
            </a:extLst>
          </p:cNvPr>
          <p:cNvSpPr/>
          <p:nvPr/>
        </p:nvSpPr>
        <p:spPr>
          <a:xfrm>
            <a:off x="5056188" y="4020644"/>
            <a:ext cx="1003299" cy="1299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4A86D1-C629-42C2-37A4-A5D584AD4430}"/>
              </a:ext>
            </a:extLst>
          </p:cNvPr>
          <p:cNvSpPr/>
          <p:nvPr/>
        </p:nvSpPr>
        <p:spPr>
          <a:xfrm>
            <a:off x="-528639" y="5631502"/>
            <a:ext cx="13053483" cy="871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0070C0"/>
                </a:solidFill>
              </a:rPr>
              <a:t>“</a:t>
            </a:r>
            <a:r>
              <a:rPr lang="ko-KR" altLang="en-US" sz="2000" b="1">
                <a:solidFill>
                  <a:srgbClr val="0070C0"/>
                </a:solidFill>
              </a:rPr>
              <a:t>다음에 등장하는 단어까지 함께 카운트하도록 </a:t>
            </a:r>
            <a:r>
              <a:rPr lang="ko-KR" altLang="en-US" sz="2000" b="1">
                <a:solidFill>
                  <a:srgbClr val="FF0000"/>
                </a:solidFill>
              </a:rPr>
              <a:t>유니그램</a:t>
            </a:r>
            <a:r>
              <a:rPr lang="en-US" altLang="ko-KR" sz="2000" b="1">
                <a:solidFill>
                  <a:srgbClr val="FF0000"/>
                </a:solidFill>
              </a:rPr>
              <a:t>, Bigram, Trigram, 4-gram </a:t>
            </a:r>
            <a:r>
              <a:rPr lang="ko-KR" altLang="en-US" sz="2000" b="1">
                <a:solidFill>
                  <a:srgbClr val="0070C0"/>
                </a:solidFill>
              </a:rPr>
              <a:t>등으로 계산</a:t>
            </a:r>
            <a:r>
              <a:rPr lang="en-US" altLang="ko-KR" sz="2000" b="1">
                <a:solidFill>
                  <a:srgbClr val="0070C0"/>
                </a:solidFill>
              </a:rPr>
              <a:t>!”</a:t>
            </a:r>
            <a:endParaRPr lang="ko-KR" altLang="en-US" sz="2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09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D37C796-DA94-9B6A-205D-A27DD0DEF6B2}"/>
                  </a:ext>
                </a:extLst>
              </p:cNvPr>
              <p:cNvSpPr/>
              <p:nvPr/>
            </p:nvSpPr>
            <p:spPr>
              <a:xfrm>
                <a:off x="151341" y="0"/>
                <a:ext cx="5492222" cy="5841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Why BLEU score – (6+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 </a:t>
                </a:r>
                <a:endPara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D37C796-DA94-9B6A-205D-A27DD0DEF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41" y="0"/>
                <a:ext cx="5492222" cy="584199"/>
              </a:xfrm>
              <a:prstGeom prst="rect">
                <a:avLst/>
              </a:prstGeom>
              <a:blipFill>
                <a:blip r:embed="rId2"/>
                <a:stretch>
                  <a:fillRect t="-7292" b="-28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151341" y="839624"/>
            <a:ext cx="3086100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 gram </a:t>
            </a:r>
            <a:r>
              <a:rPr lang="ko-KR" altLang="en-US" sz="32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이란</a:t>
            </a:r>
            <a:r>
              <a:rPr lang="en-US" altLang="ko-KR" sz="32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pPr algn="ctr"/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EED6D8-8714-4469-A6BE-3DB2621EE139}"/>
              </a:ext>
            </a:extLst>
          </p:cNvPr>
          <p:cNvSpPr/>
          <p:nvPr/>
        </p:nvSpPr>
        <p:spPr>
          <a:xfrm>
            <a:off x="195794" y="1936830"/>
            <a:ext cx="11301413" cy="329239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igrams : </a:t>
            </a:r>
            <a:r>
              <a:rPr lang="en-US" altLang="ko-KR" sz="2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andorable, little, boy, is , spreading, smiles  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grams : </a:t>
            </a:r>
            <a:r>
              <a:rPr lang="en-US" altLang="ko-KR" sz="2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andorable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adorable little, little boy, boy is, is spreading, spreading smiles</a:t>
            </a:r>
            <a:endParaRPr lang="en-US" altLang="ko-KR" sz="200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grams : </a:t>
            </a:r>
            <a:r>
              <a:rPr lang="en-US" altLang="ko-KR" sz="2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adorable little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adorable little boy, little boy is , boy is spreading, is spreading smiles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-gram : </a:t>
            </a:r>
            <a:r>
              <a:rPr lang="en-US" altLang="ko-KR" sz="2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adorable little boy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adorable little boy is , little boy is spreading , boy is spreading smiles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736464-A9F9-E49A-063F-8107AD24936E}"/>
              </a:ext>
            </a:extLst>
          </p:cNvPr>
          <p:cNvSpPr/>
          <p:nvPr/>
        </p:nvSpPr>
        <p:spPr>
          <a:xfrm>
            <a:off x="-1182686" y="1198808"/>
            <a:ext cx="12969874" cy="694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“n </a:t>
            </a:r>
            <a:r>
              <a:rPr lang="ko-KR" altLang="en-US" sz="2400" b="1">
                <a:solidFill>
                  <a:schemeClr val="tx1"/>
                </a:solidFill>
              </a:rPr>
              <a:t>개의 연속적인 단어 나열 </a:t>
            </a:r>
            <a:r>
              <a:rPr lang="en-US" altLang="ko-KR" sz="2400" b="1">
                <a:solidFill>
                  <a:schemeClr val="tx1"/>
                </a:solidFill>
              </a:rPr>
              <a:t>” (</a:t>
            </a:r>
            <a:r>
              <a:rPr lang="ko-KR" altLang="en-US" sz="2400" b="1">
                <a:solidFill>
                  <a:schemeClr val="tx1"/>
                </a:solidFill>
              </a:rPr>
              <a:t>유니그램</a:t>
            </a:r>
            <a:r>
              <a:rPr lang="en-US" altLang="ko-KR" sz="2400" b="1">
                <a:solidFill>
                  <a:schemeClr val="tx1"/>
                </a:solidFill>
              </a:rPr>
              <a:t>, </a:t>
            </a:r>
            <a:r>
              <a:rPr lang="ko-KR" altLang="en-US" sz="2400" b="1">
                <a:solidFill>
                  <a:schemeClr val="tx1"/>
                </a:solidFill>
              </a:rPr>
              <a:t>바이그램</a:t>
            </a:r>
            <a:r>
              <a:rPr lang="en-US" altLang="ko-KR" sz="2400" b="1">
                <a:solidFill>
                  <a:schemeClr val="tx1"/>
                </a:solidFill>
              </a:rPr>
              <a:t>, </a:t>
            </a:r>
            <a:r>
              <a:rPr lang="ko-KR" altLang="en-US" sz="2400" b="1">
                <a:solidFill>
                  <a:schemeClr val="tx1"/>
                </a:solidFill>
              </a:rPr>
              <a:t>트라이그램</a:t>
            </a:r>
            <a:r>
              <a:rPr lang="en-US" altLang="ko-KR" sz="2400" b="1">
                <a:solidFill>
                  <a:schemeClr val="tx1"/>
                </a:solidFill>
              </a:rPr>
              <a:t>, 4-gram)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1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1" y="0"/>
            <a:ext cx="4386792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BLEU score – (7)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– gram </a:t>
            </a:r>
            <a:r>
              <a:rPr lang="ko-KR" altLang="en-US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고려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B7505B-3764-3655-4DE9-E8C05CA8EF4B}"/>
              </a:ext>
            </a:extLst>
          </p:cNvPr>
          <p:cNvSpPr/>
          <p:nvPr/>
        </p:nvSpPr>
        <p:spPr>
          <a:xfrm>
            <a:off x="1310219" y="865189"/>
            <a:ext cx="7927972" cy="158743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: Half of my heart is in Havana ooh na na </a:t>
            </a:r>
          </a:p>
          <a:p>
            <a:pPr>
              <a:lnSpc>
                <a:spcPct val="150000"/>
              </a:lnSpc>
            </a:pP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 (model1 ): Half </a:t>
            </a:r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my heart is in </a:t>
            </a:r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Obama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ooh na</a:t>
            </a:r>
            <a:endParaRPr lang="en-US" altLang="ko-KR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(model2)  : </a:t>
            </a:r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Havana na in heart my is Half ooh of na</a:t>
            </a:r>
            <a:endParaRPr lang="ko-KR" alt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6955D8B3-325B-43F6-0671-E8386B3403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059229"/>
                  </p:ext>
                </p:extLst>
              </p:nvPr>
            </p:nvGraphicFramePr>
            <p:xfrm>
              <a:off x="1074345" y="2747901"/>
              <a:ext cx="8154183" cy="3690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0217">
                      <a:extLst>
                        <a:ext uri="{9D8B030D-6E8A-4147-A177-3AD203B41FA5}">
                          <a16:colId xmlns:a16="http://schemas.microsoft.com/office/drawing/2014/main" val="946107983"/>
                        </a:ext>
                      </a:extLst>
                    </a:gridCol>
                    <a:gridCol w="2956983">
                      <a:extLst>
                        <a:ext uri="{9D8B030D-6E8A-4147-A177-3AD203B41FA5}">
                          <a16:colId xmlns:a16="http://schemas.microsoft.com/office/drawing/2014/main" val="2338294976"/>
                        </a:ext>
                      </a:extLst>
                    </a:gridCol>
                    <a:gridCol w="2956983">
                      <a:extLst>
                        <a:ext uri="{9D8B030D-6E8A-4147-A177-3AD203B41FA5}">
                          <a16:colId xmlns:a16="http://schemas.microsoft.com/office/drawing/2014/main" val="2042065108"/>
                        </a:ext>
                      </a:extLst>
                    </a:gridCol>
                  </a:tblGrid>
                  <a:tr h="61125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Metric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Model 1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 Model 2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996134"/>
                      </a:ext>
                    </a:extLst>
                  </a:tr>
                  <a:tr h="76974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Precision (1- gram)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num>
                                  <m:den>
                                    <m: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1367587"/>
                      </a:ext>
                    </a:extLst>
                  </a:tr>
                  <a:tr h="76974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Precision (2- gram)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705230"/>
                      </a:ext>
                    </a:extLst>
                  </a:tr>
                  <a:tr h="76974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Precision (3- gram)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139043"/>
                      </a:ext>
                    </a:extLst>
                  </a:tr>
                  <a:tr h="76974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Precision (4- gram)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67455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6955D8B3-325B-43F6-0671-E8386B3403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059229"/>
                  </p:ext>
                </p:extLst>
              </p:nvPr>
            </p:nvGraphicFramePr>
            <p:xfrm>
              <a:off x="1074345" y="2747901"/>
              <a:ext cx="8154183" cy="3690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0217">
                      <a:extLst>
                        <a:ext uri="{9D8B030D-6E8A-4147-A177-3AD203B41FA5}">
                          <a16:colId xmlns:a16="http://schemas.microsoft.com/office/drawing/2014/main" val="946107983"/>
                        </a:ext>
                      </a:extLst>
                    </a:gridCol>
                    <a:gridCol w="2956983">
                      <a:extLst>
                        <a:ext uri="{9D8B030D-6E8A-4147-A177-3AD203B41FA5}">
                          <a16:colId xmlns:a16="http://schemas.microsoft.com/office/drawing/2014/main" val="2338294976"/>
                        </a:ext>
                      </a:extLst>
                    </a:gridCol>
                    <a:gridCol w="2956983">
                      <a:extLst>
                        <a:ext uri="{9D8B030D-6E8A-4147-A177-3AD203B41FA5}">
                          <a16:colId xmlns:a16="http://schemas.microsoft.com/office/drawing/2014/main" val="2042065108"/>
                        </a:ext>
                      </a:extLst>
                    </a:gridCol>
                  </a:tblGrid>
                  <a:tr h="61125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Metric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Model 1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 Model 2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996134"/>
                      </a:ext>
                    </a:extLst>
                  </a:tr>
                  <a:tr h="76974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Precision (1- gram)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6082" t="-84127" r="-101031" b="-3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76082" t="-84127" r="-1031" b="-30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367587"/>
                      </a:ext>
                    </a:extLst>
                  </a:tr>
                  <a:tr h="76974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Precision (2- gram)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6082" t="-182677" r="-101031" b="-20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76082" t="-182677" r="-1031" b="-200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4705230"/>
                      </a:ext>
                    </a:extLst>
                  </a:tr>
                  <a:tr h="76974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Precision (3- gram)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6082" t="-284921" r="-101031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76082" t="-284921" r="-1031" b="-10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139043"/>
                      </a:ext>
                    </a:extLst>
                  </a:tr>
                  <a:tr h="76974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Precision (4- gram)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6082" t="-381890" r="-101031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76082" t="-381890" r="-1031" b="-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67455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32208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1" y="0"/>
            <a:ext cx="4386792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BLEU score – (8)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7AD870-34E0-FFBA-B20E-6E3D9EC101AC}"/>
              </a:ext>
            </a:extLst>
          </p:cNvPr>
          <p:cNvSpPr txBox="1"/>
          <p:nvPr/>
        </p:nvSpPr>
        <p:spPr>
          <a:xfrm>
            <a:off x="0" y="787402"/>
            <a:ext cx="34968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Brevity Penalty </a:t>
            </a:r>
            <a:endParaRPr lang="ko-KR" altLang="en-US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D4FDD4-E8C3-0487-2A0A-4A6BA1CE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276" y="787402"/>
            <a:ext cx="4268397" cy="174783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5B6C96F-72BB-B000-F336-A4D4314D8105}"/>
              </a:ext>
            </a:extLst>
          </p:cNvPr>
          <p:cNvSpPr/>
          <p:nvPr/>
        </p:nvSpPr>
        <p:spPr>
          <a:xfrm>
            <a:off x="1759147" y="2363655"/>
            <a:ext cx="7604525" cy="127504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: Candidate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길이</a:t>
            </a:r>
            <a:endParaRPr lang="en-US" altLang="ko-K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: Candidate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길이가 가장 차이가 작은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길이</a:t>
            </a:r>
            <a:endParaRPr lang="en-US" altLang="ko-KR" sz="200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996793-B1EF-AC7C-B239-7BEC02C0FE27}"/>
              </a:ext>
            </a:extLst>
          </p:cNvPr>
          <p:cNvSpPr/>
          <p:nvPr/>
        </p:nvSpPr>
        <p:spPr>
          <a:xfrm>
            <a:off x="318227" y="3767725"/>
            <a:ext cx="11722433" cy="92854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Candidate : it is  </a:t>
            </a:r>
          </a:p>
          <a:p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  : It is a guide to action that ensures that the miliary will forever heed Party commands.</a:t>
            </a:r>
            <a:endParaRPr lang="ko-KR" altLang="en-US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41FBD4-0DE8-558F-1F37-E75BA62A27FB}"/>
              </a:ext>
            </a:extLst>
          </p:cNvPr>
          <p:cNvSpPr/>
          <p:nvPr/>
        </p:nvSpPr>
        <p:spPr>
          <a:xfrm>
            <a:off x="-347299" y="5001774"/>
            <a:ext cx="13053483" cy="1327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문장예측의 길이가 불필요하게 긴경우는 </a:t>
            </a:r>
            <a:r>
              <a:rPr lang="en-US" altLang="ko-KR" sz="2000" b="1">
                <a:solidFill>
                  <a:schemeClr val="tx1"/>
                </a:solidFill>
              </a:rPr>
              <a:t>BLEU Score </a:t>
            </a:r>
            <a:r>
              <a:rPr lang="ko-KR" altLang="en-US" sz="2000" b="1">
                <a:solidFill>
                  <a:schemeClr val="tx1"/>
                </a:solidFill>
              </a:rPr>
              <a:t>에서 이미 패널티를 받고 있기에 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길이가 긴경우는 생각 안해도 괜찮다 하지만 길이가 짧을떄에는 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/>
            <a:r>
              <a:rPr lang="en-US" altLang="ko-KR" sz="2000" b="1">
                <a:solidFill>
                  <a:srgbClr val="FF0000"/>
                </a:solidFill>
              </a:rPr>
              <a:t>Brevity Penalty </a:t>
            </a:r>
            <a:r>
              <a:rPr lang="ko-KR" altLang="en-US" sz="2000" b="1">
                <a:solidFill>
                  <a:schemeClr val="tx1"/>
                </a:solidFill>
              </a:rPr>
              <a:t>를 따로 부과하여야 한다</a:t>
            </a:r>
            <a:r>
              <a:rPr lang="en-US" altLang="ko-KR" sz="2000" b="1">
                <a:solidFill>
                  <a:schemeClr val="tx1"/>
                </a:solidFill>
              </a:rPr>
              <a:t>.!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4516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1" y="0"/>
            <a:ext cx="4386792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BLEU score – (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★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9A94C3-C4EF-4B86-3087-860B28C50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859387"/>
            <a:ext cx="9867487" cy="20552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94A4916-ECF3-0EC4-8FB1-E5E1B9498F46}"/>
                  </a:ext>
                </a:extLst>
              </p:cNvPr>
              <p:cNvSpPr/>
              <p:nvPr/>
            </p:nvSpPr>
            <p:spPr>
              <a:xfrm>
                <a:off x="2608795" y="3005667"/>
                <a:ext cx="7576606" cy="1621358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BP : Brevity Penalty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: N-gram </a:t>
                </a:r>
                <a:r>
                  <a:rPr lang="ko-KR" altLang="en-US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에 줄 가중치 </a:t>
                </a:r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=1)</a:t>
                </a:r>
                <a:endParaRPr lang="ko-KR" altLang="en-US" sz="200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: N-gram </a:t>
                </a:r>
                <a:r>
                  <a:rPr lang="ko-KR" altLang="en-US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으로 계산한 확률 </a:t>
                </a:r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(P2 : bigram </a:t>
                </a:r>
                <a:r>
                  <a:rPr lang="ko-KR" altLang="en-US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으로</a:t>
                </a:r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Precision </a:t>
                </a:r>
                <a:r>
                  <a:rPr lang="ko-KR" altLang="en-US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측정</a:t>
                </a:r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  <a:endParaRPr lang="ko-KR" altLang="en-US" sz="200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94A4916-ECF3-0EC4-8FB1-E5E1B9498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95" y="3005667"/>
                <a:ext cx="7576606" cy="1621358"/>
              </a:xfrm>
              <a:prstGeom prst="rect">
                <a:avLst/>
              </a:prstGeom>
              <a:blipFill>
                <a:blip r:embed="rId3"/>
                <a:stretch>
                  <a:fillRect l="-801" b="-2952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F7FCCBD2-9A09-A25B-72E1-C7A71E7F146B}"/>
              </a:ext>
            </a:extLst>
          </p:cNvPr>
          <p:cNvSpPr/>
          <p:nvPr/>
        </p:nvSpPr>
        <p:spPr>
          <a:xfrm>
            <a:off x="1668464" y="4982635"/>
            <a:ext cx="8855072" cy="1189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참고 논문 </a:t>
            </a:r>
            <a:endParaRPr lang="en-US" altLang="ko-K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a Method for Automatic Evaluation of Machine Translation  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0759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48347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3 .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구조 설명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RNN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(1)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894FC1-EDB0-09E8-FEB8-1C483BDF9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1048278"/>
            <a:ext cx="6958542" cy="1933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B0575A-2E2A-08CA-8A62-BBB80BFBC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4" y="2981853"/>
            <a:ext cx="8468916" cy="28236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3B83DBF-C276-4FA5-A8E3-D16571326161}"/>
                  </a:ext>
                </a:extLst>
              </p:cNvPr>
              <p:cNvSpPr/>
              <p:nvPr/>
            </p:nvSpPr>
            <p:spPr>
              <a:xfrm>
                <a:off x="7552267" y="2814108"/>
                <a:ext cx="4124326" cy="880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>
                    <a:solidFill>
                      <a:schemeClr val="tx1"/>
                    </a:solidFill>
                  </a:rPr>
                  <a:t>예측값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b="1">
                    <a:solidFill>
                      <a:schemeClr val="tx1"/>
                    </a:solidFill>
                  </a:rPr>
                  <a:t> 는 매 </a:t>
                </a:r>
                <a:r>
                  <a:rPr lang="en-US" altLang="ko-KR" b="1">
                    <a:solidFill>
                      <a:schemeClr val="tx1"/>
                    </a:solidFill>
                  </a:rPr>
                  <a:t>time </a:t>
                </a:r>
                <a:r>
                  <a:rPr lang="ko-KR" altLang="en-US" b="1">
                    <a:solidFill>
                      <a:schemeClr val="tx1"/>
                    </a:solidFill>
                  </a:rPr>
                  <a:t>마다 계산 할수 있고 마지막에만 계산할수 있다</a:t>
                </a:r>
                <a:r>
                  <a:rPr lang="en-US" altLang="ko-KR" b="1">
                    <a:solidFill>
                      <a:schemeClr val="tx1"/>
                    </a:solidFill>
                  </a:rPr>
                  <a:t>. 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3B83DBF-C276-4FA5-A8E3-D16571326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267" y="2814108"/>
                <a:ext cx="4124326" cy="8805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037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3 .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구조 설명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RNN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(2)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32DDE7-EDDC-3A4A-21FE-FBE0FB89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0" y="778935"/>
            <a:ext cx="10482671" cy="35718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A46C15A-AF19-0969-93AD-B4FD48F80882}"/>
              </a:ext>
            </a:extLst>
          </p:cNvPr>
          <p:cNvSpPr/>
          <p:nvPr/>
        </p:nvSpPr>
        <p:spPr>
          <a:xfrm>
            <a:off x="1095841" y="3282944"/>
            <a:ext cx="5022386" cy="1160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Step </a:t>
            </a:r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RNN </a:t>
            </a:r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모듈 정의하는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 </a:t>
            </a:r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동일하다  </a:t>
            </a:r>
          </a:p>
        </p:txBody>
      </p:sp>
    </p:spTree>
    <p:extLst>
      <p:ext uri="{BB962C8B-B14F-4D97-AF65-F5344CB8AC3E}">
        <p14:creationId xmlns:p14="http://schemas.microsoft.com/office/powerpoint/2010/main" val="291685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16F72-216B-0AA4-2B95-5B085375B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6" y="613833"/>
            <a:ext cx="8458203" cy="821265"/>
          </a:xfrm>
        </p:spPr>
        <p:txBody>
          <a:bodyPr>
            <a:normAutofit/>
          </a:bodyPr>
          <a:lstStyle/>
          <a:p>
            <a:r>
              <a:rPr lang="en-US" altLang="ko-KR" sz="4000"/>
              <a:t>English to French translation Task</a:t>
            </a:r>
            <a:endParaRPr lang="ko-KR" altLang="en-US" sz="4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4122202" y="4813304"/>
            <a:ext cx="3397255" cy="8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BLEU score 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38F8CF-36A8-E2D7-3896-AD1648159B73}"/>
              </a:ext>
            </a:extLst>
          </p:cNvPr>
          <p:cNvSpPr/>
          <p:nvPr/>
        </p:nvSpPr>
        <p:spPr>
          <a:xfrm>
            <a:off x="3217330" y="2514601"/>
            <a:ext cx="5207004" cy="1109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Seq2Seq Model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FA82280-ABD3-9046-066A-0A0214F10169}"/>
              </a:ext>
            </a:extLst>
          </p:cNvPr>
          <p:cNvSpPr/>
          <p:nvPr/>
        </p:nvSpPr>
        <p:spPr>
          <a:xfrm>
            <a:off x="5621867" y="1545166"/>
            <a:ext cx="474133" cy="96943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F978C905-D4A0-2913-B014-D3F80290C0D0}"/>
              </a:ext>
            </a:extLst>
          </p:cNvPr>
          <p:cNvSpPr/>
          <p:nvPr/>
        </p:nvSpPr>
        <p:spPr>
          <a:xfrm>
            <a:off x="5583764" y="3733801"/>
            <a:ext cx="474133" cy="96943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8345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3 .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구조 설명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RNN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(3)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CF0F14-78B6-E6FE-E9DB-0DD67924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38" y="976842"/>
            <a:ext cx="103251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7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3 .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구조 설명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RNN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(4)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FBDADF-8D9D-99C2-9F42-B0E6D15170F3}"/>
              </a:ext>
            </a:extLst>
          </p:cNvPr>
          <p:cNvGrpSpPr/>
          <p:nvPr/>
        </p:nvGrpSpPr>
        <p:grpSpPr>
          <a:xfrm>
            <a:off x="346074" y="4571996"/>
            <a:ext cx="1111252" cy="1635919"/>
            <a:chOff x="460373" y="4571996"/>
            <a:chExt cx="1254126" cy="186452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378402B-A909-A404-644A-042210D9A9A6}"/>
                </a:ext>
              </a:extLst>
            </p:cNvPr>
            <p:cNvSpPr/>
            <p:nvPr/>
          </p:nvSpPr>
          <p:spPr>
            <a:xfrm>
              <a:off x="460373" y="4571996"/>
              <a:ext cx="1254126" cy="52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30BD09B-4D8E-7301-51F7-B5BF4547C49C}"/>
                </a:ext>
              </a:extLst>
            </p:cNvPr>
            <p:cNvSpPr/>
            <p:nvPr/>
          </p:nvSpPr>
          <p:spPr>
            <a:xfrm>
              <a:off x="460373" y="5907880"/>
              <a:ext cx="1254126" cy="52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704A7CF6-57D4-6D73-1CB8-B6CACCD6B91A}"/>
                </a:ext>
              </a:extLst>
            </p:cNvPr>
            <p:cNvSpPr/>
            <p:nvPr/>
          </p:nvSpPr>
          <p:spPr>
            <a:xfrm>
              <a:off x="859629" y="5239938"/>
              <a:ext cx="455614" cy="528639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4B760F-4FC4-A7CE-EC8F-84256EC668D0}"/>
              </a:ext>
            </a:extLst>
          </p:cNvPr>
          <p:cNvGrpSpPr/>
          <p:nvPr/>
        </p:nvGrpSpPr>
        <p:grpSpPr>
          <a:xfrm>
            <a:off x="1997602" y="4536277"/>
            <a:ext cx="1939926" cy="1635919"/>
            <a:chOff x="460373" y="4571996"/>
            <a:chExt cx="1254126" cy="186452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1F8E289-DA82-DAB0-1A6D-C78DD5D24421}"/>
                </a:ext>
              </a:extLst>
            </p:cNvPr>
            <p:cNvSpPr/>
            <p:nvPr/>
          </p:nvSpPr>
          <p:spPr>
            <a:xfrm>
              <a:off x="460373" y="4571996"/>
              <a:ext cx="1254126" cy="52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입력</a:t>
              </a:r>
              <a:r>
                <a:rPr lang="en-US" altLang="ko-KR">
                  <a:solidFill>
                    <a:schemeClr val="tx1"/>
                  </a:solidFill>
                </a:rPr>
                <a:t>Image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37048FD-DF95-F9B7-8301-E5D925B6F3AF}"/>
                </a:ext>
              </a:extLst>
            </p:cNvPr>
            <p:cNvSpPr/>
            <p:nvPr/>
          </p:nvSpPr>
          <p:spPr>
            <a:xfrm>
              <a:off x="460373" y="5907880"/>
              <a:ext cx="1254126" cy="52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이미지 설명</a:t>
              </a:r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7CBE1F96-3A43-53C8-127B-2C2C71517C4D}"/>
                </a:ext>
              </a:extLst>
            </p:cNvPr>
            <p:cNvSpPr/>
            <p:nvPr/>
          </p:nvSpPr>
          <p:spPr>
            <a:xfrm>
              <a:off x="859629" y="5239938"/>
              <a:ext cx="455614" cy="528639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FEA9223-405A-1F64-3CF6-588CA602C92C}"/>
              </a:ext>
            </a:extLst>
          </p:cNvPr>
          <p:cNvGrpSpPr/>
          <p:nvPr/>
        </p:nvGrpSpPr>
        <p:grpSpPr>
          <a:xfrm>
            <a:off x="6663068" y="4536273"/>
            <a:ext cx="1939926" cy="1635919"/>
            <a:chOff x="460373" y="4571996"/>
            <a:chExt cx="1254126" cy="186452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A396A7F-F029-B7B0-8862-DF9C69526A84}"/>
                </a:ext>
              </a:extLst>
            </p:cNvPr>
            <p:cNvSpPr/>
            <p:nvPr/>
          </p:nvSpPr>
          <p:spPr>
            <a:xfrm>
              <a:off x="460373" y="4571996"/>
              <a:ext cx="1254126" cy="52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영문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352F6F8-CB27-D027-A496-810F45D529AF}"/>
                </a:ext>
              </a:extLst>
            </p:cNvPr>
            <p:cNvSpPr/>
            <p:nvPr/>
          </p:nvSpPr>
          <p:spPr>
            <a:xfrm>
              <a:off x="460373" y="5907880"/>
              <a:ext cx="1254126" cy="52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프랑스어</a:t>
              </a:r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4E313178-83AD-C953-BEB8-7A173857B508}"/>
                </a:ext>
              </a:extLst>
            </p:cNvPr>
            <p:cNvSpPr/>
            <p:nvPr/>
          </p:nvSpPr>
          <p:spPr>
            <a:xfrm>
              <a:off x="859629" y="5239938"/>
              <a:ext cx="455614" cy="528639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D55AE89-738E-3775-FCEE-02234674C8D5}"/>
              </a:ext>
            </a:extLst>
          </p:cNvPr>
          <p:cNvGrpSpPr/>
          <p:nvPr/>
        </p:nvGrpSpPr>
        <p:grpSpPr>
          <a:xfrm>
            <a:off x="4181474" y="4536281"/>
            <a:ext cx="1939926" cy="1635919"/>
            <a:chOff x="460373" y="4571996"/>
            <a:chExt cx="1254126" cy="186452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AA2E3A-873B-D0C8-91F0-80E4889D0F71}"/>
                </a:ext>
              </a:extLst>
            </p:cNvPr>
            <p:cNvSpPr/>
            <p:nvPr/>
          </p:nvSpPr>
          <p:spPr>
            <a:xfrm>
              <a:off x="460373" y="4571996"/>
              <a:ext cx="1254126" cy="52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I love movie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D061F0-A5EA-46AE-FAA0-68F3E98BD5A3}"/>
                </a:ext>
              </a:extLst>
            </p:cNvPr>
            <p:cNvSpPr/>
            <p:nvPr/>
          </p:nvSpPr>
          <p:spPr>
            <a:xfrm>
              <a:off x="460373" y="5907880"/>
              <a:ext cx="1254126" cy="52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감정분석</a:t>
              </a:r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D68FB0DD-A33B-B9EE-F23B-8CD4650D76D7}"/>
                </a:ext>
              </a:extLst>
            </p:cNvPr>
            <p:cNvSpPr/>
            <p:nvPr/>
          </p:nvSpPr>
          <p:spPr>
            <a:xfrm>
              <a:off x="859629" y="5239938"/>
              <a:ext cx="455614" cy="528639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16652F1-CEDD-B9E3-2170-E02FDC56EB87}"/>
              </a:ext>
            </a:extLst>
          </p:cNvPr>
          <p:cNvGrpSpPr/>
          <p:nvPr/>
        </p:nvGrpSpPr>
        <p:grpSpPr>
          <a:xfrm>
            <a:off x="9432924" y="4571996"/>
            <a:ext cx="1939926" cy="1635919"/>
            <a:chOff x="460373" y="4571996"/>
            <a:chExt cx="1254126" cy="186452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72FB47-27BC-4768-B7FE-AA29C4722712}"/>
                </a:ext>
              </a:extLst>
            </p:cNvPr>
            <p:cNvSpPr/>
            <p:nvPr/>
          </p:nvSpPr>
          <p:spPr>
            <a:xfrm>
              <a:off x="460373" y="4571996"/>
              <a:ext cx="1254126" cy="52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문장 입력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D3BC9E5-EF73-D7D9-A3AB-F6B7BC0F8B68}"/>
                </a:ext>
              </a:extLst>
            </p:cNvPr>
            <p:cNvSpPr/>
            <p:nvPr/>
          </p:nvSpPr>
          <p:spPr>
            <a:xfrm>
              <a:off x="460373" y="5907880"/>
              <a:ext cx="1254126" cy="52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문장 품사예측</a:t>
              </a:r>
            </a:p>
          </p:txBody>
        </p: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0F69B244-F4E0-3D8F-C414-A8D05F3B0A19}"/>
                </a:ext>
              </a:extLst>
            </p:cNvPr>
            <p:cNvSpPr/>
            <p:nvPr/>
          </p:nvSpPr>
          <p:spPr>
            <a:xfrm>
              <a:off x="859629" y="5239938"/>
              <a:ext cx="455614" cy="528639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761457BD-FB45-BD85-806C-DAA880F60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94" y="949196"/>
            <a:ext cx="11305644" cy="346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11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3 .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구조 설명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RNN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(5)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660ED5-FA7E-7EB7-69B1-1B577AC35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4" y="909638"/>
            <a:ext cx="10113698" cy="54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1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. RNN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구조의 문제점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DCEBE1-C64A-6A62-B563-44203D6A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4" y="865190"/>
            <a:ext cx="10764310" cy="58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70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136525"/>
            <a:ext cx="7097714" cy="558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. RNN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구조의 문제점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(1)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>
            <a:cxnSpLocks/>
          </p:cNvCxnSpPr>
          <p:nvPr/>
        </p:nvCxnSpPr>
        <p:spPr>
          <a:xfrm>
            <a:off x="195794" y="771525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136525"/>
            <a:ext cx="2873905" cy="558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2C8004-B4AD-CC5F-3CCC-EC72E76F7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0" y="847590"/>
            <a:ext cx="11560828" cy="5044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657A9-E1A0-B14C-6F16-D4C6DCED903A}"/>
              </a:ext>
            </a:extLst>
          </p:cNvPr>
          <p:cNvSpPr txBox="1"/>
          <p:nvPr/>
        </p:nvSpPr>
        <p:spPr>
          <a:xfrm>
            <a:off x="5636419" y="3057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013A3C-A174-02D6-2F4C-3169B9805D1D}"/>
              </a:ext>
            </a:extLst>
          </p:cNvPr>
          <p:cNvSpPr/>
          <p:nvPr/>
        </p:nvSpPr>
        <p:spPr>
          <a:xfrm>
            <a:off x="710671" y="4379120"/>
            <a:ext cx="3964781" cy="1264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531977-E0B9-B721-B2E9-6D5D225D7004}"/>
              </a:ext>
            </a:extLst>
          </p:cNvPr>
          <p:cNvSpPr/>
          <p:nvPr/>
        </p:nvSpPr>
        <p:spPr>
          <a:xfrm>
            <a:off x="774832" y="3514725"/>
            <a:ext cx="3473981" cy="1757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rgbClr val="FF0000"/>
                </a:solidFill>
              </a:rPr>
              <a:t>Long</a:t>
            </a:r>
            <a:r>
              <a:rPr lang="ko-KR" altLang="en-US" sz="2800" b="1">
                <a:solidFill>
                  <a:srgbClr val="FF0000"/>
                </a:solidFill>
              </a:rPr>
              <a:t> </a:t>
            </a:r>
            <a:r>
              <a:rPr lang="en-US" altLang="ko-KR" sz="2800" b="1">
                <a:solidFill>
                  <a:srgbClr val="FF0000"/>
                </a:solidFill>
              </a:rPr>
              <a:t>Term</a:t>
            </a:r>
            <a:r>
              <a:rPr lang="ko-KR" altLang="en-US" sz="2800" b="1">
                <a:solidFill>
                  <a:srgbClr val="FF0000"/>
                </a:solidFill>
              </a:rPr>
              <a:t> </a:t>
            </a:r>
            <a:r>
              <a:rPr lang="en-US" altLang="ko-KR" sz="2800" b="1">
                <a:solidFill>
                  <a:srgbClr val="FF0000"/>
                </a:solidFill>
              </a:rPr>
              <a:t>Dependency!</a:t>
            </a:r>
            <a:endParaRPr lang="ko-KR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509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. RNN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구조의 문제점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(2)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A87F93-9187-0CE8-B2B0-8ACCEB16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4" y="736602"/>
            <a:ext cx="11052587" cy="584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88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. LSTM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(1)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6636FA-C974-AC67-B60B-60E473B32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4" y="736602"/>
            <a:ext cx="10712451" cy="38528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AFE7BE-1B31-EE0D-10DB-93499F6CA370}"/>
              </a:ext>
            </a:extLst>
          </p:cNvPr>
          <p:cNvSpPr/>
          <p:nvPr/>
        </p:nvSpPr>
        <p:spPr>
          <a:xfrm>
            <a:off x="1983696" y="4354517"/>
            <a:ext cx="7653107" cy="1160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TimeStep </a:t>
            </a:r>
            <a:r>
              <a:rPr lang="ko-KR" altLang="en-US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먼 경우에도  필요로 하는 정보를 보다 효과적으로 학습하고 처리할수 있다</a:t>
            </a:r>
            <a:r>
              <a:rPr lang="en-US" altLang="ko-KR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ko-KR" altLang="en-US" sz="20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FDE844-B73A-A63C-DA68-6A12351E2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63" y="836082"/>
            <a:ext cx="5650970" cy="6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06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. LSTM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(2)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C3F8858-FC3B-6333-0FC4-ABBD876190BE}"/>
              </a:ext>
            </a:extLst>
          </p:cNvPr>
          <p:cNvGrpSpPr/>
          <p:nvPr/>
        </p:nvGrpSpPr>
        <p:grpSpPr>
          <a:xfrm>
            <a:off x="1594305" y="959899"/>
            <a:ext cx="8049757" cy="4606393"/>
            <a:chOff x="1594305" y="959899"/>
            <a:chExt cx="8049757" cy="46063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AFE7BE-1B31-EE0D-10DB-93499F6CA370}"/>
                </a:ext>
              </a:extLst>
            </p:cNvPr>
            <p:cNvSpPr/>
            <p:nvPr/>
          </p:nvSpPr>
          <p:spPr>
            <a:xfrm>
              <a:off x="2253570" y="959899"/>
              <a:ext cx="6647542" cy="8546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RNN </a:t>
              </a:r>
              <a:r>
                <a:rPr lang="ko-KR" altLang="en-US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의 </a:t>
              </a:r>
              <a:r>
                <a:rPr lang="en-US" altLang="ko-KR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hidden state =&gt; </a:t>
              </a:r>
              <a:r>
                <a:rPr lang="ko-KR" altLang="en-US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단기기억 </a:t>
              </a: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CCB83560-3E17-6CC2-27F7-472457A9C7EF}"/>
                </a:ext>
              </a:extLst>
            </p:cNvPr>
            <p:cNvSpPr/>
            <p:nvPr/>
          </p:nvSpPr>
          <p:spPr>
            <a:xfrm>
              <a:off x="5169920" y="2426785"/>
              <a:ext cx="828675" cy="1071560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55FC44-83F7-21DE-B534-7CBB11F70969}"/>
                </a:ext>
              </a:extLst>
            </p:cNvPr>
            <p:cNvSpPr/>
            <p:nvPr/>
          </p:nvSpPr>
          <p:spPr>
            <a:xfrm>
              <a:off x="1594305" y="3606286"/>
              <a:ext cx="8049757" cy="19600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단기기억을 보다 길게 기억할수 있도록 개선한 모델</a:t>
              </a:r>
              <a:endPara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altLang="ko-KR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Long Short Term Memory!</a:t>
              </a:r>
              <a:r>
                <a:rPr lang="ko-KR" altLang="en-US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592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. LSTM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(3)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A7DDD4-F6ED-62D9-13CB-D1EC0CAC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11619109" cy="52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82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. LSTM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(4)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CBAE99-9CF9-3FFC-4B4E-29A1EB04C323}"/>
              </a:ext>
            </a:extLst>
          </p:cNvPr>
          <p:cNvGrpSpPr/>
          <p:nvPr/>
        </p:nvGrpSpPr>
        <p:grpSpPr>
          <a:xfrm>
            <a:off x="195794" y="864808"/>
            <a:ext cx="10676994" cy="2992815"/>
            <a:chOff x="210082" y="698904"/>
            <a:chExt cx="10676994" cy="299281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DBE6C06-68C8-7CBE-83B4-B319A7E49285}"/>
                </a:ext>
              </a:extLst>
            </p:cNvPr>
            <p:cNvSpPr/>
            <p:nvPr/>
          </p:nvSpPr>
          <p:spPr>
            <a:xfrm>
              <a:off x="481919" y="698904"/>
              <a:ext cx="2818493" cy="8546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● 핵심 정보 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69FDCD-ED15-C4C0-4DC7-08394E9DECF2}"/>
                </a:ext>
              </a:extLst>
            </p:cNvPr>
            <p:cNvSpPr/>
            <p:nvPr/>
          </p:nvSpPr>
          <p:spPr>
            <a:xfrm>
              <a:off x="210082" y="860176"/>
              <a:ext cx="10676994" cy="28315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Cell state </a:t>
              </a:r>
              <a:r>
                <a:rPr lang="ko-KR" altLang="en-US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가 좀더 완성된 정보 포함 </a:t>
              </a:r>
              <a:endPara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Hidden state =&gt; cell-state</a:t>
              </a:r>
              <a:r>
                <a:rPr lang="ko-KR" altLang="en-US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가공해서 노출할 필요가 있는 정보만 남김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63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0" y="101601"/>
            <a:ext cx="133773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D85FDE-26B9-701E-D111-621077699907}"/>
              </a:ext>
            </a:extLst>
          </p:cNvPr>
          <p:cNvSpPr/>
          <p:nvPr/>
        </p:nvSpPr>
        <p:spPr>
          <a:xfrm>
            <a:off x="3112033" y="969433"/>
            <a:ext cx="6352642" cy="5417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논문의의</a:t>
            </a:r>
            <a:endParaRPr lang="en-US" altLang="ko-KR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BLEU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RNN 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 및 한계점</a:t>
            </a:r>
            <a:endParaRPr lang="en-US" altLang="ko-KR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 및 </a:t>
            </a: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기존 </a:t>
            </a: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SMT 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방식</a:t>
            </a: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DNN 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</a:t>
            </a:r>
            <a:endParaRPr lang="en-US" altLang="ko-KR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Seq2Seq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모델 구조 및 기법</a:t>
            </a:r>
            <a:endParaRPr lang="en-US" altLang="ko-KR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 Seq2Seq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모델 한계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598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. LSTM Detail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(1)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713C92-1216-D6CE-D7B5-A91F3F5D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809625"/>
            <a:ext cx="7649635" cy="56625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352801-3401-4DF9-2BF6-8175F1A2E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9" y="1157287"/>
            <a:ext cx="4430186" cy="184308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AE4791-A28E-EFE0-70D9-3C38B2525F25}"/>
              </a:ext>
            </a:extLst>
          </p:cNvPr>
          <p:cNvCxnSpPr>
            <a:cxnSpLocks/>
          </p:cNvCxnSpPr>
          <p:nvPr/>
        </p:nvCxnSpPr>
        <p:spPr>
          <a:xfrm flipV="1">
            <a:off x="6415088" y="1582340"/>
            <a:ext cx="1132417" cy="99298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ECD3F0-24E9-DCD4-2483-9EA84CC10F2A}"/>
              </a:ext>
            </a:extLst>
          </p:cNvPr>
          <p:cNvSpPr/>
          <p:nvPr/>
        </p:nvSpPr>
        <p:spPr>
          <a:xfrm>
            <a:off x="7046913" y="941389"/>
            <a:ext cx="1001184" cy="517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내적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179BFD-7EBA-0356-1D0D-DDAE0669E02F}"/>
              </a:ext>
            </a:extLst>
          </p:cNvPr>
          <p:cNvSpPr/>
          <p:nvPr/>
        </p:nvSpPr>
        <p:spPr>
          <a:xfrm>
            <a:off x="346074" y="3348037"/>
            <a:ext cx="3871912" cy="2014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이전 </a:t>
            </a:r>
            <a:r>
              <a:rPr lang="en-US" altLang="ko-KR" b="1">
                <a:solidFill>
                  <a:schemeClr val="tx1"/>
                </a:solidFill>
              </a:rPr>
              <a:t>TimeStep </a:t>
            </a:r>
            <a:r>
              <a:rPr lang="ko-KR" altLang="en-US" b="1">
                <a:solidFill>
                  <a:schemeClr val="tx1"/>
                </a:solidFill>
              </a:rPr>
              <a:t>에서 넘어온 정보의 일부를 잊어버리겠다</a:t>
            </a:r>
            <a:r>
              <a:rPr lang="en-US" altLang="ko-KR" b="1">
                <a:solidFill>
                  <a:schemeClr val="tx1"/>
                </a:solidFill>
              </a:rPr>
              <a:t>!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47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. LSTM Detail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(2)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5C25F-F402-8B09-567D-690AAA99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968377"/>
            <a:ext cx="12144375" cy="58388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5C335F-94DD-D09F-73A3-AFC9ED51233F}"/>
              </a:ext>
            </a:extLst>
          </p:cNvPr>
          <p:cNvSpPr/>
          <p:nvPr/>
        </p:nvSpPr>
        <p:spPr>
          <a:xfrm>
            <a:off x="195794" y="4338639"/>
            <a:ext cx="3200135" cy="170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8EE70C9-D381-9D29-1E68-AD37E67759A3}"/>
                  </a:ext>
                </a:extLst>
              </p:cNvPr>
              <p:cNvSpPr/>
              <p:nvPr/>
            </p:nvSpPr>
            <p:spPr>
              <a:xfrm>
                <a:off x="168806" y="4424365"/>
                <a:ext cx="3726125" cy="15287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>
                    <a:solidFill>
                      <a:schemeClr val="tx1"/>
                    </a:solidFill>
                  </a:rPr>
                  <a:t>이전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b="1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>
                    <a:solidFill>
                      <a:schemeClr val="tx1"/>
                    </a:solidFill>
                  </a:rPr>
                  <a:t> 과의 계산 과정으로 이해하면 좋을듯</a:t>
                </a:r>
                <a:r>
                  <a:rPr lang="en-US" altLang="ko-KR" b="1">
                    <a:solidFill>
                      <a:schemeClr val="tx1"/>
                    </a:solidFill>
                  </a:rPr>
                  <a:t>!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8EE70C9-D381-9D29-1E68-AD37E6775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06" y="4424365"/>
                <a:ext cx="3726125" cy="15287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638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. LSTM Detail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(3)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C335F-94DD-D09F-73A3-AFC9ED51233F}"/>
              </a:ext>
            </a:extLst>
          </p:cNvPr>
          <p:cNvSpPr/>
          <p:nvPr/>
        </p:nvSpPr>
        <p:spPr>
          <a:xfrm>
            <a:off x="195794" y="4338639"/>
            <a:ext cx="3200135" cy="170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BDB40F-45AB-C576-C083-58C7C1CAE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4" y="736601"/>
            <a:ext cx="11668125" cy="57234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B5D4BAE-874B-AF0D-3FF5-2FB4590967B4}"/>
                  </a:ext>
                </a:extLst>
              </p:cNvPr>
              <p:cNvSpPr/>
              <p:nvPr/>
            </p:nvSpPr>
            <p:spPr>
              <a:xfrm>
                <a:off x="84667" y="3749675"/>
                <a:ext cx="4149726" cy="22891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600">
                    <a:solidFill>
                      <a:schemeClr val="tx1"/>
                    </a:solidFill>
                  </a:rPr>
                  <a:t>기억해야 할 모든 정보를 담고있는 벡터</a:t>
                </a:r>
                <a:endParaRPr lang="en-US" altLang="ko-KR" sz="160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600">
                    <a:solidFill>
                      <a:schemeClr val="tx1"/>
                    </a:solidFill>
                  </a:rPr>
                  <a:t>현재 </a:t>
                </a:r>
                <a:r>
                  <a:rPr lang="en-US" altLang="ko-KR" sz="1600">
                    <a:solidFill>
                      <a:schemeClr val="tx1"/>
                    </a:solidFill>
                  </a:rPr>
                  <a:t>time step </a:t>
                </a:r>
                <a:r>
                  <a:rPr lang="ko-KR" altLang="en-US" sz="1600">
                    <a:solidFill>
                      <a:schemeClr val="tx1"/>
                    </a:solidFill>
                  </a:rPr>
                  <a:t>에서 예측값을 내는 </a:t>
                </a:r>
                <a:r>
                  <a:rPr lang="en-US" altLang="ko-KR" sz="1600">
                    <a:solidFill>
                      <a:schemeClr val="tx1"/>
                    </a:solidFill>
                  </a:rPr>
                  <a:t>output layer </a:t>
                </a:r>
                <a:r>
                  <a:rPr lang="ko-KR" altLang="en-US" sz="1600">
                    <a:solidFill>
                      <a:schemeClr val="tx1"/>
                    </a:solidFill>
                  </a:rPr>
                  <a:t>의 입력으로 사용됨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>
                    <a:solidFill>
                      <a:schemeClr val="tx1"/>
                    </a:solidFill>
                  </a:rPr>
                  <a:t>정보중 지금 당장 정보 </a:t>
                </a:r>
                <a:r>
                  <a:rPr lang="en-US" altLang="ko-KR" sz="1600">
                    <a:solidFill>
                      <a:schemeClr val="tx1"/>
                    </a:solidFill>
                  </a:rPr>
                  <a:t>filtering</a:t>
                </a:r>
              </a:p>
              <a:p>
                <a:pPr algn="ctr"/>
                <a:endParaRPr lang="en-US" altLang="ko-KR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B5D4BAE-874B-AF0D-3FF5-2FB459096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7" y="3749675"/>
                <a:ext cx="4149726" cy="228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853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. LSTM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C335F-94DD-D09F-73A3-AFC9ED51233F}"/>
              </a:ext>
            </a:extLst>
          </p:cNvPr>
          <p:cNvSpPr/>
          <p:nvPr/>
        </p:nvSpPr>
        <p:spPr>
          <a:xfrm>
            <a:off x="195794" y="4338639"/>
            <a:ext cx="3200135" cy="170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174C76-DD58-392F-8553-CB71E7F3F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861" y="863994"/>
            <a:ext cx="7136339" cy="362294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5808570-2D3E-FBCF-6E8A-6A6330FD8D3F}"/>
              </a:ext>
            </a:extLst>
          </p:cNvPr>
          <p:cNvSpPr/>
          <p:nvPr/>
        </p:nvSpPr>
        <p:spPr>
          <a:xfrm>
            <a:off x="2316826" y="4800602"/>
            <a:ext cx="6666308" cy="18287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b="1">
                <a:solidFill>
                  <a:schemeClr val="tx1"/>
                </a:solidFill>
              </a:rPr>
              <a:t>RNN </a:t>
            </a:r>
            <a:r>
              <a:rPr lang="ko-KR" altLang="en-US" b="1">
                <a:solidFill>
                  <a:schemeClr val="tx1"/>
                </a:solidFill>
              </a:rPr>
              <a:t>의 </a:t>
            </a:r>
            <a:r>
              <a:rPr lang="en-US" altLang="ko-KR" b="1">
                <a:solidFill>
                  <a:schemeClr val="tx1"/>
                </a:solidFill>
              </a:rPr>
              <a:t>Long term dependency</a:t>
            </a:r>
            <a:r>
              <a:rPr lang="ko-KR" altLang="en-US" b="1">
                <a:solidFill>
                  <a:schemeClr val="tx1"/>
                </a:solidFill>
              </a:rPr>
              <a:t> 해결함</a:t>
            </a:r>
            <a:endParaRPr lang="en-US" altLang="ko-KR" b="1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b="1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b="1">
                <a:solidFill>
                  <a:schemeClr val="tx1"/>
                </a:solidFill>
              </a:rPr>
              <a:t>Cell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State  -&gt; </a:t>
            </a:r>
            <a:r>
              <a:rPr lang="ko-KR" altLang="en-US" b="1">
                <a:solidFill>
                  <a:schemeClr val="tx1"/>
                </a:solidFill>
              </a:rPr>
              <a:t>장기기억</a:t>
            </a:r>
            <a:endParaRPr lang="en-US" altLang="ko-KR" b="1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b="1">
                <a:solidFill>
                  <a:schemeClr val="tx1"/>
                </a:solidFill>
              </a:rPr>
              <a:t>Hidden State -&gt; </a:t>
            </a:r>
            <a:r>
              <a:rPr lang="ko-KR" altLang="en-US" b="1">
                <a:solidFill>
                  <a:schemeClr val="tx1"/>
                </a:solidFill>
              </a:rPr>
              <a:t>단기기억</a:t>
            </a:r>
          </a:p>
        </p:txBody>
      </p:sp>
    </p:spTree>
    <p:extLst>
      <p:ext uri="{BB962C8B-B14F-4D97-AF65-F5344CB8AC3E}">
        <p14:creationId xmlns:p14="http://schemas.microsoft.com/office/powerpoint/2010/main" val="1389453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8721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5 .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기존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DNN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방식 문제점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C335F-94DD-D09F-73A3-AFC9ED51233F}"/>
              </a:ext>
            </a:extLst>
          </p:cNvPr>
          <p:cNvSpPr/>
          <p:nvPr/>
        </p:nvSpPr>
        <p:spPr>
          <a:xfrm>
            <a:off x="195794" y="4338639"/>
            <a:ext cx="3200135" cy="170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52227E-10AA-AA9F-D157-7F59A30D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6" y="842963"/>
            <a:ext cx="5803174" cy="51958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32B5C99-87CD-BDEE-1194-F64ABC4D07AE}"/>
              </a:ext>
            </a:extLst>
          </p:cNvPr>
          <p:cNvSpPr/>
          <p:nvPr/>
        </p:nvSpPr>
        <p:spPr>
          <a:xfrm>
            <a:off x="6333067" y="2268008"/>
            <a:ext cx="5020732" cy="2574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1. </a:t>
            </a:r>
            <a:r>
              <a:rPr lang="ko-KR" altLang="en-US" sz="2000" b="1">
                <a:solidFill>
                  <a:schemeClr val="tx1"/>
                </a:solidFill>
              </a:rPr>
              <a:t>고정된 크기의 </a:t>
            </a:r>
            <a:r>
              <a:rPr lang="en-US" altLang="ko-KR" sz="2000" b="1">
                <a:solidFill>
                  <a:schemeClr val="tx1"/>
                </a:solidFill>
              </a:rPr>
              <a:t>Input </a:t>
            </a:r>
            <a:r>
              <a:rPr lang="ko-KR" altLang="en-US" sz="2000" b="1">
                <a:solidFill>
                  <a:schemeClr val="tx1"/>
                </a:solidFill>
              </a:rPr>
              <a:t>과 </a:t>
            </a:r>
            <a:r>
              <a:rPr lang="en-US" altLang="ko-KR" sz="2000" b="1">
                <a:solidFill>
                  <a:schemeClr val="tx1"/>
                </a:solidFill>
              </a:rPr>
              <a:t>Output </a:t>
            </a:r>
          </a:p>
          <a:p>
            <a:pPr algn="ctr"/>
            <a:endParaRPr lang="en-US" altLang="ko-KR" sz="2000" b="1">
              <a:solidFill>
                <a:schemeClr val="tx1"/>
              </a:solidFill>
            </a:endParaRP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2. </a:t>
            </a:r>
            <a:r>
              <a:rPr lang="ko-KR" altLang="en-US" sz="2000" b="1">
                <a:solidFill>
                  <a:schemeClr val="tx1"/>
                </a:solidFill>
              </a:rPr>
              <a:t>단어간의 연결관계나 문법적 규칙을 제대로 표현 못할 수도 있음</a:t>
            </a:r>
            <a:r>
              <a:rPr lang="en-US" altLang="ko-KR" sz="2000">
                <a:solidFill>
                  <a:schemeClr val="tx1"/>
                </a:solidFill>
              </a:rPr>
              <a:t>. 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FD3915-813F-179B-6622-DD593FC0F5CF}"/>
              </a:ext>
            </a:extLst>
          </p:cNvPr>
          <p:cNvSpPr/>
          <p:nvPr/>
        </p:nvSpPr>
        <p:spPr>
          <a:xfrm>
            <a:off x="4472517" y="703129"/>
            <a:ext cx="3721100" cy="52149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Deep Learning Neural Network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82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8721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5 .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기존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SMT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통역방식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C335F-94DD-D09F-73A3-AFC9ED51233F}"/>
              </a:ext>
            </a:extLst>
          </p:cNvPr>
          <p:cNvSpPr/>
          <p:nvPr/>
        </p:nvSpPr>
        <p:spPr>
          <a:xfrm>
            <a:off x="195794" y="4338639"/>
            <a:ext cx="3200135" cy="170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6D0B54-A06F-7824-B7E7-9D265B95186F}"/>
              </a:ext>
            </a:extLst>
          </p:cNvPr>
          <p:cNvSpPr/>
          <p:nvPr/>
        </p:nvSpPr>
        <p:spPr>
          <a:xfrm>
            <a:off x="2121164" y="877093"/>
            <a:ext cx="5171546" cy="52149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Statistical Machine Translation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18CCDE-33E5-B6A4-7919-550444FE2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4" y="1398585"/>
            <a:ext cx="7969251" cy="50879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A0A9A0-0E2E-EBBA-3462-CDBEC4309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85" y="1478755"/>
            <a:ext cx="68402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90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8721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. Seq2Seq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구조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–(1)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C335F-94DD-D09F-73A3-AFC9ED51233F}"/>
              </a:ext>
            </a:extLst>
          </p:cNvPr>
          <p:cNvSpPr/>
          <p:nvPr/>
        </p:nvSpPr>
        <p:spPr>
          <a:xfrm>
            <a:off x="195794" y="4338639"/>
            <a:ext cx="3200135" cy="170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B26F44-DC2A-E1C2-22A3-68E2E260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3" y="928687"/>
            <a:ext cx="11219919" cy="29575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43E8C07-9E90-0447-53AE-3C3B151BF52A}"/>
                  </a:ext>
                </a:extLst>
              </p:cNvPr>
              <p:cNvSpPr/>
              <p:nvPr/>
            </p:nvSpPr>
            <p:spPr>
              <a:xfrm>
                <a:off x="346074" y="3429000"/>
                <a:ext cx="10676994" cy="28315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 algn="ctr">
                  <a:lnSpc>
                    <a:spcPct val="150000"/>
                  </a:lnSpc>
                  <a:buAutoNum type="arabicPeriod"/>
                </a:pPr>
                <a:r>
                  <a:rPr lang="en-US" altLang="ko-KR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Encoder </a:t>
                </a:r>
                <a:r>
                  <a:rPr lang="ko-KR" altLang="en-US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의 마지막</a:t>
                </a:r>
                <a:r>
                  <a:rPr lang="en-US" altLang="ko-KR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timestep </a:t>
                </a:r>
                <a:r>
                  <a:rPr lang="ko-KR" altLang="en-US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의 </a:t>
                </a:r>
                <a:r>
                  <a:rPr lang="en-US" altLang="ko-KR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vector </a:t>
                </a:r>
                <a:r>
                  <a:rPr lang="ko-KR" altLang="en-US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는 </a:t>
                </a:r>
                <a:r>
                  <a:rPr lang="en-US" altLang="ko-KR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decoder RNN </a:t>
                </a:r>
                <a:r>
                  <a:rPr lang="ko-KR" altLang="en-US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2400" b="1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입력으로 </a:t>
                </a:r>
                <a:r>
                  <a:rPr lang="en-US" altLang="ko-KR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vector </a:t>
                </a:r>
                <a:r>
                  <a:rPr lang="ko-KR" altLang="en-US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로 역할</a:t>
                </a:r>
                <a:endParaRPr lang="en-US" altLang="ko-KR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457200" indent="-457200" algn="ctr">
                  <a:lnSpc>
                    <a:spcPct val="150000"/>
                  </a:lnSpc>
                  <a:buAutoNum type="arabicPeriod"/>
                </a:pPr>
                <a:endParaRPr lang="en-US" altLang="ko-KR" sz="2400" b="1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400" b="1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2. </a:t>
                </a:r>
                <a:r>
                  <a:rPr lang="ko-KR" altLang="en-US" sz="2400" b="1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인코더와 디코더는 서로 다른 파라미터를 가진다</a:t>
                </a: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43E8C07-9E90-0447-53AE-3C3B151BF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74" y="3429000"/>
                <a:ext cx="10676994" cy="2831543"/>
              </a:xfrm>
              <a:prstGeom prst="rect">
                <a:avLst/>
              </a:prstGeom>
              <a:blipFill>
                <a:blip r:embed="rId3"/>
                <a:stretch>
                  <a:fillRect l="-228" r="-11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089B677-8456-CF37-8AC2-CA6C823DD32C}"/>
              </a:ext>
            </a:extLst>
          </p:cNvPr>
          <p:cNvCxnSpPr/>
          <p:nvPr/>
        </p:nvCxnSpPr>
        <p:spPr>
          <a:xfrm flipH="1">
            <a:off x="3914775" y="1528763"/>
            <a:ext cx="385763" cy="5143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E17D44-F7CB-51C8-9251-4D78CDAA80FC}"/>
              </a:ext>
            </a:extLst>
          </p:cNvPr>
          <p:cNvSpPr/>
          <p:nvPr/>
        </p:nvSpPr>
        <p:spPr>
          <a:xfrm>
            <a:off x="3395929" y="1135856"/>
            <a:ext cx="2271713" cy="371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LSTM </a:t>
            </a:r>
            <a:r>
              <a:rPr lang="ko-KR" altLang="en-US" b="1">
                <a:solidFill>
                  <a:schemeClr val="tx1"/>
                </a:solidFill>
              </a:rPr>
              <a:t>채용</a:t>
            </a:r>
          </a:p>
        </p:txBody>
      </p:sp>
    </p:spTree>
    <p:extLst>
      <p:ext uri="{BB962C8B-B14F-4D97-AF65-F5344CB8AC3E}">
        <p14:creationId xmlns:p14="http://schemas.microsoft.com/office/powerpoint/2010/main" val="1416679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8721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. Seq2Seq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기법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(2)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C335F-94DD-D09F-73A3-AFC9ED51233F}"/>
              </a:ext>
            </a:extLst>
          </p:cNvPr>
          <p:cNvSpPr/>
          <p:nvPr/>
        </p:nvSpPr>
        <p:spPr>
          <a:xfrm>
            <a:off x="195794" y="4338639"/>
            <a:ext cx="3200135" cy="170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B26F44-DC2A-E1C2-22A3-68E2E260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0" y="819149"/>
            <a:ext cx="11219919" cy="295751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76B38F5-1B02-BA2C-C187-1594F7537A39}"/>
              </a:ext>
            </a:extLst>
          </p:cNvPr>
          <p:cNvSpPr/>
          <p:nvPr/>
        </p:nvSpPr>
        <p:spPr>
          <a:xfrm>
            <a:off x="346074" y="3429000"/>
            <a:ext cx="10676994" cy="2831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&lt;SOS&gt;, &lt;END&gt;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토큰으로 생성 시작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종료</a:t>
            </a:r>
            <a:endParaRPr lang="en-US" altLang="ko-KR" sz="24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Reversing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해서 학습 시킴</a:t>
            </a:r>
            <a:endParaRPr lang="en-US" altLang="ko-KR" sz="24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Four Layer </a:t>
            </a:r>
          </a:p>
        </p:txBody>
      </p:sp>
    </p:spTree>
    <p:extLst>
      <p:ext uri="{BB962C8B-B14F-4D97-AF65-F5344CB8AC3E}">
        <p14:creationId xmlns:p14="http://schemas.microsoft.com/office/powerpoint/2010/main" val="308792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8721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. Seq2Seq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한계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(Attention)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C335F-94DD-D09F-73A3-AFC9ED51233F}"/>
              </a:ext>
            </a:extLst>
          </p:cNvPr>
          <p:cNvSpPr/>
          <p:nvPr/>
        </p:nvSpPr>
        <p:spPr>
          <a:xfrm>
            <a:off x="195794" y="4338639"/>
            <a:ext cx="3200135" cy="170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ABC369-EA9F-7B09-4B25-4B6C328D3B53}"/>
              </a:ext>
            </a:extLst>
          </p:cNvPr>
          <p:cNvSpPr/>
          <p:nvPr/>
        </p:nvSpPr>
        <p:spPr>
          <a:xfrm>
            <a:off x="-490006" y="634999"/>
            <a:ext cx="10676994" cy="845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RNN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구조 특성상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Hidden State Dimension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정해져 있음</a:t>
            </a:r>
            <a:endParaRPr lang="en-US" altLang="ko-KR" sz="24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FC774C-0633-1D5A-8FBC-02F994DC53F2}"/>
              </a:ext>
            </a:extLst>
          </p:cNvPr>
          <p:cNvSpPr/>
          <p:nvPr/>
        </p:nvSpPr>
        <p:spPr>
          <a:xfrm>
            <a:off x="517524" y="1531381"/>
            <a:ext cx="10676994" cy="845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마지막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Hidden State Vector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많은 정보들을 우겨넣어야 함</a:t>
            </a:r>
            <a:endParaRPr lang="en-US" altLang="ko-KR" sz="24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640EE7-285D-2651-A38A-C6280A682483}"/>
              </a:ext>
            </a:extLst>
          </p:cNvPr>
          <p:cNvSpPr/>
          <p:nvPr/>
        </p:nvSpPr>
        <p:spPr>
          <a:xfrm>
            <a:off x="517524" y="2647477"/>
            <a:ext cx="11083926" cy="143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아무리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Long Term Dependency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해결했다 하더라도 훨씬 이전 단어는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구조를 지나가면서 점차 변질되거나 소실될수 있음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9F229-C1D8-DD7A-FA9D-253EC3656E43}"/>
              </a:ext>
            </a:extLst>
          </p:cNvPr>
          <p:cNvSpPr/>
          <p:nvPr/>
        </p:nvSpPr>
        <p:spPr>
          <a:xfrm>
            <a:off x="774699" y="4515648"/>
            <a:ext cx="11083926" cy="143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그래서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go home =&gt;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나는 집에 간다 </a:t>
            </a:r>
            <a:endParaRPr lang="en-US" altLang="ko-KR" sz="24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나는 집에 간다</a:t>
            </a:r>
            <a:endParaRPr lang="en-US" altLang="ko-KR" sz="24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EBA9C9-F654-6D0A-36AB-A94923707E8E}"/>
              </a:ext>
            </a:extLst>
          </p:cNvPr>
          <p:cNvSpPr/>
          <p:nvPr/>
        </p:nvSpPr>
        <p:spPr>
          <a:xfrm>
            <a:off x="814654" y="4833700"/>
            <a:ext cx="2581275" cy="985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rgbClr val="FF0000"/>
                </a:solidFill>
              </a:rPr>
              <a:t>차선책</a:t>
            </a:r>
          </a:p>
        </p:txBody>
      </p:sp>
    </p:spTree>
    <p:extLst>
      <p:ext uri="{BB962C8B-B14F-4D97-AF65-F5344CB8AC3E}">
        <p14:creationId xmlns:p14="http://schemas.microsoft.com/office/powerpoint/2010/main" val="3680674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8721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. Seq2Seq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한계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–(2)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(Attention)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C335F-94DD-D09F-73A3-AFC9ED51233F}"/>
              </a:ext>
            </a:extLst>
          </p:cNvPr>
          <p:cNvSpPr/>
          <p:nvPr/>
        </p:nvSpPr>
        <p:spPr>
          <a:xfrm>
            <a:off x="195794" y="4338639"/>
            <a:ext cx="3200135" cy="170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96C8E7-2EA8-1436-C12C-26DA019B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93" y="1049866"/>
            <a:ext cx="6690781" cy="57578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D02456-B9BC-B669-9659-D7959365AF37}"/>
              </a:ext>
            </a:extLst>
          </p:cNvPr>
          <p:cNvSpPr/>
          <p:nvPr/>
        </p:nvSpPr>
        <p:spPr>
          <a:xfrm>
            <a:off x="6886575" y="1414465"/>
            <a:ext cx="5020732" cy="25997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1. </a:t>
            </a:r>
            <a:r>
              <a:rPr lang="ko-KR" altLang="en-US" sz="2000" b="1">
                <a:solidFill>
                  <a:schemeClr val="tx1"/>
                </a:solidFill>
              </a:rPr>
              <a:t>다음단어 예측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/>
            <a:endParaRPr lang="en-US" altLang="ko-KR" sz="2000" b="1">
              <a:solidFill>
                <a:schemeClr val="tx1"/>
              </a:solidFill>
            </a:endParaRP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2. </a:t>
            </a:r>
            <a:r>
              <a:rPr lang="ko-KR" altLang="en-US" sz="2000" b="1">
                <a:solidFill>
                  <a:schemeClr val="tx1"/>
                </a:solidFill>
              </a:rPr>
              <a:t>어떤 </a:t>
            </a:r>
            <a:r>
              <a:rPr lang="en-US" altLang="ko-KR" sz="2000" b="1">
                <a:solidFill>
                  <a:schemeClr val="tx1"/>
                </a:solidFill>
              </a:rPr>
              <a:t>Hidden State Vector </a:t>
            </a:r>
            <a:r>
              <a:rPr lang="ko-KR" altLang="en-US" sz="2000" b="1">
                <a:solidFill>
                  <a:schemeClr val="tx1"/>
                </a:solidFill>
              </a:rPr>
              <a:t>필요로 한지 선정 한다</a:t>
            </a:r>
            <a:r>
              <a:rPr lang="en-US" altLang="ko-KR" sz="2000" b="1">
                <a:solidFill>
                  <a:schemeClr val="tx1"/>
                </a:solidFill>
              </a:rPr>
              <a:t>(</a:t>
            </a:r>
            <a:r>
              <a:rPr lang="ko-KR" altLang="en-US" sz="2000" b="1">
                <a:solidFill>
                  <a:schemeClr val="tx1"/>
                </a:solidFill>
              </a:rPr>
              <a:t>각각 내적 한후 에 평균</a:t>
            </a:r>
            <a:r>
              <a:rPr lang="en-US" altLang="ko-KR" sz="2000" b="1">
                <a:solidFill>
                  <a:schemeClr val="tx1"/>
                </a:solidFill>
              </a:rPr>
              <a:t>)!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1BD3AA-43A5-7D88-3C23-43C36E8ADFA1}"/>
              </a:ext>
            </a:extLst>
          </p:cNvPr>
          <p:cNvSpPr/>
          <p:nvPr/>
        </p:nvSpPr>
        <p:spPr>
          <a:xfrm>
            <a:off x="4546068" y="3928797"/>
            <a:ext cx="1549932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각각내적 결과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9C24EC-5571-F02D-99E1-49430C590BC2}"/>
              </a:ext>
            </a:extLst>
          </p:cNvPr>
          <p:cNvSpPr/>
          <p:nvPr/>
        </p:nvSpPr>
        <p:spPr>
          <a:xfrm>
            <a:off x="3395929" y="2172228"/>
            <a:ext cx="1549932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평균</a:t>
            </a:r>
          </a:p>
        </p:txBody>
      </p:sp>
    </p:spTree>
    <p:extLst>
      <p:ext uri="{BB962C8B-B14F-4D97-AF65-F5344CB8AC3E}">
        <p14:creationId xmlns:p14="http://schemas.microsoft.com/office/powerpoint/2010/main" val="209739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0" y="84671"/>
            <a:ext cx="2810933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Seq2Seq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의의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5EBCB85-8138-8702-A1DD-F7E28AB0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6" y="896408"/>
            <a:ext cx="118681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6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0" y="84671"/>
            <a:ext cx="2810933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Seq2Seq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의의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4FE383-03BF-826B-4C59-C288B5DC7118}"/>
              </a:ext>
            </a:extLst>
          </p:cNvPr>
          <p:cNvSpPr/>
          <p:nvPr/>
        </p:nvSpPr>
        <p:spPr>
          <a:xfrm>
            <a:off x="1947333" y="3339573"/>
            <a:ext cx="7255934" cy="29030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. RNN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 아닌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기반 모델 </a:t>
            </a:r>
            <a:endParaRPr lang="en-US" altLang="ko-K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. Encoder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이루어져 있음 </a:t>
            </a:r>
            <a:endParaRPr lang="en-US" altLang="ko-K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고정된 크기의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Context Vector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이용</a:t>
            </a:r>
            <a:endParaRPr lang="en-US" altLang="ko-K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나오기 전까지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State-of-the-art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End-to-End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방식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1C6033-E18E-5734-EBB1-4C1D5EC7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824973"/>
            <a:ext cx="6942667" cy="23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8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0" y="84671"/>
            <a:ext cx="2810933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Seq2Seq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의의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31F796C-D2F1-DE35-56D0-585E5EE09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" y="66887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0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0" y="0"/>
            <a:ext cx="4928659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BLEU score – (0)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D85FDE-26B9-701E-D111-621077699907}"/>
              </a:ext>
            </a:extLst>
          </p:cNvPr>
          <p:cNvSpPr/>
          <p:nvPr/>
        </p:nvSpPr>
        <p:spPr>
          <a:xfrm>
            <a:off x="-396346" y="592663"/>
            <a:ext cx="8659811" cy="795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★ 일반적인 분류 문제에서의 정밀도 와 재현율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(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오차행렬 링크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)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19CF9AA-DB03-056C-105C-5F9CD2329D67}"/>
                  </a:ext>
                </a:extLst>
              </p:cNvPr>
              <p:cNvSpPr/>
              <p:nvPr/>
            </p:nvSpPr>
            <p:spPr>
              <a:xfrm>
                <a:off x="264056" y="1473200"/>
                <a:ext cx="4663544" cy="521546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정밀도</a:t>
                </a:r>
                <a:r>
                  <a:rPr lang="en-US" altLang="ko-KR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(precision)</a:t>
                </a:r>
                <a:r>
                  <a:rPr lang="ko-KR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</a:t>
                </a:r>
                <a:r>
                  <a:rPr lang="ko-KR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양성이라고 예측한 값중 </a:t>
                </a:r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ko-KR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실제 양성인 값의 비율 </a:t>
                </a:r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ko-KR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=</a:t>
                </a: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양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을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양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라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고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측</m:t>
                          </m:r>
                        </m:num>
                        <m:den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양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을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양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라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측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음성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을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양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라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측</m:t>
                          </m:r>
                        </m:den>
                      </m:f>
                    </m:oMath>
                  </m:oMathPara>
                </a14:m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스팸메일 </a:t>
                </a:r>
                <a:r>
                  <a:rPr lang="en-US" altLang="ko-KR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-&gt; </a:t>
                </a: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양성</a:t>
                </a:r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일반메일 </a:t>
                </a:r>
                <a:r>
                  <a:rPr lang="en-US" altLang="ko-KR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-&gt; </a:t>
                </a: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음성 </a:t>
                </a:r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스팸 을 일반으로 판단하는 경우보다 </a:t>
                </a:r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일반 메일</a:t>
                </a:r>
                <a:r>
                  <a:rPr lang="en-US" altLang="ko-KR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음성</a:t>
                </a:r>
                <a:r>
                  <a:rPr lang="en-US" altLang="ko-KR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을 스팸</a:t>
                </a:r>
                <a:r>
                  <a:rPr lang="en-US" altLang="ko-KR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양성</a:t>
                </a:r>
                <a:r>
                  <a:rPr lang="en-US" altLang="ko-KR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으로 잘못 판단</a:t>
                </a:r>
                <a:r>
                  <a:rPr lang="en-US" altLang="ko-KR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예측</a:t>
                </a:r>
                <a:r>
                  <a:rPr lang="en-US" altLang="ko-KR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하는 경우가 </a:t>
                </a:r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더 위험하기에  </a:t>
                </a:r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스팸 메일 분류에서는 </a:t>
                </a:r>
                <a:r>
                  <a:rPr lang="en-US" altLang="ko-KR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“ 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정밀도</a:t>
                </a: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“ </a:t>
                </a: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개념을 사용한다</a:t>
                </a:r>
                <a:r>
                  <a:rPr lang="en-US" altLang="ko-KR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 </a:t>
                </a: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ko-KR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19CF9AA-DB03-056C-105C-5F9CD2329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6" y="1473200"/>
                <a:ext cx="4663544" cy="5215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230A967-0420-AF74-9194-96B0D381B0E0}"/>
                  </a:ext>
                </a:extLst>
              </p:cNvPr>
              <p:cNvSpPr/>
              <p:nvPr/>
            </p:nvSpPr>
            <p:spPr>
              <a:xfrm>
                <a:off x="6224590" y="1473200"/>
                <a:ext cx="4663544" cy="521546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재현율</a:t>
                </a:r>
                <a:r>
                  <a:rPr lang="en-US" altLang="ko-KR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(recall)</a:t>
                </a:r>
                <a:r>
                  <a:rPr lang="ko-KR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</a:t>
                </a:r>
                <a:r>
                  <a:rPr lang="ko-KR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실제 양성값</a:t>
                </a:r>
                <a:r>
                  <a:rPr lang="en-US" altLang="ko-KR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ko-KR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중 양성으로 잘 예측한 값의 비율</a:t>
                </a:r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=</a:t>
                </a: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양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을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양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라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고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측</m:t>
                          </m:r>
                        </m:num>
                        <m:den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양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을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양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라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측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양성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을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음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라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측</m:t>
                          </m:r>
                        </m:den>
                      </m:f>
                    </m:oMath>
                  </m:oMathPara>
                </a14:m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암 진단      </a:t>
                </a:r>
                <a:r>
                  <a:rPr lang="en-US" altLang="ko-KR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-&gt; </a:t>
                </a: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양성</a:t>
                </a:r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정상인 진단 </a:t>
                </a:r>
                <a:r>
                  <a:rPr lang="en-US" altLang="ko-KR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-&gt; </a:t>
                </a: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음성 </a:t>
                </a:r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정상인을 암환자로 판단하는 경우보다 </a:t>
                </a:r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암환자</a:t>
                </a:r>
                <a:r>
                  <a:rPr lang="en-US" altLang="ko-KR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양성</a:t>
                </a:r>
                <a:r>
                  <a:rPr lang="en-US" altLang="ko-KR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를 정상인</a:t>
                </a:r>
                <a:r>
                  <a:rPr lang="en-US" altLang="ko-KR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음성</a:t>
                </a:r>
                <a:r>
                  <a:rPr lang="en-US" altLang="ko-KR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 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이라고 판단</a:t>
                </a: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하는 경우가</a:t>
                </a:r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더 위험하기에  </a:t>
                </a:r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암환자 진단에서는 </a:t>
                </a:r>
                <a:r>
                  <a:rPr lang="en-US" altLang="ko-KR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“ 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재현율</a:t>
                </a: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“ </a:t>
                </a: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개념을 사용한다</a:t>
                </a:r>
                <a:r>
                  <a:rPr lang="en-US" altLang="ko-KR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 </a:t>
                </a: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ko-KR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230A967-0420-AF74-9194-96B0D381B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90" y="1473200"/>
                <a:ext cx="4663544" cy="5215467"/>
              </a:xfrm>
              <a:prstGeom prst="rect">
                <a:avLst/>
              </a:prstGeom>
              <a:blipFill>
                <a:blip r:embed="rId4"/>
                <a:stretch>
                  <a:fillRect l="-130" r="-13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83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0" y="0"/>
            <a:ext cx="4928659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BLEU score – (1)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D85FDE-26B9-701E-D111-621077699907}"/>
              </a:ext>
            </a:extLst>
          </p:cNvPr>
          <p:cNvSpPr/>
          <p:nvPr/>
        </p:nvSpPr>
        <p:spPr>
          <a:xfrm>
            <a:off x="-354011" y="584199"/>
            <a:ext cx="6720944" cy="795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★ 일반적인 분류문제에서의 올바른 평가지표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19CF9AA-DB03-056C-105C-5F9CD2329D67}"/>
                  </a:ext>
                </a:extLst>
              </p:cNvPr>
              <p:cNvSpPr/>
              <p:nvPr/>
            </p:nvSpPr>
            <p:spPr>
              <a:xfrm>
                <a:off x="264055" y="1473200"/>
                <a:ext cx="10370078" cy="521546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F1 Score : </a:t>
                </a:r>
                <a:r>
                  <a:rPr lang="ko-KR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정밀도와 재현율을 조합한 평가지표 조화 평균으로 구한다</a:t>
                </a:r>
                <a:r>
                  <a:rPr lang="en-US" altLang="ko-KR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  </a:t>
                </a:r>
                <a:r>
                  <a:rPr lang="ko-KR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altLang="ko-KR" sz="240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𝑝𝑟𝑒𝑐𝑖𝑠𝑖𝑜𝑛</m:t>
                            </m:r>
                          </m:den>
                        </m:f>
                        <m:r>
                          <a:rPr lang="en-US" altLang="ko-KR" sz="24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𝑟𝑒𝑐𝑎𝑙𝑙</m:t>
                            </m:r>
                          </m:den>
                        </m:f>
                        <m:r>
                          <a:rPr lang="en-US" altLang="ko-KR" sz="24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ko-KR" sz="2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2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(a &lt; b </a:t>
                </a:r>
                <a:r>
                  <a:rPr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가정시</a:t>
                </a:r>
                <a:r>
                  <a:rPr lang="en-US" altLang="ko-K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 (a,</a:t>
                </a:r>
                <a:r>
                  <a:rPr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</a:t>
                </a:r>
                <a:r>
                  <a:rPr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는 정밀도 재현율 둘중 하나</a:t>
                </a:r>
                <a:r>
                  <a:rPr lang="en-US" altLang="ko-K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</a:p>
              <a:p>
                <a:pPr algn="ctr"/>
                <a:endParaRPr lang="en-US" altLang="ko-KR" sz="2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ko-KR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19CF9AA-DB03-056C-105C-5F9CD2329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5" y="1473200"/>
                <a:ext cx="10370078" cy="52154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8149D8C-1240-34BC-F256-93CE7962FF77}"/>
              </a:ext>
            </a:extLst>
          </p:cNvPr>
          <p:cNvGrpSpPr/>
          <p:nvPr/>
        </p:nvGrpSpPr>
        <p:grpSpPr>
          <a:xfrm>
            <a:off x="2336800" y="5425018"/>
            <a:ext cx="6688666" cy="260349"/>
            <a:chOff x="2294467" y="5425018"/>
            <a:chExt cx="6688666" cy="26034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943AD4A3-292C-96B8-382A-BB4088BB59FC}"/>
                </a:ext>
              </a:extLst>
            </p:cNvPr>
            <p:cNvCxnSpPr/>
            <p:nvPr/>
          </p:nvCxnSpPr>
          <p:spPr>
            <a:xfrm>
              <a:off x="2294467" y="5571067"/>
              <a:ext cx="66886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6AFCB4B-5C20-8FAB-F16C-1DC379DDB3E2}"/>
                </a:ext>
              </a:extLst>
            </p:cNvPr>
            <p:cNvCxnSpPr/>
            <p:nvPr/>
          </p:nvCxnSpPr>
          <p:spPr>
            <a:xfrm>
              <a:off x="2294467" y="545676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0B47ED0-40F4-BDD6-8EFB-061E4FC96952}"/>
                </a:ext>
              </a:extLst>
            </p:cNvPr>
            <p:cNvCxnSpPr/>
            <p:nvPr/>
          </p:nvCxnSpPr>
          <p:spPr>
            <a:xfrm>
              <a:off x="8983133" y="545676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5236BD2-3DD3-DD6E-6082-5A86A8D94316}"/>
                </a:ext>
              </a:extLst>
            </p:cNvPr>
            <p:cNvCxnSpPr/>
            <p:nvPr/>
          </p:nvCxnSpPr>
          <p:spPr>
            <a:xfrm>
              <a:off x="5398294" y="545676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D17273C-AE6A-1942-2649-C9B45525079D}"/>
                </a:ext>
              </a:extLst>
            </p:cNvPr>
            <p:cNvCxnSpPr/>
            <p:nvPr/>
          </p:nvCxnSpPr>
          <p:spPr>
            <a:xfrm>
              <a:off x="4653227" y="5425018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1138DF1-4464-2E3E-22A1-CDAC4D0BB1E2}"/>
                </a:ext>
              </a:extLst>
            </p:cNvPr>
            <p:cNvCxnSpPr/>
            <p:nvPr/>
          </p:nvCxnSpPr>
          <p:spPr>
            <a:xfrm>
              <a:off x="3967427" y="545676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97EFEE-771E-67CD-F6AA-661B3C7AD37A}"/>
              </a:ext>
            </a:extLst>
          </p:cNvPr>
          <p:cNvSpPr/>
          <p:nvPr/>
        </p:nvSpPr>
        <p:spPr>
          <a:xfrm>
            <a:off x="2142067" y="5058832"/>
            <a:ext cx="389466" cy="406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001E61-5473-7838-CBF1-08EE4B0FFDF0}"/>
              </a:ext>
            </a:extLst>
          </p:cNvPr>
          <p:cNvSpPr/>
          <p:nvPr/>
        </p:nvSpPr>
        <p:spPr>
          <a:xfrm>
            <a:off x="8830733" y="5018619"/>
            <a:ext cx="389466" cy="406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BA4431D-9806-1CB0-857E-B3678302794D}"/>
                  </a:ext>
                </a:extLst>
              </p:cNvPr>
              <p:cNvSpPr/>
              <p:nvPr/>
            </p:nvSpPr>
            <p:spPr>
              <a:xfrm>
                <a:off x="4500827" y="4914901"/>
                <a:ext cx="389466" cy="4063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rad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BA4431D-9806-1CB0-857E-B36783027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27" y="4914901"/>
                <a:ext cx="389466" cy="406399"/>
              </a:xfrm>
              <a:prstGeom prst="rect">
                <a:avLst/>
              </a:prstGeom>
              <a:blipFill>
                <a:blip r:embed="rId3"/>
                <a:stretch>
                  <a:fillRect l="-12500" r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1CE274-4CA5-5B1F-B1FD-6F37321B854F}"/>
              </a:ext>
            </a:extLst>
          </p:cNvPr>
          <p:cNvSpPr/>
          <p:nvPr/>
        </p:nvSpPr>
        <p:spPr>
          <a:xfrm>
            <a:off x="3754040" y="4927602"/>
            <a:ext cx="511439" cy="406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A9688D-9126-7A36-2B06-449ED933C0C4}"/>
              </a:ext>
            </a:extLst>
          </p:cNvPr>
          <p:cNvSpPr txBox="1"/>
          <p:nvPr/>
        </p:nvSpPr>
        <p:spPr>
          <a:xfrm>
            <a:off x="3447654" y="5717117"/>
            <a:ext cx="817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조화평균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A2905A-453A-84F8-A135-6B11289D2ADC}"/>
              </a:ext>
            </a:extLst>
          </p:cNvPr>
          <p:cNvSpPr txBox="1"/>
          <p:nvPr/>
        </p:nvSpPr>
        <p:spPr>
          <a:xfrm>
            <a:off x="4286647" y="5696093"/>
            <a:ext cx="817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기하평균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B40512-6EB4-F143-955B-3DA98CE025AA}"/>
              </a:ext>
            </a:extLst>
          </p:cNvPr>
          <p:cNvSpPr txBox="1"/>
          <p:nvPr/>
        </p:nvSpPr>
        <p:spPr>
          <a:xfrm>
            <a:off x="5059625" y="5711337"/>
            <a:ext cx="817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산술평균</a:t>
            </a:r>
          </a:p>
        </p:txBody>
      </p:sp>
    </p:spTree>
    <p:extLst>
      <p:ext uri="{BB962C8B-B14F-4D97-AF65-F5344CB8AC3E}">
        <p14:creationId xmlns:p14="http://schemas.microsoft.com/office/powerpoint/2010/main" val="196032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1" y="0"/>
            <a:ext cx="4386792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BLEU score – (3)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D85FDE-26B9-701E-D111-621077699907}"/>
              </a:ext>
            </a:extLst>
          </p:cNvPr>
          <p:cNvSpPr/>
          <p:nvPr/>
        </p:nvSpPr>
        <p:spPr>
          <a:xfrm>
            <a:off x="-74610" y="1488014"/>
            <a:ext cx="8855072" cy="1189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Reference : 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Half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heart is in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Havana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ooh na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</a:t>
            </a:r>
          </a:p>
          <a:p>
            <a:pPr algn="ctr"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 :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Half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heart is in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Obama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ooh na   </a:t>
            </a:r>
            <a:endParaRPr lang="ko-KR" altLang="en-US" sz="200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19CF9AA-DB03-056C-105C-5F9CD2329D67}"/>
                  </a:ext>
                </a:extLst>
              </p:cNvPr>
              <p:cNvSpPr/>
              <p:nvPr/>
            </p:nvSpPr>
            <p:spPr>
              <a:xfrm>
                <a:off x="2344737" y="3053549"/>
                <a:ext cx="5335063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AutoNum type="arabicPeriod"/>
                </a:pPr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# (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𝐶𝑜𝑟𝑟𝑒𝑐𝑡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)</m:t>
                        </m:r>
                      </m:num>
                      <m:den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r>
                      <a:rPr lang="en-US" altLang="ko-KR" sz="20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78% </a:t>
                </a:r>
              </a:p>
              <a:p>
                <a:pPr marL="342900" indent="-342900" algn="ctr">
                  <a:buAutoNum type="arabicPeriod"/>
                </a:pPr>
                <a:endParaRPr lang="ko-KR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19CF9AA-DB03-056C-105C-5F9CD2329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737" y="3053549"/>
                <a:ext cx="5335063" cy="863600"/>
              </a:xfrm>
              <a:prstGeom prst="rect">
                <a:avLst/>
              </a:prstGeom>
              <a:blipFill>
                <a:blip r:embed="rId2"/>
                <a:stretch>
                  <a:fillRect l="-800" r="-21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-652993" y="903815"/>
            <a:ext cx="7705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: </a:t>
            </a:r>
            <a:r>
              <a:rPr lang="ko-KR" altLang="en-US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과연 이지표는 자연어에서도 통할까</a:t>
            </a:r>
            <a:r>
              <a:rPr lang="en-US" altLang="ko-KR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</a:t>
            </a:r>
          </a:p>
          <a:p>
            <a:pPr algn="ctr"/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14B3AFD-D65F-B76F-097F-8500C05EA31D}"/>
                  </a:ext>
                </a:extLst>
              </p:cNvPr>
              <p:cNvSpPr/>
              <p:nvPr/>
            </p:nvSpPr>
            <p:spPr>
              <a:xfrm>
                <a:off x="2344737" y="4293120"/>
                <a:ext cx="5335063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2. Recall=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# (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𝐶𝑜𝑟𝑟𝑒𝑐𝑡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)</m:t>
                        </m:r>
                      </m:num>
                      <m:den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𝑅𝑒𝑓𝑒𝑟𝑒𝑛𝑐𝑒</m:t>
                        </m:r>
                      </m:den>
                    </m:f>
                    <m:r>
                      <a:rPr lang="en-US" altLang="ko-KR" sz="20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70% </a:t>
                </a:r>
              </a:p>
              <a:p>
                <a:pPr marL="342900" indent="-342900" algn="ctr">
                  <a:buAutoNum type="arabicPeriod"/>
                </a:pPr>
                <a:endPara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14B3AFD-D65F-B76F-097F-8500C05EA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737" y="4293120"/>
                <a:ext cx="5335063" cy="863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D96F979-4C53-97F9-DF6B-D7508380B2AF}"/>
                  </a:ext>
                </a:extLst>
              </p:cNvPr>
              <p:cNvSpPr/>
              <p:nvPr/>
            </p:nvSpPr>
            <p:spPr>
              <a:xfrm>
                <a:off x="1717670" y="5282142"/>
                <a:ext cx="8469318" cy="13440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3. F-measure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f>
                          <m:fPr>
                            <m:ctrlPr>
                              <a:rPr lang="en-US" altLang="ko-KR" sz="200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0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0.78 ∗0.7</m:t>
                        </m:r>
                      </m:num>
                      <m:den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0.5 ∗(0.78+0.7)</m:t>
                        </m:r>
                      </m:den>
                    </m:f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=73.78%</a:t>
                </a:r>
              </a:p>
              <a:p>
                <a:pPr marL="342900" indent="-342900" algn="ctr">
                  <a:buAutoNum type="arabicPeriod"/>
                </a:pPr>
                <a:endParaRPr lang="ko-KR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D96F979-4C53-97F9-DF6B-D7508380B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70" y="5282142"/>
                <a:ext cx="8469318" cy="13440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93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1429</Words>
  <Application>Microsoft Office PowerPoint</Application>
  <PresentationFormat>와이드스크린</PresentationFormat>
  <Paragraphs>251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Cambria Math</vt:lpstr>
      <vt:lpstr>Office 테마</vt:lpstr>
      <vt:lpstr>Sequence to Sequence Learning with Neural Networks</vt:lpstr>
      <vt:lpstr>English to French translation Task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to Sequence Learning with Neural Networks</dc:title>
  <dc:creator>김 재형</dc:creator>
  <cp:lastModifiedBy>김 재형</cp:lastModifiedBy>
  <cp:revision>7</cp:revision>
  <dcterms:created xsi:type="dcterms:W3CDTF">2023-04-01T07:38:30Z</dcterms:created>
  <dcterms:modified xsi:type="dcterms:W3CDTF">2023-04-02T12:32:34Z</dcterms:modified>
</cp:coreProperties>
</file>