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68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V=12M   E=650M  CC=260K</a:t>
            </a:r>
          </a:p>
        </c:rich>
      </c:tx>
      <c:layout>
        <c:manualLayout>
          <c:xMode val="edge"/>
          <c:yMode val="edge"/>
          <c:x val="0.29067964257276802"/>
          <c:y val="2.19178082191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LACC</c:v>
                </c:pt>
              </c:strCache>
            </c:strRef>
          </c:tx>
          <c:spPr>
            <a:ln w="25400" cap="rnd">
              <a:solidFill>
                <a:srgbClr val="0432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432FF"/>
              </a:solidFill>
              <a:ln w="9525">
                <a:noFill/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Sheet2!$D$3:$D$6</c:f>
              <c:numCache>
                <c:formatCode>General</c:formatCode>
                <c:ptCount val="4"/>
                <c:pt idx="0">
                  <c:v>101.5</c:v>
                </c:pt>
                <c:pt idx="1">
                  <c:v>35</c:v>
                </c:pt>
                <c:pt idx="2">
                  <c:v>20</c:v>
                </c:pt>
                <c:pt idx="3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10-044E-B3EB-423C3C41CB94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Parconnect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Sheet2!$E$3:$E$6</c:f>
              <c:numCache>
                <c:formatCode>General</c:formatCode>
                <c:ptCount val="4"/>
                <c:pt idx="0">
                  <c:v>925.2</c:v>
                </c:pt>
                <c:pt idx="1">
                  <c:v>257</c:v>
                </c:pt>
                <c:pt idx="2">
                  <c:v>69</c:v>
                </c:pt>
                <c:pt idx="3">
                  <c:v>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10-044E-B3EB-423C3C41C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39568"/>
        <c:axId val="84642688"/>
      </c:scatterChart>
      <c:valAx>
        <c:axId val="84639568"/>
        <c:scaling>
          <c:logBase val="2"/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KNL nodes (68 cores per node)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42688"/>
        <c:crosses val="autoZero"/>
        <c:crossBetween val="midCat"/>
      </c:valAx>
      <c:valAx>
        <c:axId val="84642688"/>
        <c:scaling>
          <c:logBase val="2"/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395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7697071573918398"/>
          <c:y val="0.16505425520440101"/>
          <c:w val="0.45055295054410299"/>
          <c:h val="8.152108726135259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V=3M   E=360M  CC=160K</a:t>
            </a:r>
          </a:p>
        </c:rich>
      </c:tx>
      <c:layout>
        <c:manualLayout>
          <c:xMode val="edge"/>
          <c:yMode val="edge"/>
          <c:x val="0.262533663629125"/>
          <c:y val="2.19178082191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LACC</c:v>
                </c:pt>
              </c:strCache>
            </c:strRef>
          </c:tx>
          <c:spPr>
            <a:ln w="25400" cap="rnd">
              <a:solidFill>
                <a:srgbClr val="0432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432FF"/>
              </a:solidFill>
              <a:ln w="9525">
                <a:noFill/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Sheet2!$B$3:$B$6</c:f>
              <c:numCache>
                <c:formatCode>General</c:formatCode>
                <c:ptCount val="4"/>
                <c:pt idx="0">
                  <c:v>32</c:v>
                </c:pt>
                <c:pt idx="1">
                  <c:v>11</c:v>
                </c:pt>
                <c:pt idx="2">
                  <c:v>6</c:v>
                </c:pt>
                <c:pt idx="3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B-464A-92DC-D3173EFA3D29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Parconnect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Sheet2!$C$3:$C$6</c:f>
              <c:numCache>
                <c:formatCode>General</c:formatCode>
                <c:ptCount val="4"/>
                <c:pt idx="0">
                  <c:v>620</c:v>
                </c:pt>
                <c:pt idx="1">
                  <c:v>172</c:v>
                </c:pt>
                <c:pt idx="2">
                  <c:v>47</c:v>
                </c:pt>
                <c:pt idx="3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B-464A-92DC-D3173EFA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12464"/>
        <c:axId val="86328656"/>
      </c:scatterChart>
      <c:valAx>
        <c:axId val="86212464"/>
        <c:scaling>
          <c:logBase val="2"/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KNL nodes (68 cores per node)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28656"/>
        <c:crosses val="autoZero"/>
        <c:crossBetween val="midCat"/>
      </c:valAx>
      <c:valAx>
        <c:axId val="8632865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1246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7697071573918398"/>
          <c:y val="0.16505425520440101"/>
          <c:w val="0.45055295054410299"/>
          <c:h val="8.152108726135259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2430E-C94F-0443-A74B-4923D2640FEF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D8EBC-1F39-1C42-9322-2A0AC6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2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71E0-AC50-434C-99FF-8DE52D2ADE56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Awerbuch-Shiloach</a:t>
            </a:r>
            <a:r>
              <a:rPr lang="en-US" dirty="0"/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909279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96547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25549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823105" y="875823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7" idx="4"/>
          </p:cNvCxnSpPr>
          <p:nvPr/>
        </p:nvCxnSpPr>
        <p:spPr>
          <a:xfrm flipV="1">
            <a:off x="316843" y="1603908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0" idx="0"/>
          </p:cNvCxnSpPr>
          <p:nvPr/>
        </p:nvCxnSpPr>
        <p:spPr>
          <a:xfrm>
            <a:off x="1100573" y="875823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3" idx="0"/>
            <a:endCxn id="7" idx="4"/>
          </p:cNvCxnSpPr>
          <p:nvPr/>
        </p:nvCxnSpPr>
        <p:spPr>
          <a:xfrm flipH="1" flipV="1">
            <a:off x="687841" y="1603908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808237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211651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2140202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74" name="Straight Connector 73"/>
          <p:cNvCxnSpPr>
            <a:stCxn id="71" idx="4"/>
            <a:endCxn id="75" idx="0"/>
          </p:cNvCxnSpPr>
          <p:nvPr/>
        </p:nvCxnSpPr>
        <p:spPr>
          <a:xfrm>
            <a:off x="2331496" y="875823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2149499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7" name="Straight Connector 16"/>
          <p:cNvCxnSpPr>
            <a:stCxn id="70" idx="6"/>
            <a:endCxn id="75" idx="2"/>
          </p:cNvCxnSpPr>
          <p:nvPr/>
        </p:nvCxnSpPr>
        <p:spPr>
          <a:xfrm>
            <a:off x="1594238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4164616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3751884" y="123145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380886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25" name="Straight Connector 24"/>
          <p:cNvCxnSpPr>
            <a:stCxn id="25" idx="4"/>
            <a:endCxn id="28" idx="7"/>
          </p:cNvCxnSpPr>
          <p:nvPr/>
        </p:nvCxnSpPr>
        <p:spPr>
          <a:xfrm flipH="1">
            <a:off x="4078442" y="887547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1" idx="0"/>
            <a:endCxn id="28" idx="4"/>
          </p:cNvCxnSpPr>
          <p:nvPr/>
        </p:nvCxnSpPr>
        <p:spPr>
          <a:xfrm flipV="1">
            <a:off x="3572180" y="1615632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</p:cNvCxnSpPr>
          <p:nvPr/>
        </p:nvCxnSpPr>
        <p:spPr>
          <a:xfrm>
            <a:off x="4355910" y="887547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8" idx="4"/>
          </p:cNvCxnSpPr>
          <p:nvPr/>
        </p:nvCxnSpPr>
        <p:spPr>
          <a:xfrm flipH="1" flipV="1">
            <a:off x="3943178" y="1615632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4063574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4466988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5395539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86833" y="887547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5404836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849575" y="1482161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4325374" y="41801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5580482" y="40531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5400000" flipH="1" flipV="1">
            <a:off x="4633015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 flipV="1">
            <a:off x="5580482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3904985" y="11339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3535070" y="185911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4225254" y="1870892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8082364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7669632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298634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996190" y="875823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4"/>
            <a:endCxn id="47" idx="0"/>
          </p:cNvCxnSpPr>
          <p:nvPr/>
        </p:nvCxnSpPr>
        <p:spPr>
          <a:xfrm flipH="1">
            <a:off x="7489928" y="1603908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73658" y="875823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4"/>
            <a:endCxn id="52" idx="0"/>
          </p:cNvCxnSpPr>
          <p:nvPr/>
        </p:nvCxnSpPr>
        <p:spPr>
          <a:xfrm>
            <a:off x="7860926" y="1603908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7981322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8384736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9313287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9504581" y="875823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9322584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8767323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8243122" y="40629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9498230" y="393594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102999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690267" y="4865605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319269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1016825" y="4521695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10563" y="5249780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94293" y="4521695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81561" y="5249780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3"/>
          <p:cNvSpPr>
            <a:spLocks noChangeArrowheads="1"/>
          </p:cNvSpPr>
          <p:nvPr/>
        </p:nvSpPr>
        <p:spPr bwMode="auto">
          <a:xfrm>
            <a:off x="1001957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1405371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2333922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525216" y="4521695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3"/>
          <p:cNvSpPr>
            <a:spLocks noChangeArrowheads="1"/>
          </p:cNvSpPr>
          <p:nvPr/>
        </p:nvSpPr>
        <p:spPr bwMode="auto">
          <a:xfrm>
            <a:off x="2343219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787958" y="5116309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 flipH="1" flipV="1">
            <a:off x="1263757" y="405216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 flipH="1" flipV="1">
            <a:off x="2518865" y="4039466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4539677" y="419378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4126945" y="492186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3755947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4453503" y="4577957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947241" y="5306042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730971" y="4577957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318239" y="5306042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438635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4842049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5644697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5835991" y="5364658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5653994" y="5767184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03" name="Curved Connector 102"/>
          <p:cNvCxnSpPr/>
          <p:nvPr/>
        </p:nvCxnSpPr>
        <p:spPr>
          <a:xfrm rot="5400000" flipH="1" flipV="1">
            <a:off x="4700435" y="410842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0" idx="4"/>
            <a:endCxn id="99" idx="0"/>
          </p:cNvCxnSpPr>
          <p:nvPr/>
        </p:nvCxnSpPr>
        <p:spPr>
          <a:xfrm>
            <a:off x="4730971" y="4577957"/>
            <a:ext cx="1105020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3"/>
          <p:cNvSpPr>
            <a:spLocks noChangeArrowheads="1"/>
          </p:cNvSpPr>
          <p:nvPr/>
        </p:nvSpPr>
        <p:spPr bwMode="auto">
          <a:xfrm>
            <a:off x="8444492" y="413516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108" name="Oval 3"/>
          <p:cNvSpPr>
            <a:spLocks noChangeArrowheads="1"/>
          </p:cNvSpPr>
          <p:nvPr/>
        </p:nvSpPr>
        <p:spPr bwMode="auto">
          <a:xfrm>
            <a:off x="7951642" y="491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450551" y="491894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10" name="Straight Connector 109"/>
          <p:cNvCxnSpPr>
            <a:stCxn id="107" idx="4"/>
            <a:endCxn id="108" idx="0"/>
          </p:cNvCxnSpPr>
          <p:nvPr/>
        </p:nvCxnSpPr>
        <p:spPr>
          <a:xfrm flipH="1">
            <a:off x="8142936" y="4519341"/>
            <a:ext cx="492850" cy="39073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9" idx="0"/>
          </p:cNvCxnSpPr>
          <p:nvPr/>
        </p:nvCxnSpPr>
        <p:spPr>
          <a:xfrm flipH="1">
            <a:off x="7641845" y="4463080"/>
            <a:ext cx="858676" cy="45586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15" idx="0"/>
          </p:cNvCxnSpPr>
          <p:nvPr/>
        </p:nvCxnSpPr>
        <p:spPr>
          <a:xfrm>
            <a:off x="8607464" y="4517070"/>
            <a:ext cx="566341" cy="390569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4"/>
            <a:endCxn id="114" idx="0"/>
          </p:cNvCxnSpPr>
          <p:nvPr/>
        </p:nvCxnSpPr>
        <p:spPr>
          <a:xfrm>
            <a:off x="8635786" y="4519341"/>
            <a:ext cx="28567" cy="37909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3"/>
          <p:cNvSpPr>
            <a:spLocks noChangeArrowheads="1"/>
          </p:cNvSpPr>
          <p:nvPr/>
        </p:nvSpPr>
        <p:spPr bwMode="auto">
          <a:xfrm>
            <a:off x="8473059" y="489843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5" name="Oval 3"/>
          <p:cNvSpPr>
            <a:spLocks noChangeArrowheads="1"/>
          </p:cNvSpPr>
          <p:nvPr/>
        </p:nvSpPr>
        <p:spPr bwMode="auto">
          <a:xfrm>
            <a:off x="8982511" y="490763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116" name="Oval 3"/>
          <p:cNvSpPr>
            <a:spLocks noChangeArrowheads="1"/>
          </p:cNvSpPr>
          <p:nvPr/>
        </p:nvSpPr>
        <p:spPr bwMode="auto">
          <a:xfrm>
            <a:off x="9498608" y="488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17" name="Straight Connector 116"/>
          <p:cNvCxnSpPr>
            <a:stCxn id="107" idx="5"/>
            <a:endCxn id="118" idx="0"/>
          </p:cNvCxnSpPr>
          <p:nvPr/>
        </p:nvCxnSpPr>
        <p:spPr>
          <a:xfrm>
            <a:off x="8771050" y="4463080"/>
            <a:ext cx="1401680" cy="43065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3"/>
          <p:cNvSpPr>
            <a:spLocks noChangeArrowheads="1"/>
          </p:cNvSpPr>
          <p:nvPr/>
        </p:nvSpPr>
        <p:spPr bwMode="auto">
          <a:xfrm>
            <a:off x="9981436" y="489373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 flipH="1" flipV="1">
            <a:off x="8605250" y="4049813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5"/>
          </p:cNvCxnSpPr>
          <p:nvPr/>
        </p:nvCxnSpPr>
        <p:spPr>
          <a:xfrm>
            <a:off x="8771050" y="4463080"/>
            <a:ext cx="969756" cy="458787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140202" y="3727939"/>
            <a:ext cx="790567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7756" y="3727939"/>
            <a:ext cx="1670363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2173" y="2592990"/>
            <a:ext cx="253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(a) A connected graph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46644" y="2574177"/>
            <a:ext cx="353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(b) Initially, every vertex is a star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44806" y="2574177"/>
            <a:ext cx="3418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(c) Conditional hooking of stars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180373" y="6226891"/>
            <a:ext cx="370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(e) Unconditional hooking of stars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42935" y="6204970"/>
            <a:ext cx="177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(f) Shortcutting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4701" y="6226891"/>
            <a:ext cx="2063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(d) Check for stars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8154" y="3365662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 dirty="0" err="1"/>
              <a:t>nonstar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078715" y="3343177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star</a:t>
            </a:r>
          </a:p>
        </p:txBody>
      </p:sp>
    </p:spTree>
    <p:extLst>
      <p:ext uri="{BB962C8B-B14F-4D97-AF65-F5344CB8AC3E}">
        <p14:creationId xmlns:p14="http://schemas.microsoft.com/office/powerpoint/2010/main" val="23435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77491" y="180462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164759" y="2532709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793761" y="327755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1491317" y="2188799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7" idx="4"/>
          </p:cNvCxnSpPr>
          <p:nvPr/>
        </p:nvCxnSpPr>
        <p:spPr>
          <a:xfrm flipV="1">
            <a:off x="985055" y="2916884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1776515" y="171927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0" idx="0"/>
          </p:cNvCxnSpPr>
          <p:nvPr/>
        </p:nvCxnSpPr>
        <p:spPr>
          <a:xfrm>
            <a:off x="1768785" y="2188799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3" idx="0"/>
            <a:endCxn id="7" idx="4"/>
          </p:cNvCxnSpPr>
          <p:nvPr/>
        </p:nvCxnSpPr>
        <p:spPr>
          <a:xfrm flipH="1" flipV="1">
            <a:off x="1356053" y="2916884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1476449" y="327755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3855877" y="180264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3443145" y="2530729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119341" y="2554478"/>
            <a:ext cx="382587" cy="3840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3072147" y="3275574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44" name="Straight Connector 43"/>
          <p:cNvCxnSpPr>
            <a:stCxn id="43" idx="4"/>
            <a:endCxn id="45" idx="7"/>
          </p:cNvCxnSpPr>
          <p:nvPr/>
        </p:nvCxnSpPr>
        <p:spPr>
          <a:xfrm flipH="1">
            <a:off x="3769703" y="2186819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8" idx="0"/>
            <a:endCxn id="45" idx="4"/>
          </p:cNvCxnSpPr>
          <p:nvPr/>
        </p:nvCxnSpPr>
        <p:spPr>
          <a:xfrm flipV="1">
            <a:off x="3263441" y="2914904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 flipH="1" flipV="1">
            <a:off x="4054901" y="171729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4"/>
            <a:endCxn id="46" idx="0"/>
          </p:cNvCxnSpPr>
          <p:nvPr/>
        </p:nvCxnSpPr>
        <p:spPr>
          <a:xfrm>
            <a:off x="4047171" y="2186819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4"/>
          </p:cNvCxnSpPr>
          <p:nvPr/>
        </p:nvCxnSpPr>
        <p:spPr>
          <a:xfrm flipH="1" flipV="1">
            <a:off x="3634439" y="2914904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3754835" y="3275574"/>
            <a:ext cx="382587" cy="384175"/>
          </a:xfrm>
          <a:prstGeom prst="ellipse">
            <a:avLst/>
          </a:prstGeom>
          <a:solidFill>
            <a:schemeClr val="tx1">
              <a:alpha val="37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6050834" y="1800668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5638102" y="2528753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314298" y="2552502"/>
            <a:ext cx="382587" cy="3840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5267104" y="3273598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964660" y="2184843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458398" y="2912928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5400000" flipH="1" flipV="1">
            <a:off x="6249858" y="1715314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2128" y="2184843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829396" y="2912928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>
            <a:spLocks noChangeArrowheads="1"/>
          </p:cNvSpPr>
          <p:nvPr/>
        </p:nvSpPr>
        <p:spPr bwMode="auto">
          <a:xfrm>
            <a:off x="5949792" y="3273598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7939934" y="1856929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7527202" y="2585014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8203398" y="2608763"/>
            <a:ext cx="382587" cy="384048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63" name="Oval 3"/>
          <p:cNvSpPr>
            <a:spLocks noChangeArrowheads="1"/>
          </p:cNvSpPr>
          <p:nvPr/>
        </p:nvSpPr>
        <p:spPr bwMode="auto">
          <a:xfrm>
            <a:off x="7156204" y="3329859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7853760" y="2241104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347498" y="2969189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 flipH="1" flipV="1">
            <a:off x="8138958" y="177157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31228" y="2241104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7718496" y="2969189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7838892" y="3329859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879863" y="2591325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85395" y="1781572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72" name="Curved Connector 71"/>
          <p:cNvCxnSpPr/>
          <p:nvPr/>
        </p:nvCxnSpPr>
        <p:spPr>
          <a:xfrm rot="5400000" flipH="1" flipV="1">
            <a:off x="684419" y="169621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6689" y="2165747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3"/>
          <p:cNvSpPr>
            <a:spLocks noChangeArrowheads="1"/>
          </p:cNvSpPr>
          <p:nvPr/>
        </p:nvSpPr>
        <p:spPr bwMode="auto">
          <a:xfrm>
            <a:off x="494692" y="2568273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295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909279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96547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25549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823105" y="875823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7" idx="4"/>
          </p:cNvCxnSpPr>
          <p:nvPr/>
        </p:nvCxnSpPr>
        <p:spPr>
          <a:xfrm flipV="1">
            <a:off x="316843" y="1603908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0" idx="0"/>
          </p:cNvCxnSpPr>
          <p:nvPr/>
        </p:nvCxnSpPr>
        <p:spPr>
          <a:xfrm>
            <a:off x="1100573" y="875823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3" idx="0"/>
            <a:endCxn id="7" idx="4"/>
          </p:cNvCxnSpPr>
          <p:nvPr/>
        </p:nvCxnSpPr>
        <p:spPr>
          <a:xfrm flipH="1" flipV="1">
            <a:off x="687841" y="1603908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808237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211651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2140202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74" name="Straight Connector 73"/>
          <p:cNvCxnSpPr>
            <a:stCxn id="71" idx="4"/>
            <a:endCxn id="75" idx="0"/>
          </p:cNvCxnSpPr>
          <p:nvPr/>
        </p:nvCxnSpPr>
        <p:spPr>
          <a:xfrm>
            <a:off x="2331496" y="875823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2149499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7" name="Straight Connector 16"/>
          <p:cNvCxnSpPr>
            <a:stCxn id="70" idx="6"/>
            <a:endCxn id="75" idx="2"/>
          </p:cNvCxnSpPr>
          <p:nvPr/>
        </p:nvCxnSpPr>
        <p:spPr>
          <a:xfrm>
            <a:off x="1594238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4086238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3673506" y="123145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302508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25" name="Straight Connector 24"/>
          <p:cNvCxnSpPr>
            <a:stCxn id="25" idx="4"/>
            <a:endCxn id="28" idx="7"/>
          </p:cNvCxnSpPr>
          <p:nvPr/>
        </p:nvCxnSpPr>
        <p:spPr>
          <a:xfrm flipH="1">
            <a:off x="4000064" y="887547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1" idx="0"/>
            <a:endCxn id="28" idx="4"/>
          </p:cNvCxnSpPr>
          <p:nvPr/>
        </p:nvCxnSpPr>
        <p:spPr>
          <a:xfrm flipV="1">
            <a:off x="3493802" y="1615632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</p:cNvCxnSpPr>
          <p:nvPr/>
        </p:nvCxnSpPr>
        <p:spPr>
          <a:xfrm>
            <a:off x="4277532" y="887547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8" idx="4"/>
          </p:cNvCxnSpPr>
          <p:nvPr/>
        </p:nvCxnSpPr>
        <p:spPr>
          <a:xfrm flipH="1" flipV="1">
            <a:off x="3864800" y="1615632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3985196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4388610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5317161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08455" y="887547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5326458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771197" y="1482161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4246996" y="41801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5502104" y="40531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5400000" flipH="1" flipV="1">
            <a:off x="4554637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 flipV="1">
            <a:off x="5502104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3826607" y="11339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3456692" y="185911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4146876" y="1870892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7363903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6951171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580173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277729" y="875823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4"/>
            <a:endCxn id="47" idx="0"/>
          </p:cNvCxnSpPr>
          <p:nvPr/>
        </p:nvCxnSpPr>
        <p:spPr>
          <a:xfrm flipH="1">
            <a:off x="6771467" y="1603908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55197" y="875823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4"/>
            <a:endCxn id="52" idx="0"/>
          </p:cNvCxnSpPr>
          <p:nvPr/>
        </p:nvCxnSpPr>
        <p:spPr>
          <a:xfrm>
            <a:off x="7142465" y="1603908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7262861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7666275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8594826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786120" y="875823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8604123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8048862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7524661" y="40629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8779769" y="393594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102999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690267" y="4865605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319269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1016825" y="4521695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10563" y="5249780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94293" y="4521695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81561" y="5249780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3"/>
          <p:cNvSpPr>
            <a:spLocks noChangeArrowheads="1"/>
          </p:cNvSpPr>
          <p:nvPr/>
        </p:nvSpPr>
        <p:spPr bwMode="auto">
          <a:xfrm>
            <a:off x="1001957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1405371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2333922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525216" y="4521695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3"/>
          <p:cNvSpPr>
            <a:spLocks noChangeArrowheads="1"/>
          </p:cNvSpPr>
          <p:nvPr/>
        </p:nvSpPr>
        <p:spPr bwMode="auto">
          <a:xfrm>
            <a:off x="2343219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787958" y="5116309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 flipH="1" flipV="1">
            <a:off x="1263757" y="405216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 flipH="1" flipV="1">
            <a:off x="2518865" y="4039466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4095535" y="419378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3682803" y="492186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3311805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4009361" y="4577957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503099" y="5306042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286829" y="4577957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874097" y="5306042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3994493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4397907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5200555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5391849" y="5364658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5209852" y="5767184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03" name="Curved Connector 102"/>
          <p:cNvCxnSpPr/>
          <p:nvPr/>
        </p:nvCxnSpPr>
        <p:spPr>
          <a:xfrm rot="5400000" flipH="1" flipV="1">
            <a:off x="4256293" y="410842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0" idx="4"/>
            <a:endCxn id="99" idx="0"/>
          </p:cNvCxnSpPr>
          <p:nvPr/>
        </p:nvCxnSpPr>
        <p:spPr>
          <a:xfrm>
            <a:off x="4286829" y="4577957"/>
            <a:ext cx="1105020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3"/>
          <p:cNvSpPr>
            <a:spLocks noChangeArrowheads="1"/>
          </p:cNvSpPr>
          <p:nvPr/>
        </p:nvSpPr>
        <p:spPr bwMode="auto">
          <a:xfrm>
            <a:off x="7203517" y="413516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108" name="Oval 3"/>
          <p:cNvSpPr>
            <a:spLocks noChangeArrowheads="1"/>
          </p:cNvSpPr>
          <p:nvPr/>
        </p:nvSpPr>
        <p:spPr bwMode="auto">
          <a:xfrm>
            <a:off x="6710667" y="491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6209576" y="491894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10" name="Straight Connector 109"/>
          <p:cNvCxnSpPr>
            <a:stCxn id="107" idx="4"/>
            <a:endCxn id="108" idx="0"/>
          </p:cNvCxnSpPr>
          <p:nvPr/>
        </p:nvCxnSpPr>
        <p:spPr>
          <a:xfrm flipH="1">
            <a:off x="6901961" y="4519341"/>
            <a:ext cx="492850" cy="39073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9" idx="0"/>
          </p:cNvCxnSpPr>
          <p:nvPr/>
        </p:nvCxnSpPr>
        <p:spPr>
          <a:xfrm flipH="1">
            <a:off x="6400870" y="4463080"/>
            <a:ext cx="858676" cy="45586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15" idx="0"/>
          </p:cNvCxnSpPr>
          <p:nvPr/>
        </p:nvCxnSpPr>
        <p:spPr>
          <a:xfrm>
            <a:off x="7366489" y="4517070"/>
            <a:ext cx="566341" cy="390569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4"/>
            <a:endCxn id="114" idx="0"/>
          </p:cNvCxnSpPr>
          <p:nvPr/>
        </p:nvCxnSpPr>
        <p:spPr>
          <a:xfrm>
            <a:off x="7394811" y="4519341"/>
            <a:ext cx="28567" cy="37909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3"/>
          <p:cNvSpPr>
            <a:spLocks noChangeArrowheads="1"/>
          </p:cNvSpPr>
          <p:nvPr/>
        </p:nvSpPr>
        <p:spPr bwMode="auto">
          <a:xfrm>
            <a:off x="7232084" y="489843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5" name="Oval 3"/>
          <p:cNvSpPr>
            <a:spLocks noChangeArrowheads="1"/>
          </p:cNvSpPr>
          <p:nvPr/>
        </p:nvSpPr>
        <p:spPr bwMode="auto">
          <a:xfrm>
            <a:off x="7741536" y="490763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116" name="Oval 3"/>
          <p:cNvSpPr>
            <a:spLocks noChangeArrowheads="1"/>
          </p:cNvSpPr>
          <p:nvPr/>
        </p:nvSpPr>
        <p:spPr bwMode="auto">
          <a:xfrm>
            <a:off x="8257633" y="488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17" name="Straight Connector 116"/>
          <p:cNvCxnSpPr>
            <a:stCxn id="107" idx="5"/>
            <a:endCxn id="118" idx="0"/>
          </p:cNvCxnSpPr>
          <p:nvPr/>
        </p:nvCxnSpPr>
        <p:spPr>
          <a:xfrm>
            <a:off x="7530075" y="4463080"/>
            <a:ext cx="1401680" cy="43065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3"/>
          <p:cNvSpPr>
            <a:spLocks noChangeArrowheads="1"/>
          </p:cNvSpPr>
          <p:nvPr/>
        </p:nvSpPr>
        <p:spPr bwMode="auto">
          <a:xfrm>
            <a:off x="8740461" y="489373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 flipH="1" flipV="1">
            <a:off x="7364275" y="4049813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5"/>
          </p:cNvCxnSpPr>
          <p:nvPr/>
        </p:nvCxnSpPr>
        <p:spPr>
          <a:xfrm>
            <a:off x="7530075" y="4463080"/>
            <a:ext cx="969756" cy="458787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140202" y="3727939"/>
            <a:ext cx="790567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7756" y="3727939"/>
            <a:ext cx="1670363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2173" y="259299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A connected graph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16463" y="2574177"/>
            <a:ext cx="31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Initially, every vertex is a star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526345" y="2574177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Conditional hooking of stars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088932" y="6226891"/>
            <a:ext cx="335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(e) </a:t>
            </a:r>
            <a:r>
              <a:rPr lang="en-US" dirty="0"/>
              <a:t>Unconditional hooking of stars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1960" y="6204970"/>
            <a:ext cx="16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 Shortcutting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59835" y="6226891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(d) Check for stars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58154" y="3365662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 dirty="0" err="1"/>
              <a:t>nonstar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078715" y="3343177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star</a:t>
            </a:r>
          </a:p>
        </p:txBody>
      </p:sp>
    </p:spTree>
    <p:extLst>
      <p:ext uri="{BB962C8B-B14F-4D97-AF65-F5344CB8AC3E}">
        <p14:creationId xmlns:p14="http://schemas.microsoft.com/office/powerpoint/2010/main" val="140468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Input graphs</a:t>
            </a:r>
          </a:p>
          <a:p>
            <a:pPr lvl="1"/>
            <a:r>
              <a:rPr lang="en-US" dirty="0"/>
              <a:t>Protein similarity networks from isolated genomes. </a:t>
            </a:r>
          </a:p>
          <a:p>
            <a:pPr lvl="1"/>
            <a:r>
              <a:rPr lang="en-US" dirty="0"/>
              <a:t>Vertices: proteins, edges: similar </a:t>
            </a:r>
            <a:r>
              <a:rPr lang="en-US" dirty="0" err="1"/>
              <a:t>ptoteins</a:t>
            </a:r>
            <a:endParaRPr lang="en-US" dirty="0"/>
          </a:p>
          <a:p>
            <a:r>
              <a:rPr lang="en-US" dirty="0"/>
              <a:t>Experiment platform</a:t>
            </a:r>
          </a:p>
          <a:p>
            <a:pPr lvl="1"/>
            <a:r>
              <a:rPr lang="en-US" dirty="0"/>
              <a:t>NERSC Cori/KNL</a:t>
            </a:r>
          </a:p>
          <a:p>
            <a:pPr lvl="1"/>
            <a:r>
              <a:rPr lang="en-US" dirty="0"/>
              <a:t>Each node: Intel Knights Landing processor (68 cores)</a:t>
            </a:r>
          </a:p>
          <a:p>
            <a:r>
              <a:rPr lang="en-US" dirty="0"/>
              <a:t>Two software</a:t>
            </a:r>
          </a:p>
          <a:p>
            <a:pPr lvl="1"/>
            <a:r>
              <a:rPr lang="en-US" dirty="0"/>
              <a:t>LACC: </a:t>
            </a:r>
            <a:r>
              <a:rPr lang="en-US" dirty="0" err="1"/>
              <a:t>Awerbuch-Shiloach</a:t>
            </a:r>
            <a:r>
              <a:rPr lang="en-US" dirty="0"/>
              <a:t> Algorithm designed with </a:t>
            </a:r>
            <a:r>
              <a:rPr lang="en-US" dirty="0" err="1"/>
              <a:t>GraphBLAS</a:t>
            </a:r>
            <a:r>
              <a:rPr lang="en-US" dirty="0"/>
              <a:t> primitives (</a:t>
            </a:r>
            <a:r>
              <a:rPr lang="en-US" dirty="0" err="1">
                <a:solidFill>
                  <a:srgbClr val="2651C8"/>
                </a:solidFill>
              </a:rPr>
              <a:t>MPI+OpenMP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Parconnect</a:t>
            </a:r>
            <a:r>
              <a:rPr lang="en-US" dirty="0"/>
              <a:t>: Optimized </a:t>
            </a:r>
            <a:r>
              <a:rPr lang="en-US" dirty="0" err="1"/>
              <a:t>Shiloach-Vishkin</a:t>
            </a:r>
            <a:r>
              <a:rPr lang="en-US" dirty="0"/>
              <a:t> (Jain et al., TPDS 2017)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917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9410" y="1541491"/>
            <a:ext cx="3269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51C8"/>
                </a:solidFill>
              </a:rPr>
              <a:t>Isolate genome proteins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854022"/>
              </p:ext>
            </p:extLst>
          </p:nvPr>
        </p:nvGraphicFramePr>
        <p:xfrm>
          <a:off x="584171" y="2003156"/>
          <a:ext cx="5791200" cy="485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65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00312"/>
              </p:ext>
            </p:extLst>
          </p:nvPr>
        </p:nvGraphicFramePr>
        <p:xfrm>
          <a:off x="152400" y="1680865"/>
          <a:ext cx="5943600" cy="496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4371" y="1219200"/>
            <a:ext cx="2336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51C8"/>
                </a:solidFill>
              </a:rPr>
              <a:t>Eukarya Proteins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5010" y="419027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2.3x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451439"/>
              </p:ext>
            </p:extLst>
          </p:nvPr>
        </p:nvGraphicFramePr>
        <p:xfrm>
          <a:off x="389467" y="2248818"/>
          <a:ext cx="8449733" cy="3434080"/>
        </p:xfrm>
        <a:graphic>
          <a:graphicData uri="http://schemas.openxmlformats.org/drawingml/2006/table">
            <a:tbl>
              <a:tblPr/>
              <a:tblGrid>
                <a:gridCol w="174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9396">
                <a:tc>
                  <a:txBody>
                    <a:bodyPr/>
                    <a:lstStyle/>
                    <a:p>
                      <a:pPr fontAlgn="t"/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 I/O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Expansion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Prune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Inflation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Components</a:t>
                      </a:r>
                      <a:endParaRPr lang="en-US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MCL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 node)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600.12</a:t>
                      </a:r>
                      <a:endParaRPr lang="nb-NO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1052.11</a:t>
                      </a:r>
                      <a:endParaRPr lang="is-IS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9.93</a:t>
                      </a:r>
                      <a:endParaRPr lang="hr-HR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199.97</a:t>
                      </a:r>
                      <a:endParaRPr lang="hr-HR" sz="2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608.77</a:t>
                      </a:r>
                      <a:endParaRPr lang="hr-HR" sz="240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HipMCL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(1K nodes)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7.23</a:t>
                      </a:r>
                      <a:endParaRPr lang="hr-HR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27.20</a:t>
                      </a:r>
                      <a:endParaRPr lang="nb-NO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nb-NO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0.19</a:t>
                      </a:r>
                      <a:endParaRPr lang="nb-NO" sz="2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0.19</a:t>
                      </a:r>
                      <a:endParaRPr lang="nb-NO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HipMCL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Speedup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83x</a:t>
                      </a:r>
                      <a:endParaRPr lang="cs-CZ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39x</a:t>
                      </a:r>
                      <a:endParaRPr lang="uk-UA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11x</a:t>
                      </a:r>
                      <a:endParaRPr lang="cs-CZ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1052x</a:t>
                      </a:r>
                      <a:endParaRPr lang="is-IS" sz="2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3288x</a:t>
                      </a:r>
                      <a:endParaRPr lang="is-IS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1219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</a:rPr>
              <a:t>Clustering eukaryotic network with 3 million nodes and 359 million edges on NERSC/Edison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9700" y="6019800"/>
            <a:ext cx="888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Azad, </a:t>
            </a:r>
            <a:r>
              <a:rPr lang="en-US" sz="1600" dirty="0" err="1"/>
              <a:t>Pavlopoulos</a:t>
            </a:r>
            <a:r>
              <a:rPr lang="en-US" sz="1600" dirty="0"/>
              <a:t>, </a:t>
            </a:r>
            <a:r>
              <a:rPr lang="en-US" sz="1600" dirty="0" err="1"/>
              <a:t>Ouzounis</a:t>
            </a:r>
            <a:r>
              <a:rPr lang="en-US" sz="1600" dirty="0"/>
              <a:t>, </a:t>
            </a:r>
            <a:r>
              <a:rPr lang="en-US" sz="1600" dirty="0" err="1"/>
              <a:t>Kyrpides</a:t>
            </a:r>
            <a:r>
              <a:rPr lang="en-US" sz="1600" dirty="0"/>
              <a:t>, and </a:t>
            </a:r>
            <a:r>
              <a:rPr lang="en-US" sz="1600" dirty="0" err="1"/>
              <a:t>Buluç</a:t>
            </a:r>
            <a:r>
              <a:rPr lang="en-US" sz="1600" dirty="0"/>
              <a:t>. </a:t>
            </a:r>
            <a:r>
              <a:rPr lang="en-US" sz="1600" dirty="0" err="1"/>
              <a:t>HipMCL</a:t>
            </a:r>
            <a:r>
              <a:rPr lang="en-US" sz="1600" dirty="0"/>
              <a:t>: A high-performance parallel implementation </a:t>
            </a:r>
          </a:p>
          <a:p>
            <a:r>
              <a:rPr lang="en-US" sz="1600" dirty="0"/>
              <a:t>of the Markov clustering algorithm for large-scale networks. Nucleic Acids Research, 2018</a:t>
            </a:r>
          </a:p>
        </p:txBody>
      </p:sp>
    </p:spTree>
    <p:extLst>
      <p:ext uri="{BB962C8B-B14F-4D97-AF65-F5344CB8AC3E}">
        <p14:creationId xmlns:p14="http://schemas.microsoft.com/office/powerpoint/2010/main" val="33011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6" idx="4"/>
          </p:cNvCxnSpPr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Initially every vertex is its own father</a:t>
            </a:r>
            <a:br>
              <a:rPr lang="en-US" dirty="0"/>
            </a:br>
            <a:r>
              <a:rPr lang="en-US" dirty="0"/>
              <a:t>Every vertex belongs to a star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" idx="1"/>
            <a:endCxn id="5" idx="7"/>
          </p:cNvCxnSpPr>
          <p:nvPr/>
        </p:nvCxnSpPr>
        <p:spPr>
          <a:xfrm rot="5400000" flipH="1" flipV="1">
            <a:off x="3584643" y="274552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3584642" y="386244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2215894" y="389870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6355091" y="388094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4968855" y="385774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355091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6" idx="4"/>
          </p:cNvCxnSpPr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9566" y="5155931"/>
            <a:ext cx="5140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 arrow: parent-child relationship</a:t>
            </a:r>
          </a:p>
          <a:p>
            <a:r>
              <a:rPr lang="en-US" sz="2400" dirty="0"/>
              <a:t>Dashed-line: edges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514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Conditional hooking</a:t>
            </a:r>
            <a:br>
              <a:rPr lang="en-US" dirty="0"/>
            </a:br>
            <a:r>
              <a:rPr lang="en-US" sz="3100" dirty="0"/>
              <a:t>(concurrent-write avoiding scheme: 4 and 6 have two options, they select the maximum)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" idx="1"/>
            <a:endCxn id="5" idx="7"/>
          </p:cNvCxnSpPr>
          <p:nvPr/>
        </p:nvCxnSpPr>
        <p:spPr>
          <a:xfrm rot="5400000" flipH="1" flipV="1">
            <a:off x="3584643" y="274552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Unconditional hooking</a:t>
            </a:r>
            <a:br>
              <a:rPr lang="en-US" dirty="0"/>
            </a:br>
            <a:r>
              <a:rPr lang="en-US" dirty="0"/>
              <a:t>(1 becomes a child of 2 via edge (1,4))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Shortcutting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7"/>
          </p:cNvCxnSpPr>
          <p:nvPr/>
        </p:nvCxnSpPr>
        <p:spPr>
          <a:xfrm flipH="1">
            <a:off x="2357509" y="3000727"/>
            <a:ext cx="2427622" cy="102689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4976426" y="3208703"/>
            <a:ext cx="14080" cy="74618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4"/>
            <a:endCxn id="8" idx="4"/>
          </p:cNvCxnSpPr>
          <p:nvPr/>
        </p:nvCxnSpPr>
        <p:spPr>
          <a:xfrm rot="5400000">
            <a:off x="4974615" y="2962579"/>
            <a:ext cx="1180" cy="2752960"/>
          </a:xfrm>
          <a:prstGeom prst="curvedConnector3">
            <a:avLst>
              <a:gd name="adj1" fmla="val 72632203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4034" y="320811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56899" y="320811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81189" y="414579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89408" y="414638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975815" y="319222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948" y="5505139"/>
            <a:ext cx="890505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Concurrent write never happens for this operation.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paper mentioned a concurrent write because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even this operation is performed on every edge, which is unnecessary</a:t>
            </a:r>
          </a:p>
        </p:txBody>
      </p:sp>
    </p:spTree>
    <p:extLst>
      <p:ext uri="{BB962C8B-B14F-4D97-AF65-F5344CB8AC3E}">
        <p14:creationId xmlns:p14="http://schemas.microsoft.com/office/powerpoint/2010/main" val="422894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Iteration2 (no star)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Only Shortcutting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7"/>
          </p:cNvCxnSpPr>
          <p:nvPr/>
        </p:nvCxnSpPr>
        <p:spPr>
          <a:xfrm flipH="1">
            <a:off x="2357509" y="3000727"/>
            <a:ext cx="2427622" cy="102689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4976426" y="3208703"/>
            <a:ext cx="14080" cy="74618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4034" y="320811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56899" y="320811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81189" y="414579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89408" y="414638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975815" y="319222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10" idx="2"/>
          </p:cNvCxnSpPr>
          <p:nvPr/>
        </p:nvCxnSpPr>
        <p:spPr>
          <a:xfrm>
            <a:off x="4976425" y="3192814"/>
            <a:ext cx="1183966" cy="95356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400" y="5553718"/>
            <a:ext cx="748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 we attach directly to the root to avoid extra shortcutting like this?</a:t>
            </a:r>
          </a:p>
        </p:txBody>
      </p:sp>
    </p:spTree>
    <p:extLst>
      <p:ext uri="{BB962C8B-B14F-4D97-AF65-F5344CB8AC3E}">
        <p14:creationId xmlns:p14="http://schemas.microsoft.com/office/powerpoint/2010/main" val="162660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CEE8C8-171D-DB44-821F-7D576202D87D}"/>
              </a:ext>
            </a:extLst>
          </p:cNvPr>
          <p:cNvSpPr txBox="1"/>
          <p:nvPr/>
        </p:nvSpPr>
        <p:spPr>
          <a:xfrm>
            <a:off x="279039" y="1604056"/>
            <a:ext cx="4893851" cy="132343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2000" i="1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every vertex u in a star</a:t>
            </a:r>
          </a:p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every vertex v adjacent to u</a:t>
            </a:r>
          </a:p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  if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F[u] &gt; F[v]</a:t>
            </a:r>
          </a:p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    F[F[u]] = F[v] </a:t>
            </a:r>
            <a:r>
              <a:rPr lang="en-US" sz="2000" spc="-15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//star hooking </a:t>
            </a:r>
            <a:endParaRPr lang="en-US" sz="2000" i="1" spc="-150" dirty="0">
              <a:solidFill>
                <a:srgbClr val="00B050"/>
              </a:solidFill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B69F8-D511-F340-9ECE-1ECA23D2425A}"/>
              </a:ext>
            </a:extLst>
          </p:cNvPr>
          <p:cNvSpPr txBox="1"/>
          <p:nvPr/>
        </p:nvSpPr>
        <p:spPr>
          <a:xfrm>
            <a:off x="5408388" y="1604056"/>
            <a:ext cx="5799543" cy="132343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NF = </a:t>
            </a:r>
            <a:r>
              <a:rPr lang="en-US" sz="2000" spc="-150" dirty="0" err="1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SpMV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(A,F) // select2nd, min </a:t>
            </a:r>
            <a:r>
              <a:rPr lang="en-US" sz="2000" spc="-150" dirty="0" err="1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semiring</a:t>
            </a:r>
            <a:endParaRPr lang="en-US" sz="2000" spc="-150" dirty="0"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Y = NF \ </a:t>
            </a:r>
          </a:p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</a:p>
          <a:p>
            <a:endParaRPr lang="en-US" sz="2000" spc="-150" dirty="0"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577491" y="157721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164759" y="2305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93761" y="305014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7" name="Straight Connector 6"/>
          <p:cNvCxnSpPr>
            <a:stCxn id="7" idx="4"/>
            <a:endCxn id="9" idx="7"/>
          </p:cNvCxnSpPr>
          <p:nvPr/>
        </p:nvCxnSpPr>
        <p:spPr>
          <a:xfrm flipH="1">
            <a:off x="1491317" y="1961392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0"/>
            <a:endCxn id="9" idx="4"/>
          </p:cNvCxnSpPr>
          <p:nvPr/>
        </p:nvCxnSpPr>
        <p:spPr>
          <a:xfrm flipV="1">
            <a:off x="985055" y="2689477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1776515" y="1491863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1768785" y="1961392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1356071" y="2689477"/>
            <a:ext cx="311672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1476449" y="305014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4940494" y="1573261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4527762" y="230134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203958" y="2325095"/>
            <a:ext cx="382587" cy="38404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4156764" y="3046191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854320" y="1957436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48058" y="2685521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139518" y="148790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31788" y="1957436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719056" y="2685521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4839452" y="3046191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8854335" y="1629522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8441603" y="2357607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9117799" y="2381356"/>
            <a:ext cx="382587" cy="384048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8070605" y="3102452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8768161" y="2013697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261899" y="2741782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9053359" y="154416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45629" y="2013697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632897" y="2741782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8753293" y="3102452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1879863" y="236391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485395" y="1554165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45" name="Curved Connector 44"/>
          <p:cNvCxnSpPr/>
          <p:nvPr/>
        </p:nvCxnSpPr>
        <p:spPr>
          <a:xfrm rot="5400000" flipH="1" flipV="1">
            <a:off x="684419" y="1468811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6689" y="1938340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494692" y="234086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4355" y="3746365"/>
            <a:ext cx="2215966" cy="135421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2000" i="1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v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V</a:t>
            </a:r>
          </a:p>
          <a:p>
            <a:r>
              <a:rPr lang="en-US" sz="2000" i="1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star[v] =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pc="-15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// Every vertex belongs to stars</a:t>
            </a:r>
            <a:r>
              <a:rPr lang="en-US" sz="2400" spc="-15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endParaRPr lang="en-US" spc="-150" dirty="0">
              <a:solidFill>
                <a:srgbClr val="00B050"/>
              </a:solidFill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1913" y="3762793"/>
            <a:ext cx="3008260" cy="132343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2000" i="1" spc="-150" dirty="0">
                <a:latin typeface="Courier" pitchFamily="2" charset="0"/>
              </a:rPr>
              <a:t> </a:t>
            </a:r>
            <a:r>
              <a:rPr lang="en-US" sz="2000" spc="-150" dirty="0">
                <a:latin typeface="Courier" pitchFamily="2" charset="0"/>
              </a:rPr>
              <a:t>v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in</a:t>
            </a:r>
            <a:r>
              <a:rPr lang="en-US" sz="2000" spc="-150" dirty="0">
                <a:latin typeface="Courier" pitchFamily="2" charset="0"/>
              </a:rPr>
              <a:t> V</a:t>
            </a:r>
          </a:p>
          <a:p>
            <a:r>
              <a:rPr lang="en-US" sz="2000" i="1" spc="-150" dirty="0">
                <a:latin typeface="Courier" pitchFamily="2" charset="0"/>
              </a:rPr>
              <a:t>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if </a:t>
            </a:r>
            <a:r>
              <a:rPr lang="en-US" sz="2000" spc="-150" dirty="0">
                <a:latin typeface="Courier" pitchFamily="2" charset="0"/>
              </a:rPr>
              <a:t>f[v] != gf[v] </a:t>
            </a:r>
          </a:p>
          <a:p>
            <a:r>
              <a:rPr lang="en-US" sz="2000" spc="-150" dirty="0">
                <a:latin typeface="Courier" pitchFamily="2" charset="0"/>
              </a:rPr>
              <a:t>  star[v] =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false</a:t>
            </a:r>
          </a:p>
          <a:p>
            <a:r>
              <a:rPr lang="en-US" sz="2000" i="1" spc="-150" dirty="0">
                <a:latin typeface="Courier" pitchFamily="2" charset="0"/>
              </a:rPr>
              <a:t>  star</a:t>
            </a:r>
            <a:r>
              <a:rPr lang="en-US" sz="2000" spc="-150" dirty="0">
                <a:latin typeface="Courier" pitchFamily="2" charset="0"/>
              </a:rPr>
              <a:t>[gf[v]] =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19512" y="3766414"/>
            <a:ext cx="3016630" cy="129266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2000" i="1" spc="-150" dirty="0">
                <a:latin typeface="Courier" pitchFamily="2" charset="0"/>
              </a:rPr>
              <a:t> </a:t>
            </a:r>
            <a:r>
              <a:rPr lang="en-US" sz="2000" spc="-150" dirty="0">
                <a:latin typeface="Courier" pitchFamily="2" charset="0"/>
              </a:rPr>
              <a:t>v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in</a:t>
            </a:r>
            <a:r>
              <a:rPr lang="en-US" sz="2000" spc="-150" dirty="0">
                <a:latin typeface="Courier" pitchFamily="2" charset="0"/>
              </a:rPr>
              <a:t> V</a:t>
            </a:r>
          </a:p>
          <a:p>
            <a:r>
              <a:rPr lang="en-US" sz="2000" spc="-150" dirty="0">
                <a:latin typeface="Courier" pitchFamily="2" charset="0"/>
              </a:rPr>
              <a:t> star[v] = star[f[v]]</a:t>
            </a:r>
          </a:p>
          <a:p>
            <a:r>
              <a:rPr lang="en-US" spc="-150" dirty="0">
                <a:solidFill>
                  <a:srgbClr val="00B050"/>
                </a:solidFill>
                <a:latin typeface="Courier" pitchFamily="2" charset="0"/>
              </a:rPr>
              <a:t>// vertex 1 and 4 </a:t>
            </a:r>
          </a:p>
          <a:p>
            <a:r>
              <a:rPr lang="en-US" spc="-150" dirty="0">
                <a:solidFill>
                  <a:srgbClr val="00B050"/>
                </a:solidFill>
                <a:latin typeface="Courier" pitchFamily="2" charset="0"/>
              </a:rPr>
              <a:t>belong to stars</a:t>
            </a:r>
            <a:r>
              <a:rPr lang="en-US" sz="2000" spc="-150" dirty="0">
                <a:solidFill>
                  <a:srgbClr val="00B050"/>
                </a:solidFill>
                <a:latin typeface="Courier" pitchFamily="2" charset="0"/>
              </a:rPr>
              <a:t> </a:t>
            </a:r>
            <a:endParaRPr lang="en-US" spc="-15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931020" y="57930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endParaRPr lang="en-US" sz="2000" dirty="0">
              <a:cs typeface="ＭＳ Ｐゴシック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52006" y="539934"/>
            <a:ext cx="1912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Belongs to a star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5195932" y="567034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endParaRPr lang="en-US" sz="2000" dirty="0">
              <a:cs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981" y="540723"/>
            <a:ext cx="27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not belong to a star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F43123-9D57-914C-A80C-75F130656BD9}"/>
              </a:ext>
            </a:extLst>
          </p:cNvPr>
          <p:cNvGrpSpPr/>
          <p:nvPr/>
        </p:nvGrpSpPr>
        <p:grpSpPr>
          <a:xfrm>
            <a:off x="3720408" y="1575944"/>
            <a:ext cx="391884" cy="1170876"/>
            <a:chOff x="637795" y="2660154"/>
            <a:chExt cx="391884" cy="1170876"/>
          </a:xfrm>
        </p:grpSpPr>
        <p:sp>
          <p:nvSpPr>
            <p:cNvPr id="57" name="Oval 3">
              <a:extLst>
                <a:ext uri="{FF2B5EF4-FFF2-40B4-BE49-F238E27FC236}">
                  <a16:creationId xmlns:a16="http://schemas.microsoft.com/office/drawing/2014/main" id="{7E6BEDA5-C8C7-704A-9C28-A747A3AC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95" y="2660154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1</a:t>
              </a:r>
            </a:p>
          </p:txBody>
        </p: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39063A46-133E-8E4C-802F-D3D78EE43C28}"/>
                </a:ext>
              </a:extLst>
            </p:cNvPr>
            <p:cNvCxnSpPr/>
            <p:nvPr/>
          </p:nvCxnSpPr>
          <p:spPr>
            <a:xfrm rot="5400000" flipH="1" flipV="1">
              <a:off x="836819" y="2574800"/>
              <a:ext cx="12700" cy="270529"/>
            </a:xfrm>
            <a:prstGeom prst="curvedConnector3">
              <a:avLst>
                <a:gd name="adj1" fmla="val 2845346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92C6A7-B37A-6745-865C-FCCEBDEA4DEF}"/>
                </a:ext>
              </a:extLst>
            </p:cNvPr>
            <p:cNvCxnSpPr/>
            <p:nvPr/>
          </p:nvCxnSpPr>
          <p:spPr>
            <a:xfrm>
              <a:off x="829089" y="3044329"/>
              <a:ext cx="9297" cy="40252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3">
              <a:extLst>
                <a:ext uri="{FF2B5EF4-FFF2-40B4-BE49-F238E27FC236}">
                  <a16:creationId xmlns:a16="http://schemas.microsoft.com/office/drawing/2014/main" id="{2AE07B86-D3E2-234E-946A-24036A081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92" y="3446855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4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7BD047-C8DA-B14F-9AEE-64AEDB0DC75B}"/>
              </a:ext>
            </a:extLst>
          </p:cNvPr>
          <p:cNvGrpSpPr/>
          <p:nvPr/>
        </p:nvGrpSpPr>
        <p:grpSpPr>
          <a:xfrm>
            <a:off x="7415344" y="1624102"/>
            <a:ext cx="391884" cy="1170876"/>
            <a:chOff x="637795" y="2660154"/>
            <a:chExt cx="391884" cy="1170876"/>
          </a:xfrm>
        </p:grpSpPr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5AF54EC6-F746-154D-A192-B486C516A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95" y="2660154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1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D2829BD0-0673-D844-8506-63F3A9667807}"/>
                </a:ext>
              </a:extLst>
            </p:cNvPr>
            <p:cNvCxnSpPr/>
            <p:nvPr/>
          </p:nvCxnSpPr>
          <p:spPr>
            <a:xfrm rot="5400000" flipH="1" flipV="1">
              <a:off x="836819" y="2574800"/>
              <a:ext cx="12700" cy="270529"/>
            </a:xfrm>
            <a:prstGeom prst="curvedConnector3">
              <a:avLst>
                <a:gd name="adj1" fmla="val 2845346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F466A12-91AE-1C49-9EE9-FA5C3042DBB4}"/>
                </a:ext>
              </a:extLst>
            </p:cNvPr>
            <p:cNvCxnSpPr/>
            <p:nvPr/>
          </p:nvCxnSpPr>
          <p:spPr>
            <a:xfrm>
              <a:off x="829089" y="3044329"/>
              <a:ext cx="9297" cy="40252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3">
              <a:extLst>
                <a:ext uri="{FF2B5EF4-FFF2-40B4-BE49-F238E27FC236}">
                  <a16:creationId xmlns:a16="http://schemas.microsoft.com/office/drawing/2014/main" id="{7D726E7D-2169-BD4E-BBA8-63BB4794F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92" y="3446855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4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5FCA0B9-1D52-7F42-AFE6-56A23ED40D58}"/>
              </a:ext>
            </a:extLst>
          </p:cNvPr>
          <p:cNvSpPr txBox="1"/>
          <p:nvPr/>
        </p:nvSpPr>
        <p:spPr>
          <a:xfrm>
            <a:off x="683597" y="5194431"/>
            <a:ext cx="138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(a) initialize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26DB9A-88F2-8140-8706-F9F76A63BEF3}"/>
              </a:ext>
            </a:extLst>
          </p:cNvPr>
          <p:cNvSpPr txBox="1"/>
          <p:nvPr/>
        </p:nvSpPr>
        <p:spPr>
          <a:xfrm>
            <a:off x="3222724" y="5179567"/>
            <a:ext cx="312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(b) Label all vertices except vertices at level 1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6C68E2-8FFF-F644-926E-3A284322450B}"/>
              </a:ext>
            </a:extLst>
          </p:cNvPr>
          <p:cNvSpPr txBox="1"/>
          <p:nvPr/>
        </p:nvSpPr>
        <p:spPr>
          <a:xfrm>
            <a:off x="7375075" y="5168305"/>
            <a:ext cx="199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Label vertices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level 1 </a:t>
            </a:r>
          </a:p>
        </p:txBody>
      </p:sp>
    </p:spTree>
    <p:extLst>
      <p:ext uri="{BB962C8B-B14F-4D97-AF65-F5344CB8AC3E}">
        <p14:creationId xmlns:p14="http://schemas.microsoft.com/office/powerpoint/2010/main" val="269041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9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19654</TotalTime>
  <Words>715</Words>
  <Application>Microsoft Macintosh PowerPoint</Application>
  <PresentationFormat>On-screen Show (4:3)</PresentationFormat>
  <Paragraphs>286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Courier</vt:lpstr>
      <vt:lpstr>Mangal</vt:lpstr>
      <vt:lpstr>Menlo</vt:lpstr>
      <vt:lpstr>Office Theme</vt:lpstr>
      <vt:lpstr>Awerbuch-Shiloach Algorithm</vt:lpstr>
      <vt:lpstr>Graph</vt:lpstr>
      <vt:lpstr>Initially every vertex is its own father Every vertex belongs to a star</vt:lpstr>
      <vt:lpstr>Conditional hooking (concurrent-write avoiding scheme: 4 and 6 have two options, they select the maximum)</vt:lpstr>
      <vt:lpstr>Unconditional hooking (1 becomes a child of 2 via edge (1,4))</vt:lpstr>
      <vt:lpstr>Shortcutting </vt:lpstr>
      <vt:lpstr>Iteration2 (no star)  Only Shortcutting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</vt:vector>
  </TitlesOfParts>
  <Company>SFSU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Ariful Azad</dc:creator>
  <cp:lastModifiedBy>Ariful Azad</cp:lastModifiedBy>
  <cp:revision>90</cp:revision>
  <dcterms:created xsi:type="dcterms:W3CDTF">2017-02-07T08:14:06Z</dcterms:created>
  <dcterms:modified xsi:type="dcterms:W3CDTF">2018-04-29T20:38:44Z</dcterms:modified>
</cp:coreProperties>
</file>