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decided to work on the data that was provided to me for my interview last month. Since many different analysis came to my mind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ab5807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ab5807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as diagram shows the relationship between three different types of irradiance and DC output. We see that the light blue data points representing Plane of Array (POA) irradiance have the most significant impact on DC output, as an increase in POA irradiance corresponds to a rise in DC output.</a:t>
            </a:r>
            <a:endParaRPr sz="1200">
              <a:solidFill>
                <a:srgbClr val="ECECEC"/>
              </a:solidFill>
              <a:highlight>
                <a:srgbClr val="212121"/>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ECECEC"/>
                </a:solidFill>
                <a:highlight>
                  <a:srgbClr val="212121"/>
                </a:highlight>
                <a:latin typeface="Roboto"/>
                <a:ea typeface="Roboto"/>
                <a:cs typeface="Roboto"/>
                <a:sym typeface="Roboto"/>
              </a:rPr>
              <a:t>On the other hand, the pink data points representing Diffuse irradiance exhibit an almost opposite relationship with DC output. As Diffuse irradiance increases, DC output tends to decrease, and vice versa.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ab580735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ab580735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Utilized multiple linear regression with DC output as the dependent variable and included beam irradiance, plane of array irradiance, and diffuse irradiance as independent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ab580735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ab580735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understand the importance of each irradiance component on DC output, I conducted a regression analysis to find the trend. This trend analysis shows us the effect of POA parameter is 3 times more than diffuse and beam.</a:t>
            </a:r>
            <a:endParaRPr/>
          </a:p>
          <a:p>
            <a:pPr indent="0" lvl="0" marL="0" rtl="0" algn="l">
              <a:spcBef>
                <a:spcPts val="0"/>
              </a:spcBef>
              <a:spcAft>
                <a:spcPts val="0"/>
              </a:spcAft>
              <a:buNone/>
            </a:pPr>
            <a:r>
              <a:rPr lang="en">
                <a:solidFill>
                  <a:schemeClr val="dk1"/>
                </a:solidFill>
              </a:rPr>
              <a:t>Interpret the coefficients to discern the relative importance of each irradiance component in predicting DC output. A higher coefficient magnitude signifies a stronger influence on DC output.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also shows us that for future focusing on POA would be more impactful on the DC output.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ab580735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ab580735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order to have a Trend Analysis, i analysing the dependent variable from regression method. This gives us to find the impact of each </a:t>
            </a:r>
            <a:r>
              <a:rPr lang="en"/>
              <a:t>coefficient</a:t>
            </a:r>
            <a:r>
              <a:rPr lang="en"/>
              <a:t> values to the DC output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ab5807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ab5807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 used random forests model to compute the feature importance of Plane of Array (POA), Beam, and Diffuse irradiance on DC output. By comparing the importance scores, determine which irradiance component exerts the most significant impact on DC output prediction.</a:t>
            </a:r>
            <a:endParaRPr/>
          </a:p>
          <a:p>
            <a:pPr indent="0" lvl="0" marL="0" rtl="0" algn="l">
              <a:spcBef>
                <a:spcPts val="0"/>
              </a:spcBef>
              <a:spcAft>
                <a:spcPts val="0"/>
              </a:spcAft>
              <a:buNone/>
            </a:pPr>
            <a:r>
              <a:rPr lang="en"/>
              <a:t>Mean square error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ab5807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ab5807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t>
            </a:r>
            <a:r>
              <a:rPr lang="en"/>
              <a:t>time series</a:t>
            </a:r>
            <a:r>
              <a:rPr lang="en"/>
              <a:t>  used Arima to </a:t>
            </a:r>
            <a:r>
              <a:rPr lang="en"/>
              <a:t>forecast</a:t>
            </a:r>
            <a:r>
              <a:rPr lang="en"/>
              <a:t> the DC output value for the next 6 months based on the given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ab580735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ab580735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There are numerous environmental factors that could affect the amount of light absorbed by solar panel cells.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ab580735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ab580735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direct irradiance refers to the solar radiation that reaches a surface directly from the sun without being diffused or scattered by the atmosphere.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b5807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b5807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ab5807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ab5807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ab580735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ab580735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We can observe the seasonal trends in both diffuse irradiance and DC output. For example, diffuse irradiance tends to increase from winter months (e.g., January) to summer months (e.g., July), which is consistent with the higher solar radiation typically experienced during summer. Conversely, DC output shows a different trend, with higher values during winter months and lower values during summer. This could be attributed to factors such as temperature, which affects the efficiency of solar panels.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ab580735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ab580735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Plane of array irradiance refers to the total solar radiation incident on the surface of a solar panel, accounting for both direct and diffuse components of sunlight, and is a crucial factor in determining the energy output of photovoltaic systems. It represents the effective irradiance experienced by solar panels and directly impacts their electrical performance and efficiency.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ab58073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ab58073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ab5807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ab5807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913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ECECEC"/>
                </a:solidFill>
                <a:highlight>
                  <a:schemeClr val="lt1"/>
                </a:highlight>
              </a:rPr>
              <a:t>Comparative Analysis of Beam Irradiance, Diffuse Irradiance, and Plane of Array Irradiance on DC Output in Solar Systems to predict what feature has the most effect on DC Output</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p:cNvPicPr preferRelativeResize="0"/>
          <p:nvPr/>
        </p:nvPicPr>
        <p:blipFill>
          <a:blip r:embed="rId3">
            <a:alphaModFix/>
          </a:blip>
          <a:stretch>
            <a:fillRect/>
          </a:stretch>
        </p:blipFill>
        <p:spPr>
          <a:xfrm>
            <a:off x="1045200" y="799000"/>
            <a:ext cx="7032801" cy="4232149"/>
          </a:xfrm>
          <a:prstGeom prst="rect">
            <a:avLst/>
          </a:prstGeom>
          <a:noFill/>
          <a:ln>
            <a:noFill/>
          </a:ln>
        </p:spPr>
      </p:pic>
      <p:sp>
        <p:nvSpPr>
          <p:cNvPr id="108" name="Google Shape;108;p22"/>
          <p:cNvSpPr txBox="1"/>
          <p:nvPr/>
        </p:nvSpPr>
        <p:spPr>
          <a:xfrm>
            <a:off x="645750" y="137300"/>
            <a:ext cx="78525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2"/>
                </a:solidFill>
              </a:rPr>
              <a:t>Correlation</a:t>
            </a:r>
            <a:r>
              <a:rPr lang="en" sz="1800">
                <a:solidFill>
                  <a:schemeClr val="lt2"/>
                </a:solidFill>
              </a:rPr>
              <a:t> </a:t>
            </a:r>
            <a:endParaRPr sz="1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CECEC"/>
                </a:solidFill>
                <a:highlight>
                  <a:schemeClr val="lt1"/>
                </a:highlight>
              </a:rPr>
              <a:t>Regression Analysis</a:t>
            </a:r>
            <a:endParaRPr sz="3000"/>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a:t>
            </a:r>
            <a:r>
              <a:rPr lang="en"/>
              <a:t>sed multiple linear regression with DC output as the dependent variable and beam irradiance, plane of array irradiance, and diffuse irradiance as independent variables. Fit the regression model to the data and assess the coefficients of the independent variables.</a:t>
            </a:r>
            <a:endParaRPr/>
          </a:p>
          <a:p>
            <a:pPr indent="0" lvl="0" marL="0" rtl="0" algn="l">
              <a:spcBef>
                <a:spcPts val="1200"/>
              </a:spcBef>
              <a:spcAft>
                <a:spcPts val="0"/>
              </a:spcAft>
              <a:buNone/>
            </a:pPr>
            <a:r>
              <a:rPr lang="en"/>
              <a:t>Interpret the coefficients to understand the relative importance of each irradiance component in predicting DC output. A higher coefficient magnitude indicates a stronger influence on DC output. ensemble random forests model to calculate the feature importance of POA, Beam, and Diffuse on DC output and compare the importance scores to determine which irradiance component has the most significant impact on DC output prediction</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CECEC"/>
                </a:solidFill>
                <a:highlight>
                  <a:schemeClr val="lt1"/>
                </a:highlight>
              </a:rPr>
              <a:t>Coefficients:</a:t>
            </a:r>
            <a:endParaRPr sz="3000"/>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The coefficients represent the change in the target variable (DC output) for a one-unit change in each predictor variable (diffuse irradiance, plane of array irradiance, beam irradiance), holding other variables constant.</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The coefficients are as follows:</a:t>
            </a:r>
            <a:endParaRPr>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Diffuse Irradiance: -1.029</a:t>
            </a:r>
            <a:endParaRPr sz="1800">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Plane of Array Irradiance: 3.117</a:t>
            </a:r>
            <a:endParaRPr sz="1800">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Beam Irradiance: -0.193</a:t>
            </a:r>
            <a:endParaRPr sz="1800">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Positive coefficients indicate that an increase in the corresponding predictor variable leads to an increase in DC output, while negative coefficients indicate the opposite.</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 Analys</a:t>
            </a:r>
            <a:r>
              <a:rPr lang="en"/>
              <a:t>is, predicting the dependent variable</a:t>
            </a:r>
            <a:endParaRPr/>
          </a:p>
        </p:txBody>
      </p:sp>
      <p:sp>
        <p:nvSpPr>
          <p:cNvPr id="126" name="Google Shape;126;p25"/>
          <p:cNvSpPr txBox="1"/>
          <p:nvPr>
            <p:ph idx="1" type="body"/>
          </p:nvPr>
        </p:nvSpPr>
        <p:spPr>
          <a:xfrm>
            <a:off x="501900" y="2152450"/>
            <a:ext cx="8140200" cy="2040600"/>
          </a:xfrm>
          <a:prstGeom prst="rect">
            <a:avLst/>
          </a:prstGeom>
        </p:spPr>
        <p:txBody>
          <a:bodyPr anchorCtr="0" anchor="t" bIns="91425" lIns="91425" spcFirstLastPara="1" rIns="91425" wrap="square" tIns="91425">
            <a:normAutofit fontScale="47500" lnSpcReduction="20000"/>
          </a:bodyPr>
          <a:lstStyle/>
          <a:p>
            <a:pPr indent="0" lvl="0" marL="0" rtl="0" algn="l">
              <a:spcBef>
                <a:spcPts val="1500"/>
              </a:spcBef>
              <a:spcAft>
                <a:spcPts val="0"/>
              </a:spcAft>
              <a:buNone/>
            </a:pPr>
            <a:r>
              <a:rPr i="1" lang="en" sz="5600">
                <a:solidFill>
                  <a:srgbClr val="ECECEC"/>
                </a:solidFill>
                <a:highlight>
                  <a:schemeClr val="lt1"/>
                </a:highlight>
              </a:rPr>
              <a:t>DC Output </a:t>
            </a:r>
            <a:r>
              <a:rPr lang="en" sz="5600">
                <a:solidFill>
                  <a:srgbClr val="ECECEC"/>
                </a:solidFill>
                <a:highlight>
                  <a:schemeClr val="lt1"/>
                </a:highlight>
              </a:rPr>
              <a:t>=−1.029×Diffuse Irradiance+3.117×Plane of Array Irradiance−0.193×Beam Irradiance</a:t>
            </a:r>
            <a:endParaRPr sz="5600">
              <a:solidFill>
                <a:srgbClr val="ECECEC"/>
              </a:solidFill>
              <a:highlight>
                <a:schemeClr val="lt1"/>
              </a:highlight>
            </a:endParaRPr>
          </a:p>
          <a:p>
            <a:pPr indent="0" lvl="0" marL="0" rtl="0" algn="l">
              <a:spcBef>
                <a:spcPts val="1500"/>
              </a:spcBef>
              <a:spcAft>
                <a:spcPts val="0"/>
              </a:spcAft>
              <a:buNone/>
            </a:pPr>
            <a:r>
              <a:t/>
            </a:r>
            <a:endParaRPr sz="5600">
              <a:solidFill>
                <a:srgbClr val="ECECEC"/>
              </a:solidFill>
              <a:highlight>
                <a:schemeClr val="lt1"/>
              </a:highlight>
            </a:endParaRPr>
          </a:p>
          <a:p>
            <a:pPr indent="0" lvl="0" marL="0" rtl="0" algn="l">
              <a:lnSpc>
                <a:spcPct val="120000"/>
              </a:lnSpc>
              <a:spcBef>
                <a:spcPts val="1500"/>
              </a:spcBef>
              <a:spcAft>
                <a:spcPts val="0"/>
              </a:spcAft>
              <a:buNone/>
            </a:pPr>
            <a:r>
              <a:t/>
            </a:r>
            <a:endParaRPr sz="135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27" name="Google Shape;127;p25"/>
          <p:cNvPicPr preferRelativeResize="0"/>
          <p:nvPr/>
        </p:nvPicPr>
        <p:blipFill>
          <a:blip r:embed="rId3">
            <a:alphaModFix/>
          </a:blip>
          <a:stretch>
            <a:fillRect/>
          </a:stretch>
        </p:blipFill>
        <p:spPr>
          <a:xfrm>
            <a:off x="152400" y="1170125"/>
            <a:ext cx="6712549" cy="98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CECEC"/>
                </a:solidFill>
                <a:highlight>
                  <a:schemeClr val="lt1"/>
                </a:highlight>
              </a:rPr>
              <a:t>Feature Importances:</a:t>
            </a:r>
            <a:endParaRPr sz="300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Feature importances represent the relative importance of each predictor variable in predicting the target variable (DC output) based on a machine learning model (Random Forest Regressor).</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The feature importances are as follows:</a:t>
            </a:r>
            <a:endParaRPr>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Diffuse Irradiance: 0.285</a:t>
            </a:r>
            <a:endParaRPr sz="1800">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Plane of Array Irradiance: 0.680</a:t>
            </a:r>
            <a:endParaRPr sz="1800">
              <a:solidFill>
                <a:srgbClr val="ECECEC"/>
              </a:solidFill>
              <a:highlight>
                <a:schemeClr val="lt1"/>
              </a:highlight>
            </a:endParaRPr>
          </a:p>
          <a:p>
            <a:pPr indent="-342900" lvl="1" marL="914400" rtl="0" algn="l">
              <a:spcBef>
                <a:spcPts val="0"/>
              </a:spcBef>
              <a:spcAft>
                <a:spcPts val="0"/>
              </a:spcAft>
              <a:buClr>
                <a:srgbClr val="ECECEC"/>
              </a:buClr>
              <a:buSzPts val="1800"/>
              <a:buFont typeface="Arial"/>
              <a:buChar char="●"/>
            </a:pPr>
            <a:r>
              <a:rPr lang="en" sz="1800">
                <a:solidFill>
                  <a:srgbClr val="ECECEC"/>
                </a:solidFill>
                <a:highlight>
                  <a:schemeClr val="lt1"/>
                </a:highlight>
              </a:rPr>
              <a:t>Beam Irradiance: 0.036</a:t>
            </a:r>
            <a:endParaRPr sz="1800">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The values represent the proportion of the total reduction in the criterion (e.g., MSE) brought by that feature.</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Forecasting</a:t>
            </a:r>
            <a:endParaRPr/>
          </a:p>
        </p:txBody>
      </p:sp>
      <p:sp>
        <p:nvSpPr>
          <p:cNvPr id="139" name="Google Shape;139;p27"/>
          <p:cNvSpPr txBox="1"/>
          <p:nvPr>
            <p:ph idx="1" type="body"/>
          </p:nvPr>
        </p:nvSpPr>
        <p:spPr>
          <a:xfrm>
            <a:off x="311700" y="1152475"/>
            <a:ext cx="3258000" cy="341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1200"/>
              </a:spcAft>
              <a:buNone/>
            </a:pPr>
            <a:r>
              <a:rPr i="1" lang="en" sz="5600">
                <a:solidFill>
                  <a:srgbClr val="ECECEC"/>
                </a:solidFill>
                <a:highlight>
                  <a:schemeClr val="lt1"/>
                </a:highlight>
              </a:rPr>
              <a:t>ARIMA, short for Autoregressive Integrated Moving Average, is a forecasting method that combines autoregressive features, differencing for stationarity, and moving average components to analyze and predict future points in time series data. This model excels in handling data with trends or seasonality, making it highly versatile for a wide range of time series forecasting scenarios.</a:t>
            </a:r>
            <a:endParaRPr/>
          </a:p>
        </p:txBody>
      </p:sp>
      <p:pic>
        <p:nvPicPr>
          <p:cNvPr id="140" name="Google Shape;140;p27"/>
          <p:cNvPicPr preferRelativeResize="0"/>
          <p:nvPr/>
        </p:nvPicPr>
        <p:blipFill>
          <a:blip r:embed="rId3">
            <a:alphaModFix/>
          </a:blip>
          <a:stretch>
            <a:fillRect/>
          </a:stretch>
        </p:blipFill>
        <p:spPr>
          <a:xfrm>
            <a:off x="3710675" y="709875"/>
            <a:ext cx="5262725" cy="413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t>Abstract:</a:t>
            </a:r>
            <a:endParaRPr sz="30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CECEC"/>
                </a:solidFill>
                <a:highlight>
                  <a:schemeClr val="lt1"/>
                </a:highlight>
              </a:rPr>
              <a:t>This thesis investigates the impact of different irradiance components, including beam irradiance, plane of array irradiance, and diffuse irradiance, on the direct current (DC) output of solar photovoltaic systems. Through comprehensive data analysis and statistical modeling, this research aims to provide insights into the relative influence of these irradiance factors on the performance of solar energy generation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CECEC"/>
                </a:solidFill>
                <a:highlight>
                  <a:schemeClr val="lt1"/>
                </a:highlight>
              </a:rPr>
              <a:t>Beam Irradiance (Direct Irradiance):</a:t>
            </a:r>
            <a:endParaRPr sz="300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Beam irradiance represents the direct sunlight that reaches the solar panel without any scattering or diffusion. It consists of sunlight that travels in a straight line from the sun to the solar panel surface.</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This component of irradiance is most significant when the sun is high in the sky, such as during clear, sunny days with minimal cloud cover.</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Beam irradiance is responsible for producing the highest amount of energy in solar panels because it provides direct and concentrated sunlight.</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52400" y="152400"/>
            <a:ext cx="4419600" cy="4572000"/>
          </a:xfrm>
          <a:prstGeom prst="rect">
            <a:avLst/>
          </a:prstGeom>
          <a:noFill/>
          <a:ln>
            <a:noFill/>
          </a:ln>
        </p:spPr>
      </p:pic>
      <p:pic>
        <p:nvPicPr>
          <p:cNvPr id="72" name="Google Shape;72;p16"/>
          <p:cNvPicPr preferRelativeResize="0"/>
          <p:nvPr/>
        </p:nvPicPr>
        <p:blipFill>
          <a:blip r:embed="rId4">
            <a:alphaModFix/>
          </a:blip>
          <a:stretch>
            <a:fillRect/>
          </a:stretch>
        </p:blipFill>
        <p:spPr>
          <a:xfrm>
            <a:off x="4694075" y="152400"/>
            <a:ext cx="4297525"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CECEC"/>
                </a:solidFill>
                <a:highlight>
                  <a:schemeClr val="lt1"/>
                </a:highlight>
              </a:rPr>
              <a:t>Diffuse Irradiance:</a:t>
            </a:r>
            <a:endParaRPr sz="3000"/>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Diffuse irradiance refers to sunlight that is scattered or diffused by atmospheric particles, such as clouds, dust, and water vapor, before reaching the solar panel surface.</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Unlike beam irradiance, which follows a direct path from the sun, diffuse irradiance arrives at the solar panel from various directions due to scattering.</a:t>
            </a:r>
            <a:endParaRPr>
              <a:solidFill>
                <a:srgbClr val="ECECEC"/>
              </a:solidFill>
              <a:highlight>
                <a:schemeClr val="lt1"/>
              </a:highlight>
            </a:endParaRPr>
          </a:p>
          <a:p>
            <a:pPr indent="-342900" lvl="0" marL="457200" rtl="0" algn="l">
              <a:spcBef>
                <a:spcPts val="0"/>
              </a:spcBef>
              <a:spcAft>
                <a:spcPts val="0"/>
              </a:spcAft>
              <a:buClr>
                <a:srgbClr val="ECECEC"/>
              </a:buClr>
              <a:buSzPts val="1800"/>
              <a:buFont typeface="Arial"/>
              <a:buChar char="●"/>
            </a:pPr>
            <a:r>
              <a:rPr lang="en">
                <a:solidFill>
                  <a:srgbClr val="ECECEC"/>
                </a:solidFill>
                <a:highlight>
                  <a:schemeClr val="lt1"/>
                </a:highlight>
              </a:rPr>
              <a:t>Diffuse irradiance is present even on cloudy or overcast days when direct sunlight is limited. It contributes to the overall solar energy generation, albeit at a lower intensity compared to beam irradiance.</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52400" y="152400"/>
            <a:ext cx="4419600" cy="4766375"/>
          </a:xfrm>
          <a:prstGeom prst="rect">
            <a:avLst/>
          </a:prstGeom>
          <a:noFill/>
          <a:ln>
            <a:noFill/>
          </a:ln>
        </p:spPr>
      </p:pic>
      <p:pic>
        <p:nvPicPr>
          <p:cNvPr id="84" name="Google Shape;84;p18"/>
          <p:cNvPicPr preferRelativeResize="0"/>
          <p:nvPr/>
        </p:nvPicPr>
        <p:blipFill>
          <a:blip r:embed="rId4">
            <a:alphaModFix/>
          </a:blip>
          <a:stretch>
            <a:fillRect/>
          </a:stretch>
        </p:blipFill>
        <p:spPr>
          <a:xfrm>
            <a:off x="4656625" y="152400"/>
            <a:ext cx="4334974" cy="476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ECECEC"/>
                </a:solidFill>
                <a:highlight>
                  <a:schemeClr val="lt1"/>
                </a:highlight>
              </a:rPr>
              <a:t>Plane of Array Irradiance (Total Irradiance):</a:t>
            </a:r>
            <a:endParaRPr sz="3000"/>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ECECEC"/>
              </a:buClr>
              <a:buSzPts val="1800"/>
              <a:buFont typeface="Arial"/>
              <a:buChar char="●"/>
            </a:pPr>
            <a:r>
              <a:rPr lang="en">
                <a:solidFill>
                  <a:srgbClr val="ECECEC"/>
                </a:solidFill>
                <a:highlight>
                  <a:schemeClr val="lt1"/>
                </a:highlight>
              </a:rPr>
              <a:t>Plane of array irradiance represents the total solar irradiance incident on the surface of the solar panel, accounting for both beam and diffuse components.</a:t>
            </a:r>
            <a:endParaRPr>
              <a:solidFill>
                <a:srgbClr val="ECECEC"/>
              </a:solidFill>
              <a:highlight>
                <a:schemeClr val="lt1"/>
              </a:highlight>
            </a:endParaRPr>
          </a:p>
          <a:p>
            <a:pPr indent="-342900" lvl="0" marL="457200" rtl="0" algn="l">
              <a:lnSpc>
                <a:spcPct val="150000"/>
              </a:lnSpc>
              <a:spcBef>
                <a:spcPts val="0"/>
              </a:spcBef>
              <a:spcAft>
                <a:spcPts val="0"/>
              </a:spcAft>
              <a:buClr>
                <a:srgbClr val="ECECEC"/>
              </a:buClr>
              <a:buSzPts val="1800"/>
              <a:buFont typeface="Arial"/>
              <a:buChar char="●"/>
            </a:pPr>
            <a:r>
              <a:rPr lang="en">
                <a:solidFill>
                  <a:srgbClr val="ECECEC"/>
                </a:solidFill>
                <a:highlight>
                  <a:schemeClr val="lt1"/>
                </a:highlight>
              </a:rPr>
              <a:t>It considers the combined effect of direct sunlight (beam irradiance) and scattered sunlight (diffuse irradiance) on the solar panel surface.</a:t>
            </a:r>
            <a:endParaRPr>
              <a:solidFill>
                <a:srgbClr val="ECECEC"/>
              </a:solidFill>
              <a:highlight>
                <a:schemeClr val="lt1"/>
              </a:highlight>
            </a:endParaRPr>
          </a:p>
          <a:p>
            <a:pPr indent="-342900" lvl="0" marL="457200" rtl="0" algn="l">
              <a:lnSpc>
                <a:spcPct val="150000"/>
              </a:lnSpc>
              <a:spcBef>
                <a:spcPts val="0"/>
              </a:spcBef>
              <a:spcAft>
                <a:spcPts val="0"/>
              </a:spcAft>
              <a:buClr>
                <a:srgbClr val="ECECEC"/>
              </a:buClr>
              <a:buSzPts val="1800"/>
              <a:buFont typeface="Arial"/>
              <a:buChar char="●"/>
            </a:pPr>
            <a:r>
              <a:rPr lang="en">
                <a:solidFill>
                  <a:srgbClr val="ECECEC"/>
                </a:solidFill>
                <a:highlight>
                  <a:schemeClr val="lt1"/>
                </a:highlight>
              </a:rPr>
              <a:t>Plane of array irradiance is crucial for assessing the overall performance and output of solar panels, as it provides a comprehensive measure of the available solar energy for electricity generation.</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a:blip r:embed="rId3">
            <a:alphaModFix/>
          </a:blip>
          <a:stretch>
            <a:fillRect/>
          </a:stretch>
        </p:blipFill>
        <p:spPr>
          <a:xfrm>
            <a:off x="152400" y="174775"/>
            <a:ext cx="4419600" cy="4456876"/>
          </a:xfrm>
          <a:prstGeom prst="rect">
            <a:avLst/>
          </a:prstGeom>
          <a:noFill/>
          <a:ln>
            <a:noFill/>
          </a:ln>
        </p:spPr>
      </p:pic>
      <p:pic>
        <p:nvPicPr>
          <p:cNvPr id="96" name="Google Shape;96;p20"/>
          <p:cNvPicPr preferRelativeResize="0"/>
          <p:nvPr/>
        </p:nvPicPr>
        <p:blipFill>
          <a:blip r:embed="rId4">
            <a:alphaModFix/>
          </a:blip>
          <a:stretch>
            <a:fillRect/>
          </a:stretch>
        </p:blipFill>
        <p:spPr>
          <a:xfrm>
            <a:off x="4724400" y="152400"/>
            <a:ext cx="4267200" cy="445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ECECEC"/>
                </a:solidFill>
                <a:highlight>
                  <a:schemeClr val="lt1"/>
                </a:highlight>
              </a:rPr>
              <a:t>Correlation analysis</a:t>
            </a:r>
            <a:endParaRPr sz="3000"/>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solidFill>
                  <a:srgbClr val="ECECEC"/>
                </a:solidFill>
                <a:highlight>
                  <a:schemeClr val="lt1"/>
                </a:highlight>
              </a:rPr>
              <a:t>To gain deeper insights into the relationship between each type of Irradiance and DC output, correlation analysis was employed.</a:t>
            </a:r>
            <a:endParaRPr>
              <a:solidFill>
                <a:srgbClr val="ECECEC"/>
              </a:solidFill>
              <a:highlight>
                <a:schemeClr val="lt1"/>
              </a:highlight>
            </a:endParaRPr>
          </a:p>
          <a:p>
            <a:pPr indent="0" lvl="0" marL="0" rtl="0" algn="l">
              <a:lnSpc>
                <a:spcPct val="150000"/>
              </a:lnSpc>
              <a:spcBef>
                <a:spcPts val="0"/>
              </a:spcBef>
              <a:spcAft>
                <a:spcPts val="0"/>
              </a:spcAft>
              <a:buNone/>
            </a:pPr>
            <a:r>
              <a:rPr lang="en">
                <a:solidFill>
                  <a:srgbClr val="ECECEC"/>
                </a:solidFill>
                <a:highlight>
                  <a:schemeClr val="lt1"/>
                </a:highlight>
              </a:rPr>
              <a:t>A strong positive correlation between beam irradiance and DC output would indicate that higher levels of direct solar radiation lead to higher DC output, while a weak or negative correlation could suggest other factors influencing DC output, such as system losses or inefficiencies.</a:t>
            </a:r>
            <a:endParaRPr>
              <a:solidFill>
                <a:srgbClr val="ECECEC"/>
              </a:solidFill>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