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0" r:id="rId4"/>
    <p:sldId id="257" r:id="rId5"/>
    <p:sldId id="258" r:id="rId6"/>
    <p:sldId id="263" r:id="rId7"/>
    <p:sldId id="272" r:id="rId8"/>
    <p:sldId id="265" r:id="rId9"/>
    <p:sldId id="262" r:id="rId10"/>
    <p:sldId id="273" r:id="rId11"/>
    <p:sldId id="270" r:id="rId12"/>
    <p:sldId id="271" r:id="rId13"/>
    <p:sldId id="274" r:id="rId14"/>
    <p:sldId id="275" r:id="rId15"/>
    <p:sldId id="276" r:id="rId16"/>
    <p:sldId id="277" r:id="rId1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972"/>
  </p:normalViewPr>
  <p:slideViewPr>
    <p:cSldViewPr snapToGrid="0">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5:39.877"/>
    </inkml:context>
    <inkml:brush xml:id="br0">
      <inkml:brushProperty name="width" value="0.05" units="cm"/>
      <inkml:brushProperty name="height" value="0.05" units="cm"/>
      <inkml:brushProperty name="color" value="#E71224"/>
    </inkml:brush>
  </inkml:definitions>
  <inkml:trace contextRef="#ctx0" brushRef="#br0">0 65 24575,'98'-8'0,"0"0"0,-1 0 0,-17 5 0,19-5 0,21-3 0,-46 1 0,-65 6 0,0 3 0,0-3 0,0 4 0,0 0 0,0 0 0,0 0 0,0 0 0,0 0 0,0 0 0,0 0 0,0 0 0,0 0 0,0 0 0,-4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9:50.104"/>
    </inkml:context>
    <inkml:brush xml:id="br0">
      <inkml:brushProperty name="width" value="0.05" units="cm"/>
      <inkml:brushProperty name="height" value="0.05" units="cm"/>
      <inkml:brushProperty name="color" value="#E71224"/>
    </inkml:brush>
  </inkml:definitions>
  <inkml:trace contextRef="#ctx0" brushRef="#br0">1 2 24575,'4'5'0,"-3"3"0,7-7 0,-3 3 0,4 0 0,0-3 0,0 3 0,0-4 0,0 0 0,0 0 0,0 0 0,0 0 0,0 0 0,0 0 0,0 0 0,-4 4 0,3-3 0,-3 3 0,4-4 0,0 0 0,0 0 0,0 0 0,0 0 0,0 0 0,0 0 0,0 0 0,0 0 0,0 0 0,0 0 0,4 0 0,-3 0 0,3 0 0,-4 0 0,4 0 0,-7 4 0,14-3 0,-13 3 0,9-4 0,-7 0 0,0 0 0,0 0 0,0 0 0,0 0 0,0 0 0,0 0 0,0 0 0,0 0 0,0 0 0,0 0 0,0 0 0,0 0 0,0 0 0,0 0 0,-4-4 0,3 3 0,-3-4 0,4 5 0,0 0 0,0 0 0,0 0 0,0 0 0,4 0 0,-3 0 0,3 0 0,-8-4 0,11 3 0,-9-3 0,14 4 0,-11 0 0,11 0 0,-10 0 0,10 0 0,-11 0 0,7 0 0,-7 0 0,15 0 0,-13 0 0,17 0 0,-18 0 0,18 0 0,-17 0 0,21 0 0,-21 0 0,17 0 0,-18 0 0,10 0 0,-11 0 0,3 0 0,-4 0 0,0 0 0,0 0 0,8 0 0,-6 0 0,14 0 0,-14 0 0,14 0 0,-14 0 0,14 0 0,-14 0 0,6 0 0,-8 0 0,4 0 0,-3 0 0,3 0 0,-4 0 0,0 0 0,0 0 0,4 0 0,-3 0 0,7-4 0,-7 3 0,7-3 0,-7 4 0,-1-4 0,-1 3 0,-3-3 0,4 4 0,0-4 0,0 3 0,0-3 0,0 4 0,0 0 0,0 0 0,0 0 0,-4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9:52.071"/>
    </inkml:context>
    <inkml:brush xml:id="br0">
      <inkml:brushProperty name="width" value="0.05" units="cm"/>
      <inkml:brushProperty name="height" value="0.05" units="cm"/>
      <inkml:brushProperty name="color" value="#E71224"/>
    </inkml:brush>
  </inkml:definitions>
  <inkml:trace contextRef="#ctx0" brushRef="#br0">1 1 24575,'9'0'0,"0"0"0,0 0 0,-4 4 0,3-3 0,-3 3 0,4-4 0,0 0 0,0 4 0,0-3 0,0 3 0,4-4 0,-3 0 0,3 4 0,-4-3 0,0 3 0,0-4 0,0 0 0,0 0 0,0 0 0,0 0 0,4 0 0,-3 0 0,11 0 0,-10 0 0,10 0 0,-11 0 0,3 0 0,-4 0 0,0 0 0,0 0 0,4 0 0,-3 0 0,7 0 0,-7 0 0,7 0 0,-7 0 0,7 0 0,-7 0 0,7 0 0,-7 0 0,11 0 0,-10 0 0,6 0 0,-9 0 0,5 0 0,-3 0 0,7 0 0,-7 0 0,11 0 0,-10 0 0,18 0 0,-17 0 0,5 4 0,11-3 0,2 3 0,4-4 0,7 4 0,-29-3 0,17 3 0,-18-4 0,18 0 0,-17 0 0,17 0 0,-18 0 0,14 0 0,-14 0 0,10 0 0,-11 0 0,3-4 0,-4 3 0,0-3 0,0 4 0,0 0 0,0 0 0,0 0 0,4 0 0,-3 0 0,7-4 0,-7 3 0,7-3 0,-7 4 0,7 0 0,-7 0 0,3 0 0,-4 0 0,0 0 0,0 0 0,4 0 0,-3 0 0,3 0 0,-4 0 0,0 0 0,0 0 0,0 0 0,0 0 0,0 0 0,0 0 0,4 0 0,-3 0 0,3 0 0,-8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5:42.373"/>
    </inkml:context>
    <inkml:brush xml:id="br0">
      <inkml:brushProperty name="width" value="0.05" units="cm"/>
      <inkml:brushProperty name="height" value="0.05" units="cm"/>
      <inkml:brushProperty name="color" value="#E71224"/>
    </inkml:brush>
  </inkml:definitions>
  <inkml:trace contextRef="#ctx0" brushRef="#br0">0 1 24575,'4'5'0,"1"-1"0,4 0 0,0-3 0,0 3 0,0-4 0,0 0 0,0 0 0,0 0 0,0 0 0,0 0 0,16 4 0,-12-3 0,16 3 0,-19-4 0,3 0 0,4 4 0,10-3 0,-6 3 0,8-4 0,-19 0 0,11 0 0,-10 0 0,14 0 0,-14 0 0,10 0 0,-11 0 0,7 0 0,-7 0 0,7-4 0,-7 3 0,7-3 0,-7 4 0,7 0 0,-7 0 0,11 0 0,-10 0 0,14 0 0,-14 0 0,9 0 0,-10 0 0,15 0 0,-13 0 0,25 0 0,-24 0 0,28 0 0,-28 0 0,28 0 0,-28 0 0,24 0 0,-25 0 0,17 0 0,-18 0 0,14 0 0,-14 0 0,18 0 0,-17 0 0,25 0 0,-24 0 0,28-4 0,-28 3 0,16-3 0,-19 4 0,15-4 0,-13 3 0,13-3 0,-15 4 0,11 0 0,-10 0 0,6 0 0,-8 0 0,4 0 0,-3 0 0,3 0 0,12 0 0,-12 0 0,36 0 0,-34 0 0,46 0 0,-49 3 0,48-2 0,-49 3 0,38-4 0,-36 0 0,24 0 0,-25 0 0,28 4 0,-26-3 0,31 3 0,-32-4 0,28 4 0,-28-3 0,28 3 0,-28-4 0,24 4 0,-25-3 0,13 3 0,-15-4 0,15 0 0,-13 0 0,21 0 0,-21 0 0,17 0 0,-14 0 0,15 4 0,-14-3 0,25 3 0,-27-4 0,35 4 0,-35-3 0,15 3 0,-20-4 0,0 0 0,4 0 0,-3 0 0,3 0 0,8 0 0,-9 0 0,25 0 0,-24 0 0,20 0 0,-22 0 0,14 0 0,-14 0 0,14 0 0,-14 0 0,10 4 0,-11-3 0,15 3 0,-13-4 0,25 4 0,-24-3 0,24 3 0,-25-4 0,17 0 0,-18 0 0,21 0 0,-19 0 0,28 0 0,-28 0 0,24 0 0,-25 0 0,21 0 0,-21 0 0,25 4 0,-24-3 0,20 3 0,-22-4 0,18-4 0,-17 3 0,17-3 0,-18 4 0,14 0 0,-14 0 0,14 0 0,-14 0 0,10 0 0,-11 0 0,7 0 0,-7 0 0,3 0 0,-4 0 0,0 0 0,0 0 0,0 0 0,0 0 0,0 0 0,0 0 0,4 0 0,-3 0 0,7 0 0,-7 0 0,3 0 0,-4 0 0,0 0 0,0 0 0,0 0 0,0 0 0,0 0 0,0 0 0,4 0 0,-3 0 0,7 0 0,-11-4 0,10 3 0,-10-3 0,7 4 0,-4 0 0,0 0 0,0 0 0,0-4 0,0 3 0,0-3 0,0 4 0,0 0 0,0-4 0,0 3 0,0-3 0,0 4 0,0 0 0,0 0 0,0 0 0,0 0 0,0 0 0,0 0 0,-4-4 0,3 3 0,-3-3 0,4 4 0,0 0 0,0 0 0,0 0 0,-4-4 0,3 3 0,-7-3 0,3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5:46.574"/>
    </inkml:context>
    <inkml:brush xml:id="br0">
      <inkml:brushProperty name="width" value="0.05" units="cm"/>
      <inkml:brushProperty name="height" value="0.05" units="cm"/>
      <inkml:brushProperty name="color" value="#E71224"/>
    </inkml:brush>
  </inkml:definitions>
  <inkml:trace contextRef="#ctx0" brushRef="#br0">1 3 24575,'5'4'0,"3"-3"0,-3 3 0,4-4 0,0 4 0,0-3 0,0 3 0,8 0 0,-6-3 0,14 3 0,-14-4 0,10 0 0,-11 0 0,3 0 0,-4 0 0,0 0 0,0 0 0,8 0 0,-6 0 0,18 4 0,-17-3 0,25 3 0,-24-4 0,16 0 0,-19 0 0,15 0 0,-13 0 0,21 0 0,-21 0 0,17 0 0,-18 0 0,21 0 0,-19 0 0,20 0 0,-22 0 0,22-5 0,-20 4 0,24-3 0,-25 4 0,25 0 0,-24 0 0,28 0 0,-28 0 0,28 0 0,-28 0 0,32 0 0,-31 0 0,23 0 0,-26 0 0,18-4 0,-17 3 0,25-3 0,-28 0 0,31 3 0,-31-3 0,32 4 0,-28 0 0,28 0 0,-28 0 0,28 0 0,-28 0 0,36 0 0,-34 0 0,30 0 0,-33 0 0,25 0 0,-24 0 0,32 0 0,-31 0 0,27 0 0,-29 0 0,21 0 0,-21 0 0,20 4 0,-20-3 0,21 3 0,-21-4 0,9 0 0,-16 4 0,3-3 0,-3 3 0,8-4 0,-3 0 0,3 0 0,4 4 0,-6-3 0,18 3 0,-17-4 0,21 4 0,-21-3 0,25 3 0,-24-4 0,28 0 0,-28 0 0,28 0 0,-28 0 0,20 0 0,-22 0 0,18 0 0,-17 0 0,21 0 0,-21 0 0,21 4 0,-21-3 0,21 3 0,-21-4 0,21 0 0,-21 0 0,13 0 0,-15 0 0,15 0 0,-13 0 0,21 0 0,-21 0 0,21 4 0,-21-3 0,25 3 0,-24-4 0,32 0 0,-31 0 0,35 0 0,-35 0 0,15 0 0,-20 0 0,8 0 0,-6 0 0,17 0 0,-16 0 0,25 0 0,-24 0 0,12 0 0,-16 0 0,0 0 0,8 0 0,-6 0 0,6 0 0,8 0 0,-12 0 0,28 4 0,-28-3 0,24 3 0,-25-4 0,25 0 0,-24 0 0,28 0 0,-28 0 0,28 0 0,-28 0 0,24 0 0,-25 0 0,21 0 0,-21 0 0,25 0 0,-24 0 0,28 0 0,-28 0 0,24 0 0,-25 0 0,25-4 0,-24 3 0,32-3 0,-31 4 0,35 0 0,-35 0 0,31 0 0,-32 0 0,32 0 0,-31 0 0,39 0 0,-38 0 0,41-4 0,-41 3 0,34-3 0,-36 4 0,24-4 0,-25 3 0,25-3 0,-24 4 0,28 0 0,-28 0 0,36 0 0,-34 0 0,34 0 0,-36 0 0,36 0 0,-34 0 0,34 0 0,-36 0 0,24-4 0,-25 3 0,29-4 0,-27 5 0,35 0 0,-35 0 0,47 0 0,-44 0 0,60-4 0,-59 3 0,63-3 0,-63 4 0,43-4 0,-48 3 0,24-3 0,-26 4 0,26 0 0,-24 0 0,32 0 0,-31 0 0,15 0 0,-20 0 0,0 0 0,4 0 0,-3 0 0,3 0 0,8 0 0,-9 0 0,21 0 0,-21 0 0,21 0 0,-21 0 0,29 0 0,-27 0 0,27 0 0,-29 0 0,25 0 0,-24 0 0,32 0 0,-31 0 0,31 0 0,-32 0 0,16 0 0,-19 0 0,11 0 0,-10 0 0,10-4 0,-11 3 0,11-3 0,-10 4 0,18 0 0,-17 0 0,17 0 0,-18 0 0,10 0 0,-11 0 0,11-4 0,-10 3 0,14-3 0,-14 4 0,18 0 0,-17 0 0,17 0 0,-18 0 0,18 0 0,-17 0 0,13 0 0,-15 0 0,-1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5:59.808"/>
    </inkml:context>
    <inkml:brush xml:id="br0">
      <inkml:brushProperty name="width" value="0.05" units="cm"/>
      <inkml:brushProperty name="height" value="0.05" units="cm"/>
      <inkml:brushProperty name="color" value="#E71224"/>
    </inkml:brush>
  </inkml:definitions>
  <inkml:trace contextRef="#ctx0" brushRef="#br0">0 31 24575,'9'0'0,"0"0"0,0 0 0,0 0 0,0 4 0,0-3 0,0 3 0,0 0 0,0-3 0,0 3 0,0-4 0,0 4 0,0-3 0,12 7 0,-9-3 0,13 0 0,-15-1 0,7-4 0,-7 0 0,11 4 0,-10-3 0,10 3 0,-11-4 0,11 0 0,-10 0 0,14 0 0,-14 0 0,18 0 0,-17 0 0,13 0 0,-15 0 0,7 0 0,-7 0 0,11 0 0,-10 0 0,10 0 0,-11 0 0,11 0 0,-10 0 0,14 0 0,-14 0 0,14 0 0,-14 0 0,10 0 0,-11 0 0,3 0 0,-5 0 0,-3 4 0,7-3 0,-6 3 0,7-4 0,4 4 0,-6-3 0,14 3 0,-14-4 0,18 0 0,-17 0 0,21 4 0,-21-3 0,21 3 0,-25 0 0,24-3 0,-24 3 0,21-4 0,-18 4 0,18-3 0,-17 3 0,17-4 0,-18 0 0,14 4 0,-14-3 0,14 3 0,-14-4 0,18 0 0,-17 0 0,17 0 0,-22 4 0,17-3 0,-17 3 0,14-4 0,-11 0 0,11 0 0,-10 0 0,18 0 0,-17 0 0,17 0 0,-18 0 0,14 0 0,-14 0 0,18 0 0,-17 0 0,13 0 0,-15 0 0,7 0 0,-7 0 0,11 0 0,-10 0 0,18 0 0,-17 0 0,9 0 0,-12 0 0,4-4 0,-3 3 0,11-7 0,-10 7 0,14-4 0,-14 5 0,10 0 0,-11 0 0,-2-4 0,0 3 0,-3-3 0,4 4 0,0 0 0,0 0 0,0 0 0,0 0 0,0 0 0,4 0 0,-3 0 0,7-4 0,-7 3 0,3-3 0,-4 4 0,0 0 0,0 0 0,4 0 0,-3-4 0,3 3 0,-4-3 0,4 0 0,-3 3 0,11-7 0,-10 7 0,10-3 0,-11 4 0,3-4 0,-4 3 0,0-3 0,0 4 0,4 0 0,-3 0 0,3 0 0,-4 0 0,4 0 0,-3 0 0,7 0 0,-7 0 0,7 0 0,-7 0 0,7 0 0,-7 0 0,7 0 0,-7 0 0,15 0 0,-13 0 0,17 0 0,-18 0 0,10 0 0,-11 0 0,3 0 0,-4 0 0,4 0 0,-3 0 0,7 0 0,-7 0 0,7 0 0,-7 0 0,11 0 0,-10 0 0,10 0 0,-11 0 0,11 0 0,-10 0 0,6 0 0,-8 0 0,0 0 0,0 0 0,4 0 0,-3 0 0,3 0 0,-4 0 0,4 0 0,-3 0 0,11 0 0,-10 0 0,10 0 0,-11 0 0,7 4 0,-7-3 0,7 3 0,-7-4 0,7 0 0,-7 0 0,11 0 0,-11 0 0,15 0 0,-14 0 0,14 0 0,-14 0 0,10 0 0,-11 0 0,7 0 0,-7 0 0,11 0 0,-10 0 0,10 0 0,-11 0 0,11 0 0,-14 4 0,17-3 0,-17 3 0,14-4 0,-11 0 0,11 4 0,-10-3 0,10 3 0,-11-4 0,7 0 0,-7 0 0,7 0 0,-7 0 0,11 0 0,-10 0 0,10 0 0,-11 0 0,11 0 0,-10 0 0,14 0 0,-14 0 0,10 0 0,-11 0 0,11 0 0,-10 0 0,10-4 0,-11 2 0,3-2 0,-4 4 0,0 0 0,0 0 0,0 0 0,8 0 0,-6 0 0,14-4 0,-14 3 0,18-3 0,-13 4 0,18 0 0,-18 0 0,21-4 0,-24 3 0,28-3 0,-28 4 0,32 0 0,-31 0 0,31 0 0,-32 0 0,19 0 0,-21 0 0,22 0 0,-20 0 0,20-4 0,-22 3 0,18-3 0,-17 4 0,21-4 0,-21 3 0,21-3 0,-21 4 0,17-4 0,-18 3 0,14-3 0,-14 4 0,14-4 0,-14 3 0,14-3 0,-14 4 0,14-5 0,-14 4 0,14-3 0,-14 4 0,14 0 0,-14 0 0,14 0 0,-14 0 0,10 0 0,-11 0 0,15 0 0,-13 0 0,17-4 0,-18 3 0,14-3 0,-14 4 0,14 0 0,-14 0 0,10 0 0,-11 0 0,3 0 0,-4 0 0,4 0 0,-3 0 0,3 0 0,0 0 0,-3 0 0,15 0 0,-13 0 0,21 0 0,-21 0 0,21 0 0,-21 0 0,25 0 0,-24 0 0,20 0 0,-22 0 0,14 0 0,-15 0 0,19 0 0,-17 0 0,21 0 0,-21 0 0,17 0 0,-18 0 0,14 0 0,-14 0 0,10 0 0,-11 0 0,11 0 0,-10 0 0,14 0 0,-14 0 0,18 0 0,-17 0 0,17 0 0,-18 0 0,18 0 0,-17 0 0,13 0 0,-15 0 0,15-4 0,-13 3 0,21-3 0,-21 4 0,13 0 0,-15 0 0,11 0 0,-10 0 0,10 0 0,-11 0 0,7-4 0,-7 3 0,7-3 0,-7 4 0,7 0 0,-7 0 0,7 0 0,-7 0 0,7 0 0,-7 0 0,7 0 0,-7 0 0,7 0 0,-7 0 0,3 0 0,-4 0 0,0 0 0,0 0 0,0 0 0,0 0 0,0 0 0,0 0 0,0 0 0,0 0 0,0 0 0,0 0 0,0 0 0,-4 4 0,-1-3 0,-4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6:06.359"/>
    </inkml:context>
    <inkml:brush xml:id="br0">
      <inkml:brushProperty name="width" value="0.05" units="cm"/>
      <inkml:brushProperty name="height" value="0.05" units="cm"/>
      <inkml:brushProperty name="color" value="#E71224"/>
    </inkml:brush>
  </inkml:definitions>
  <inkml:trace contextRef="#ctx0" brushRef="#br0">0 112 24575,'13'0'0,"-3"0"0,3 0 0,-4 0 0,0 0 0,0 0 0,0 0 0,0 0 0,0 0 0,0 0 0,4 0 0,-3 0 0,7 0 0,-7 0 0,15 4 0,-13-3 0,17 7 0,-18-7 0,18 7 0,-17-7 0,17 3 0,-18-4 0,14 0 0,-14 0 0,14 0 0,-14 0 0,22 0 0,-20 0 0,32 4 0,-31-3 0,27 3 0,-29-4 0,25 0 0,-24 0 0,28 0 0,-28 0 0,28 0 0,-28 0 0,28 0 0,-28 0 0,28 0 0,-28 0 0,24 0 0,-25 0 0,9 0 0,-12 0 0,0 0 0,4 0 0,-4 0 0,4 0 0,4 0 0,-6 0 0,22 0 0,-20 0 0,24 0 0,-25 0 0,21 4 0,-17-3 0,14 3 0,-15-4 0,10 0 0,-14 0 0,14 0 0,-14 0 0,18 0 0,-21-4 0,20 3 0,-21-8 0,18 8 0,-14-3 0,14 0 0,-14 3 0,14-7 0,-14 7 0,10-3 0,-11 4 0,11-4 0,-10 3 0,10-3 0,-11 4 0,7-4 0,-7 3 0,7-3 0,-7 4 0,7-4 0,-7 3 0,11-3 0,-10 4 0,10-4 0,-11 3 0,11-4 0,-10 5 0,6-4 0,-8 3 0,8-3 0,-6 4 0,14 0 0,-14 0 0,10 0 0,-11 0 0,11 0 0,-10 0 0,18 0 0,-17 0 0,13 0 0,-15 0 0,15 0 0,-13 0 0,21 0 0,-21 0 0,24 0 0,-23 0 0,24 0 0,-25 0 0,21 0 0,-21 0 0,25 0 0,-24 0 0,28 0 0,-28 0 0,36 0 0,-34 0 0,30 0 0,-29 0 0,22-4 0,-21 3 0,20-3 0,-25 4 0,21 0 0,-21 0 0,9 0 0,-12 0 0,0 0 0,0 0 0,0 0 0,4-4 0,-3 3 0,7-3 0,-7 4 0,11-4 0,-10 3 0,6-3 0,-8 4 0,4 0 0,-3 0 0,3 0 0,-4 0 0,0 0 0,0 0 0,4 0 0,-7-4 0,10 3 0,-10-3 0,7 4 0,-8-4 0,7 3 0,-6-3 0,7 4 0,-4 0 0,0 0 0,-4-4 0,3 2 0,-3-2 0,4 4 0,0 0 0,0 0 0,0 0 0,0 0 0,0 0 0,0 0 0,0 0 0,4-4 0,-3 3 0,11-3 0,-10 4 0,14 0 0,-14 0 0,10 0 0,-11 0 0,7 0 0,-7 0 0,10 0 0,-9 0 0,10 0 0,-11 0 0,11 0 0,-10 0 0,14 0 0,-14 0 0,18 0 0,-17 0 0,21 0 0,-21 0 0,29 0 0,-27 0 0,39 4 0,-38-3 0,42 3 0,-42-4 0,46 0 0,-45 0 0,21 0 0,0 0 0,11 0 0,-3 0 0,24 0 0,-53 0 0,45-4 0,-46 3 0,34-3 0,-36 0 0,20 3 0,-22-3 0,14 4 0,-14 0 0,14 0 0,-14 0 0,14 0 0,-14 0 0,18 0 0,-17 0 0,20 0 0,-20 0 0,17 0 0,-18 0 0,18 0 0,-17 0 0,21 0 0,-21 0 0,21 0 0,-21 0 0,21 0 0,-21 0 0,21 0 0,-21 0 0,21 0 0,-21 0 0,25 4 0,-24-3 0,28 3 0,-28-4 0,28 4 0,-28-3 0,28 3 0,-28-4 0,28 0 0,-28 0 0,24 0 0,-25 0 0,21 0 0,-21 0 0,13 0 0,-15 0 0,11 0 0,-10 0 0,18 0 0,-17 4 0,17-3 0,-18 3 0,10 0 0,-11-3 0,7 3 0,-7-4 0,11 4 0,-10-3 0,10 3 0,-15 0 0,14-3 0,-13 3 0,18 0 0,-14-3 0,10 3 0,-11-4 0,7 4 0,-7-3 0,10 3 0,-9-4 0,10 0 0,-11 0 0,7 0 0,-7 0 0,11 0 0,-10 0 0,6 4 0,-8-3 0,8 3 0,-6-4 0,6 0 0,-8 0 0,0 0 0,0 0 0,0 0 0,0 0 0,0 0 0,0 0 0,4 0 0,-3 0 0,3 0 0,-4 0 0,0 0 0,0 0 0,0 0 0,0 0 0,0 0 0,0 0 0,0 0 0,0 0 0,0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6:27.116"/>
    </inkml:context>
    <inkml:brush xml:id="br0">
      <inkml:brushProperty name="width" value="0.05" units="cm"/>
      <inkml:brushProperty name="height" value="0.05" units="cm"/>
      <inkml:brushProperty name="color" value="#E71224"/>
    </inkml:brush>
  </inkml:definitions>
  <inkml:trace contextRef="#ctx0" brushRef="#br0">1 65 24575,'5'-4'0,"3"3"0,-7-7 0,7 7 0,-3-3 0,4 4 0,-4-4 0,3 3 0,-3-4 0,4 5 0,0 0 0,0 0 0,0 0 0,12 0 0,-9 0 0,16 0 0,-17 0 0,10 0 0,-11 0 0,11 0 0,-10 0 0,10 0 0,-11 0 0,7 0 0,-7 0 0,15 0 0,-13 0 0,17 0 0,-18 0 0,10 0 0,-11 0 0,11 0 0,-10 0 0,14 0 0,-14 0 0,14 0 0,-14 0 0,18-4 0,-17 3 0,17-3 0,-18 4 0,14 0 0,-14 0 0,14 0 0,-14 0 0,14 0 0,-14 0 0,22 0 0,-20 0 0,20 0 0,-22 0 0,26 0 0,-23 0 0,27 0 0,-29 0 0,25-4 0,-24 3 0,24-3 0,-25 4 0,17-4 0,-18 3 0,10-3 0,-11 4 0,11 0 0,-10 0 0,14 0 0,-14 0 0,10 0 0,-11 0 0,7 0 0,-7 0 0,3 0 0,-4 0 0,4 0 0,-3 0 0,2 0 0,-3 0 0,0 0 0,0 0 0,0 0 0,0 0 0,4 0 0,-3 0 0,7-4 0,-7 3 0,3-3 0,-4 4 0,0 0 0,0 0 0,0 0 0,0 0 0,0 0 0,0 0 0,0 0 0,-4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9:31.463"/>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9:38.763"/>
    </inkml:context>
    <inkml:brush xml:id="br0">
      <inkml:brushProperty name="width" value="0.05" units="cm"/>
      <inkml:brushProperty name="height" value="0.05" units="cm"/>
      <inkml:brushProperty name="color" value="#E71224"/>
    </inkml:brush>
  </inkml:definitions>
  <inkml:trace contextRef="#ctx0" brushRef="#br0">0 1 24575,'4'5'0,"5"3"0,-3-3 0,6 0 0,-7-1 0,0 0 0,7-3 0,-6 7 0,7-7 0,-4 3 0,0-4 0,0 0 0,-4 4 0,3-3 0,5 3 0,-2-4 0,14 4 0,-14-3 0,10 7 0,-7-7 0,12 7 0,-14-3 0,16 0 0,-21-1 0,18-4 0,-18 4 0,17-3 0,-17 3 0,14-4 0,-11 0 0,7-4 0,-7 3 0,3-3 0,-4 4 0,0 0 0,0 0 0,-4-4 0,3 3 0,-3-3 0,4 4 0,-4-5 0,3 4 0,-3-3 0,4 4 0,0 0 0,0 0 0,0 0 0,4-4 0,-3 3 0,7-3 0,-7 4 0,7 0 0,-11-4 0,10 3 0,-10-3 0,7 4 0,-8-4 0,3 3 0,-3-3 0,4 4 0,0-4 0,0 3 0,4-3 0,9 4 0,-6 0 0,9 4 0,-15-3 0,3 3 0,-4-4 0,0 0 0,0 0 0,4 0 0,-3 0 0,15 0 0,-14 0 0,22 0 0,-21 0 0,13 0 0,-15 0 0,11 0 0,-10 0 0,14 0 0,-14 0 0,10 0 0,-11 0 0,7 0 0,-7 0 0,3 0 0,-4 0 0,4 0 0,-3 0 0,7 0 0,-7 0 0,15 0 0,-13 0 0,17 0 0,-14 4 0,19-3 0,-17 3 0,16-4 0,-22 0 0,18 0 0,-17 0 0,17-4 0,-18 3 0,18-3 0,-17 4 0,21 0 0,-21 0 0,17 0 0,-18 0 0,10 0 0,-15-4 0,10 3 0,-10-4 0,3 1 0,-1 3 0,-7-3 0,3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1T06:59:40.507"/>
    </inkml:context>
    <inkml:brush xml:id="br0">
      <inkml:brushProperty name="width" value="0.05" units="cm"/>
      <inkml:brushProperty name="height" value="0.05" units="cm"/>
      <inkml:brushProperty name="color" value="#E71224"/>
    </inkml:brush>
  </inkml:definitions>
  <inkml:trace contextRef="#ctx0" brushRef="#br0">0 74 24575,'9'0'0,"0"0"0,0 0 0,0 0 0,0 0 0,0 0 0,-4-4 0,7 3 0,-2-3 0,16 4 0,-2-4 0,7 3 0,-8-4 0,3 1 0,-11 3 0,6-3 0,-11 4 0,19-4 0,-16 3 0,20-3 0,-14 4 0,20 0 0,-17 0 0,23 0 0,-32 0 0,28 0 0,-20 0 0,18 0 0,-15 0 0,14 0 0,-21 0 0,20 0 0,-25 0 0,13 0 0,-11 0 0,12-4 0,-10 3 0,9-3 0,-15 4 0,3 0 0,-8-4 0,3 3 0,-3-3 0,4 4 0,0 0 0,0 0 0,0 0 0,4 0 0,-3 0 0,3-4 0,-4 3 0,4-3 0,-3 4 0,3 0 0,-4 0 0,4-4 0,-3 3 0,7-3 0,-7 4 0,3 0 0,-4 0 0,0 0 0,0 0 0,-1 0 0,1 0 0,-4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F82E-ACE2-A14F-894B-540FE08488AB}" type="datetimeFigureOut">
              <a:rPr lang="en-DE" smtClean="0"/>
              <a:t>11.08.23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A536B-E567-6042-B3F8-D1069F179856}" type="slidenum">
              <a:rPr lang="en-DE" smtClean="0"/>
              <a:t>‹#›</a:t>
            </a:fld>
            <a:endParaRPr lang="en-DE"/>
          </a:p>
        </p:txBody>
      </p:sp>
    </p:spTree>
    <p:extLst>
      <p:ext uri="{BB962C8B-B14F-4D97-AF65-F5344CB8AC3E}">
        <p14:creationId xmlns:p14="http://schemas.microsoft.com/office/powerpoint/2010/main" val="237083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1</a:t>
            </a:fld>
            <a:endParaRPr lang="en-DE"/>
          </a:p>
        </p:txBody>
      </p:sp>
    </p:spTree>
    <p:extLst>
      <p:ext uri="{BB962C8B-B14F-4D97-AF65-F5344CB8AC3E}">
        <p14:creationId xmlns:p14="http://schemas.microsoft.com/office/powerpoint/2010/main" val="2390161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you can see that the model is using the ensemble method, to find the best sharpe ratio to then apply the correct method for the next quarter, and so on</a:t>
            </a:r>
          </a:p>
        </p:txBody>
      </p:sp>
      <p:sp>
        <p:nvSpPr>
          <p:cNvPr id="4" name="Slide Number Placeholder 3"/>
          <p:cNvSpPr>
            <a:spLocks noGrp="1"/>
          </p:cNvSpPr>
          <p:nvPr>
            <p:ph type="sldNum" sz="quarter" idx="5"/>
          </p:nvPr>
        </p:nvSpPr>
        <p:spPr/>
        <p:txBody>
          <a:bodyPr/>
          <a:lstStyle/>
          <a:p>
            <a:fld id="{655A536B-E567-6042-B3F8-D1069F179856}" type="slidenum">
              <a:rPr lang="en-DE" smtClean="0"/>
              <a:t>14</a:t>
            </a:fld>
            <a:endParaRPr lang="en-DE"/>
          </a:p>
        </p:txBody>
      </p:sp>
    </p:spTree>
    <p:extLst>
      <p:ext uri="{BB962C8B-B14F-4D97-AF65-F5344CB8AC3E}">
        <p14:creationId xmlns:p14="http://schemas.microsoft.com/office/powerpoint/2010/main" val="117030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Unfortunately my model with the selected hyperparameters does not perform well under the given market conditions, and needs to be retrained some more to reach the optimal market values, BUT it is not that far off!</a:t>
            </a:r>
          </a:p>
        </p:txBody>
      </p:sp>
      <p:sp>
        <p:nvSpPr>
          <p:cNvPr id="4" name="Slide Number Placeholder 3"/>
          <p:cNvSpPr>
            <a:spLocks noGrp="1"/>
          </p:cNvSpPr>
          <p:nvPr>
            <p:ph type="sldNum" sz="quarter" idx="5"/>
          </p:nvPr>
        </p:nvSpPr>
        <p:spPr/>
        <p:txBody>
          <a:bodyPr/>
          <a:lstStyle/>
          <a:p>
            <a:fld id="{655A536B-E567-6042-B3F8-D1069F179856}" type="slidenum">
              <a:rPr lang="en-DE" smtClean="0"/>
              <a:t>15</a:t>
            </a:fld>
            <a:endParaRPr lang="en-DE"/>
          </a:p>
        </p:txBody>
      </p:sp>
    </p:spTree>
    <p:extLst>
      <p:ext uri="{BB962C8B-B14F-4D97-AF65-F5344CB8AC3E}">
        <p14:creationId xmlns:p14="http://schemas.microsoft.com/office/powerpoint/2010/main" val="368803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you can see that model was underfitting a little bit, that can easily be fixed with due time and process, it is very on point nonetheless.</a:t>
            </a:r>
          </a:p>
        </p:txBody>
      </p:sp>
      <p:sp>
        <p:nvSpPr>
          <p:cNvPr id="4" name="Slide Number Placeholder 3"/>
          <p:cNvSpPr>
            <a:spLocks noGrp="1"/>
          </p:cNvSpPr>
          <p:nvPr>
            <p:ph type="sldNum" sz="quarter" idx="5"/>
          </p:nvPr>
        </p:nvSpPr>
        <p:spPr/>
        <p:txBody>
          <a:bodyPr/>
          <a:lstStyle/>
          <a:p>
            <a:fld id="{655A536B-E567-6042-B3F8-D1069F179856}" type="slidenum">
              <a:rPr lang="en-DE" smtClean="0"/>
              <a:t>16</a:t>
            </a:fld>
            <a:endParaRPr lang="en-DE"/>
          </a:p>
        </p:txBody>
      </p:sp>
    </p:spTree>
    <p:extLst>
      <p:ext uri="{BB962C8B-B14F-4D97-AF65-F5344CB8AC3E}">
        <p14:creationId xmlns:p14="http://schemas.microsoft.com/office/powerpoint/2010/main" val="35478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Obviously The Stock Market is a very volatile place, hence even more reason to employ an artificial intellegince to make rational unemotional decisions</a:t>
            </a:r>
          </a:p>
        </p:txBody>
      </p:sp>
      <p:sp>
        <p:nvSpPr>
          <p:cNvPr id="4" name="Slide Number Placeholder 3"/>
          <p:cNvSpPr>
            <a:spLocks noGrp="1"/>
          </p:cNvSpPr>
          <p:nvPr>
            <p:ph type="sldNum" sz="quarter" idx="5"/>
          </p:nvPr>
        </p:nvSpPr>
        <p:spPr/>
        <p:txBody>
          <a:bodyPr/>
          <a:lstStyle/>
          <a:p>
            <a:fld id="{655A536B-E567-6042-B3F8-D1069F179856}" type="slidenum">
              <a:rPr lang="en-DE" smtClean="0"/>
              <a:t>2</a:t>
            </a:fld>
            <a:endParaRPr lang="en-DE"/>
          </a:p>
        </p:txBody>
      </p:sp>
    </p:spTree>
    <p:extLst>
      <p:ext uri="{BB962C8B-B14F-4D97-AF65-F5344CB8AC3E}">
        <p14:creationId xmlns:p14="http://schemas.microsoft.com/office/powerpoint/2010/main" val="307659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As you can see the market is driven by emotions and its very hard to keep your cool in different market conditions.</a:t>
            </a:r>
          </a:p>
        </p:txBody>
      </p:sp>
      <p:sp>
        <p:nvSpPr>
          <p:cNvPr id="4" name="Slide Number Placeholder 3"/>
          <p:cNvSpPr>
            <a:spLocks noGrp="1"/>
          </p:cNvSpPr>
          <p:nvPr>
            <p:ph type="sldNum" sz="quarter" idx="5"/>
          </p:nvPr>
        </p:nvSpPr>
        <p:spPr/>
        <p:txBody>
          <a:bodyPr/>
          <a:lstStyle/>
          <a:p>
            <a:fld id="{655A536B-E567-6042-B3F8-D1069F179856}" type="slidenum">
              <a:rPr lang="en-DE" smtClean="0"/>
              <a:t>3</a:t>
            </a:fld>
            <a:endParaRPr lang="en-DE"/>
          </a:p>
        </p:txBody>
      </p:sp>
    </p:spTree>
    <p:extLst>
      <p:ext uri="{BB962C8B-B14F-4D97-AF65-F5344CB8AC3E}">
        <p14:creationId xmlns:p14="http://schemas.microsoft.com/office/powerpoint/2010/main" val="137859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1997 chess game where an AI won over a Chess Grandmaster and introduced AI supremacy to the Media</a:t>
            </a:r>
          </a:p>
        </p:txBody>
      </p:sp>
      <p:sp>
        <p:nvSpPr>
          <p:cNvPr id="4" name="Slide Number Placeholder 3"/>
          <p:cNvSpPr>
            <a:spLocks noGrp="1"/>
          </p:cNvSpPr>
          <p:nvPr>
            <p:ph type="sldNum" sz="quarter" idx="5"/>
          </p:nvPr>
        </p:nvSpPr>
        <p:spPr/>
        <p:txBody>
          <a:bodyPr/>
          <a:lstStyle/>
          <a:p>
            <a:fld id="{655A536B-E567-6042-B3F8-D1069F179856}" type="slidenum">
              <a:rPr lang="en-DE" smtClean="0"/>
              <a:t>4</a:t>
            </a:fld>
            <a:endParaRPr lang="en-DE"/>
          </a:p>
        </p:txBody>
      </p:sp>
    </p:spTree>
    <p:extLst>
      <p:ext uri="{BB962C8B-B14F-4D97-AF65-F5344CB8AC3E}">
        <p14:creationId xmlns:p14="http://schemas.microsoft.com/office/powerpoint/2010/main" val="236765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42424"/>
                </a:solidFill>
                <a:effectLst/>
                <a:latin typeface="source-serif-pro"/>
              </a:rPr>
              <a:t>A2C </a:t>
            </a:r>
            <a:r>
              <a:rPr lang="en-GB" b="0" i="0" dirty="0">
                <a:solidFill>
                  <a:srgbClr val="242424"/>
                </a:solidFill>
                <a:effectLst/>
                <a:latin typeface="source-serif-pro"/>
              </a:rPr>
              <a:t>is a typical </a:t>
            </a:r>
            <a:r>
              <a:rPr lang="en-GB" b="1" i="0" dirty="0">
                <a:solidFill>
                  <a:srgbClr val="242424"/>
                </a:solidFill>
                <a:effectLst/>
                <a:latin typeface="source-serif-pro"/>
              </a:rPr>
              <a:t>actor-critic algorithm </a:t>
            </a:r>
            <a:r>
              <a:rPr lang="en-GB" b="0" i="0" dirty="0">
                <a:solidFill>
                  <a:srgbClr val="242424"/>
                </a:solidFill>
                <a:effectLst/>
                <a:latin typeface="source-serif-pro"/>
              </a:rPr>
              <a:t>which we use as a component in the ensemble method. </a:t>
            </a:r>
          </a:p>
          <a:p>
            <a:pPr algn="l"/>
            <a:r>
              <a:rPr lang="en-GB" b="0" i="0" dirty="0">
                <a:solidFill>
                  <a:srgbClr val="242424"/>
                </a:solidFill>
                <a:effectLst/>
                <a:latin typeface="source-serif-pro"/>
              </a:rPr>
              <a:t>A2C is introduced to improve the policy gradient updates. </a:t>
            </a:r>
          </a:p>
          <a:p>
            <a:pPr algn="l"/>
            <a:r>
              <a:rPr lang="en-GB" b="0" i="0" dirty="0">
                <a:solidFill>
                  <a:srgbClr val="242424"/>
                </a:solidFill>
                <a:effectLst/>
                <a:latin typeface="source-serif-pro"/>
              </a:rPr>
              <a:t>A2C utilizes an </a:t>
            </a:r>
            <a:r>
              <a:rPr lang="en-GB" b="1" i="0" dirty="0">
                <a:solidFill>
                  <a:srgbClr val="242424"/>
                </a:solidFill>
                <a:effectLst/>
                <a:latin typeface="source-serif-pro"/>
              </a:rPr>
              <a:t>advantage function</a:t>
            </a:r>
            <a:r>
              <a:rPr lang="en-GB" b="0" i="0" dirty="0">
                <a:solidFill>
                  <a:srgbClr val="242424"/>
                </a:solidFill>
                <a:effectLst/>
                <a:latin typeface="source-serif-pro"/>
              </a:rPr>
              <a:t> to reduce the variance of the policy gradient. </a:t>
            </a:r>
          </a:p>
          <a:p>
            <a:pPr algn="l"/>
            <a:r>
              <a:rPr lang="en-GB" b="0" i="0" dirty="0">
                <a:solidFill>
                  <a:srgbClr val="242424"/>
                </a:solidFill>
                <a:effectLst/>
                <a:latin typeface="source-serif-pro"/>
              </a:rPr>
              <a:t>Instead of only estimates the value function, the </a:t>
            </a:r>
            <a:r>
              <a:rPr lang="en-GB" b="1" i="0" dirty="0">
                <a:solidFill>
                  <a:srgbClr val="242424"/>
                </a:solidFill>
                <a:effectLst/>
                <a:latin typeface="source-serif-pro"/>
              </a:rPr>
              <a:t>critic network estimates the advantage function</a:t>
            </a:r>
            <a:r>
              <a:rPr lang="en-GB" b="0" i="0" dirty="0">
                <a:solidFill>
                  <a:srgbClr val="242424"/>
                </a:solidFill>
                <a:effectLst/>
                <a:latin typeface="source-serif-pro"/>
              </a:rPr>
              <a:t>. </a:t>
            </a:r>
          </a:p>
          <a:p>
            <a:pPr algn="l"/>
            <a:r>
              <a:rPr lang="en-GB" b="0" i="0" dirty="0">
                <a:solidFill>
                  <a:srgbClr val="242424"/>
                </a:solidFill>
                <a:effectLst/>
                <a:latin typeface="source-serif-pro"/>
              </a:rPr>
              <a:t>Thus, the evaluation of an action not only depends on how good the action is, but also considers how much better it can be. </a:t>
            </a:r>
          </a:p>
          <a:p>
            <a:pPr algn="l"/>
            <a:r>
              <a:rPr lang="en-GB" b="0" i="0" dirty="0">
                <a:solidFill>
                  <a:srgbClr val="242424"/>
                </a:solidFill>
                <a:effectLst/>
                <a:latin typeface="source-serif-pro"/>
              </a:rPr>
              <a:t>So that it reduces the high variance of the policy networks and makes the model more robust.</a:t>
            </a:r>
          </a:p>
          <a:p>
            <a:pPr algn="l"/>
            <a:r>
              <a:rPr lang="en-GB" b="0" i="0" dirty="0">
                <a:solidFill>
                  <a:srgbClr val="242424"/>
                </a:solidFill>
                <a:effectLst/>
                <a:latin typeface="source-serif-pro"/>
              </a:rPr>
              <a:t>A2C uses </a:t>
            </a:r>
            <a:r>
              <a:rPr lang="en-GB" b="1" i="0" dirty="0">
                <a:solidFill>
                  <a:srgbClr val="242424"/>
                </a:solidFill>
                <a:effectLst/>
                <a:latin typeface="source-serif-pro"/>
              </a:rPr>
              <a:t>copies of the same agent</a:t>
            </a:r>
            <a:r>
              <a:rPr lang="en-GB" b="0" i="0" dirty="0">
                <a:solidFill>
                  <a:srgbClr val="242424"/>
                </a:solidFill>
                <a:effectLst/>
                <a:latin typeface="source-serif-pro"/>
              </a:rPr>
              <a:t> working in parallel to update gradients with different data samples.</a:t>
            </a:r>
          </a:p>
          <a:p>
            <a:pPr algn="l"/>
            <a:r>
              <a:rPr lang="en-GB" b="0" i="0" dirty="0">
                <a:solidFill>
                  <a:srgbClr val="242424"/>
                </a:solidFill>
                <a:effectLst/>
                <a:latin typeface="source-serif-pro"/>
              </a:rPr>
              <a:t>Each agent works independently to interact with the same environment. </a:t>
            </a:r>
          </a:p>
          <a:p>
            <a:pPr algn="l"/>
            <a:r>
              <a:rPr lang="en-GB" b="0" i="0" dirty="0">
                <a:solidFill>
                  <a:srgbClr val="242424"/>
                </a:solidFill>
                <a:effectLst/>
                <a:latin typeface="source-serif-pro"/>
              </a:rPr>
              <a:t>After all of the parallel agents finish calculating their gradients, A2C uses</a:t>
            </a:r>
            <a:r>
              <a:rPr lang="en-GB" b="1" i="0" dirty="0">
                <a:solidFill>
                  <a:srgbClr val="242424"/>
                </a:solidFill>
                <a:effectLst/>
                <a:latin typeface="source-serif-pro"/>
              </a:rPr>
              <a:t> a coordinator</a:t>
            </a:r>
            <a:r>
              <a:rPr lang="en-GB" b="0" i="0" dirty="0">
                <a:solidFill>
                  <a:srgbClr val="242424"/>
                </a:solidFill>
                <a:effectLst/>
                <a:latin typeface="source-serif-pro"/>
              </a:rPr>
              <a:t> to pass the average gradients over all the agents to a </a:t>
            </a:r>
            <a:r>
              <a:rPr lang="en-GB" b="1" i="0" dirty="0">
                <a:solidFill>
                  <a:srgbClr val="242424"/>
                </a:solidFill>
                <a:effectLst/>
                <a:latin typeface="source-serif-pro"/>
              </a:rPr>
              <a:t>global network</a:t>
            </a:r>
            <a:r>
              <a:rPr lang="en-GB" b="0" i="0" dirty="0">
                <a:solidFill>
                  <a:srgbClr val="242424"/>
                </a:solidFill>
                <a:effectLst/>
                <a:latin typeface="source-serif-pro"/>
              </a:rPr>
              <a:t>. </a:t>
            </a:r>
          </a:p>
          <a:p>
            <a:pPr algn="l"/>
            <a:r>
              <a:rPr lang="en-GB" b="0" i="0" dirty="0">
                <a:solidFill>
                  <a:srgbClr val="242424"/>
                </a:solidFill>
                <a:effectLst/>
                <a:latin typeface="source-serif-pro"/>
              </a:rPr>
              <a:t>So that the global network can update the actor and the critic network. </a:t>
            </a:r>
          </a:p>
          <a:p>
            <a:pPr algn="l"/>
            <a:r>
              <a:rPr lang="en-GB" b="0" i="0" dirty="0">
                <a:solidFill>
                  <a:srgbClr val="242424"/>
                </a:solidFill>
                <a:effectLst/>
                <a:latin typeface="source-serif-pro"/>
              </a:rPr>
              <a:t>The presence of a global network increases the diversity of training data. </a:t>
            </a:r>
          </a:p>
          <a:p>
            <a:pPr algn="l"/>
            <a:r>
              <a:rPr lang="en-GB" b="0" i="0" dirty="0">
                <a:solidFill>
                  <a:srgbClr val="242424"/>
                </a:solidFill>
                <a:effectLst/>
                <a:latin typeface="source-serif-pro"/>
              </a:rPr>
              <a:t>The synchronized gradient update is more cost-effective, faster and works better with large batch sizes. </a:t>
            </a:r>
          </a:p>
          <a:p>
            <a:pPr algn="l"/>
            <a:r>
              <a:rPr lang="en-GB" b="0" i="0" dirty="0">
                <a:solidFill>
                  <a:srgbClr val="242424"/>
                </a:solidFill>
                <a:effectLst/>
                <a:latin typeface="source-serif-pro"/>
              </a:rPr>
              <a:t>A2C is a great model for stock trading because of its stability.</a:t>
            </a:r>
          </a:p>
          <a:p>
            <a:endParaRPr lang="en-GB" b="0" i="0" dirty="0">
              <a:solidFill>
                <a:srgbClr val="050E17"/>
              </a:solidFill>
              <a:effectLst/>
              <a:latin typeface="-apple-system"/>
            </a:endParaRPr>
          </a:p>
        </p:txBody>
      </p:sp>
      <p:sp>
        <p:nvSpPr>
          <p:cNvPr id="4" name="Slide Number Placeholder 3"/>
          <p:cNvSpPr>
            <a:spLocks noGrp="1"/>
          </p:cNvSpPr>
          <p:nvPr>
            <p:ph type="sldNum" sz="quarter" idx="5"/>
          </p:nvPr>
        </p:nvSpPr>
        <p:spPr/>
        <p:txBody>
          <a:bodyPr/>
          <a:lstStyle/>
          <a:p>
            <a:fld id="{655A536B-E567-6042-B3F8-D1069F179856}" type="slidenum">
              <a:rPr lang="en-DE" smtClean="0"/>
              <a:t>6</a:t>
            </a:fld>
            <a:endParaRPr lang="en-DE"/>
          </a:p>
        </p:txBody>
      </p:sp>
    </p:spTree>
    <p:extLst>
      <p:ext uri="{BB962C8B-B14F-4D97-AF65-F5344CB8AC3E}">
        <p14:creationId xmlns:p14="http://schemas.microsoft.com/office/powerpoint/2010/main" val="216995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42424"/>
                </a:solidFill>
                <a:effectLst/>
                <a:latin typeface="source-serif-pro"/>
              </a:rPr>
              <a:t>DDPG</a:t>
            </a:r>
            <a:r>
              <a:rPr lang="en-GB" b="0" i="0" dirty="0">
                <a:solidFill>
                  <a:srgbClr val="242424"/>
                </a:solidFill>
                <a:effectLst/>
                <a:latin typeface="source-serif-pro"/>
              </a:rPr>
              <a:t> is an actor-critic based algorithm which we use as a component in the ensemble strategy to maximize the investment return. </a:t>
            </a:r>
          </a:p>
          <a:p>
            <a:pPr algn="l"/>
            <a:r>
              <a:rPr lang="en-GB" b="0" i="0" dirty="0">
                <a:solidFill>
                  <a:srgbClr val="242424"/>
                </a:solidFill>
                <a:effectLst/>
                <a:latin typeface="source-serif-pro"/>
              </a:rPr>
              <a:t>DDPG </a:t>
            </a:r>
            <a:r>
              <a:rPr lang="en-GB" b="1" i="0" dirty="0">
                <a:solidFill>
                  <a:srgbClr val="242424"/>
                </a:solidFill>
                <a:effectLst/>
                <a:latin typeface="source-serif-pro"/>
              </a:rPr>
              <a:t>combines</a:t>
            </a:r>
            <a:r>
              <a:rPr lang="en-GB" b="0" i="0" dirty="0">
                <a:solidFill>
                  <a:srgbClr val="242424"/>
                </a:solidFill>
                <a:effectLst/>
                <a:latin typeface="source-serif-pro"/>
              </a:rPr>
              <a:t> the frameworks of both </a:t>
            </a:r>
            <a:r>
              <a:rPr lang="en-GB" b="1" i="0" dirty="0">
                <a:solidFill>
                  <a:srgbClr val="242424"/>
                </a:solidFill>
                <a:effectLst/>
                <a:latin typeface="source-serif-pro"/>
              </a:rPr>
              <a:t>Q-learning and policy gradien</a:t>
            </a:r>
            <a:r>
              <a:rPr lang="en-GB" b="0" i="0" dirty="0">
                <a:solidFill>
                  <a:srgbClr val="242424"/>
                </a:solidFill>
                <a:effectLst/>
                <a:latin typeface="source-serif-pro"/>
              </a:rPr>
              <a:t>t, and uses neural networks as function approximators. </a:t>
            </a:r>
          </a:p>
          <a:p>
            <a:pPr algn="l"/>
            <a:r>
              <a:rPr lang="en-GB" b="0" i="0" dirty="0">
                <a:solidFill>
                  <a:srgbClr val="242424"/>
                </a:solidFill>
                <a:effectLst/>
                <a:latin typeface="source-serif-pro"/>
              </a:rPr>
              <a:t>In contrast with DQN that learns indirectly through Q-values tables and suffers the curse of dimensionality problem, DDPG learns directly from the observations through policy gradient. </a:t>
            </a:r>
          </a:p>
          <a:p>
            <a:pPr algn="l"/>
            <a:r>
              <a:rPr lang="en-GB" b="0" i="0" dirty="0">
                <a:solidFill>
                  <a:srgbClr val="242424"/>
                </a:solidFill>
                <a:effectLst/>
                <a:latin typeface="source-serif-pro"/>
              </a:rPr>
              <a:t>It is proposed to deterministically map states to actions to better fit the continuous action space environment.</a:t>
            </a:r>
            <a:endParaRPr lang="en-GB" b="0" i="0" dirty="0">
              <a:solidFill>
                <a:srgbClr val="050E17"/>
              </a:solidFill>
              <a:effectLst/>
              <a:latin typeface="-apple-system"/>
            </a:endParaRPr>
          </a:p>
        </p:txBody>
      </p:sp>
      <p:sp>
        <p:nvSpPr>
          <p:cNvPr id="4" name="Slide Number Placeholder 3"/>
          <p:cNvSpPr>
            <a:spLocks noGrp="1"/>
          </p:cNvSpPr>
          <p:nvPr>
            <p:ph type="sldNum" sz="quarter" idx="5"/>
          </p:nvPr>
        </p:nvSpPr>
        <p:spPr/>
        <p:txBody>
          <a:bodyPr/>
          <a:lstStyle/>
          <a:p>
            <a:fld id="{655A536B-E567-6042-B3F8-D1069F179856}" type="slidenum">
              <a:rPr lang="en-DE" smtClean="0"/>
              <a:t>7</a:t>
            </a:fld>
            <a:endParaRPr lang="en-DE"/>
          </a:p>
        </p:txBody>
      </p:sp>
    </p:spTree>
    <p:extLst>
      <p:ext uri="{BB962C8B-B14F-4D97-AF65-F5344CB8AC3E}">
        <p14:creationId xmlns:p14="http://schemas.microsoft.com/office/powerpoint/2010/main" val="268636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424"/>
                </a:solidFill>
                <a:effectLst/>
                <a:latin typeface="source-serif-pro"/>
              </a:rPr>
              <a:t>PPO is introduced to control the policy gradient update and ensure that the new policy will not be too different from the older one. </a:t>
            </a:r>
          </a:p>
          <a:p>
            <a:pPr algn="l"/>
            <a:r>
              <a:rPr lang="en-GB" b="0" i="0" dirty="0">
                <a:solidFill>
                  <a:srgbClr val="242424"/>
                </a:solidFill>
                <a:effectLst/>
                <a:latin typeface="source-serif-pro"/>
              </a:rPr>
              <a:t>PPO tries to simplify the objective of </a:t>
            </a:r>
            <a:r>
              <a:rPr lang="en-GB" b="1" i="0" dirty="0">
                <a:solidFill>
                  <a:srgbClr val="242424"/>
                </a:solidFill>
                <a:effectLst/>
                <a:latin typeface="source-serif-pro"/>
              </a:rPr>
              <a:t>Trust Region Policy Optimization (TRPO)</a:t>
            </a:r>
            <a:r>
              <a:rPr lang="en-GB" b="0" i="0" dirty="0">
                <a:solidFill>
                  <a:srgbClr val="242424"/>
                </a:solidFill>
                <a:effectLst/>
                <a:latin typeface="source-serif-pro"/>
              </a:rPr>
              <a:t> by introducing a clipping term to the objective function.</a:t>
            </a:r>
          </a:p>
          <a:p>
            <a:pPr algn="l"/>
            <a:r>
              <a:rPr lang="en-GB" b="0" i="0" dirty="0">
                <a:solidFill>
                  <a:srgbClr val="242424"/>
                </a:solidFill>
                <a:effectLst/>
                <a:latin typeface="source-serif-pro"/>
              </a:rPr>
              <a:t>The objective function of PPO takes the</a:t>
            </a:r>
            <a:r>
              <a:rPr lang="en-GB" b="1" i="0" dirty="0">
                <a:solidFill>
                  <a:srgbClr val="242424"/>
                </a:solidFill>
                <a:effectLst/>
                <a:latin typeface="source-serif-pro"/>
              </a:rPr>
              <a:t> minimum of the clipped and normal objective</a:t>
            </a:r>
            <a:r>
              <a:rPr lang="en-GB" b="0" i="0" dirty="0">
                <a:solidFill>
                  <a:srgbClr val="242424"/>
                </a:solidFill>
                <a:effectLst/>
                <a:latin typeface="source-serif-pro"/>
              </a:rPr>
              <a:t>. </a:t>
            </a:r>
          </a:p>
          <a:p>
            <a:pPr algn="l"/>
            <a:r>
              <a:rPr lang="en-GB" b="0" i="0" dirty="0">
                <a:solidFill>
                  <a:srgbClr val="242424"/>
                </a:solidFill>
                <a:effectLst/>
                <a:latin typeface="source-serif-pro"/>
              </a:rPr>
              <a:t>PPO discourages large policy change move outside of the clipped interval. </a:t>
            </a:r>
          </a:p>
          <a:p>
            <a:pPr algn="l"/>
            <a:r>
              <a:rPr lang="en-GB" b="0" i="0" dirty="0">
                <a:solidFill>
                  <a:srgbClr val="242424"/>
                </a:solidFill>
                <a:effectLst/>
                <a:latin typeface="source-serif-pro"/>
              </a:rPr>
              <a:t>Therefore, PPO improves the stability of the policy networks training by restricting the policy update at each training step. </a:t>
            </a:r>
          </a:p>
          <a:p>
            <a:pPr algn="l"/>
            <a:r>
              <a:rPr lang="en-GB" b="0" i="0" dirty="0">
                <a:solidFill>
                  <a:srgbClr val="242424"/>
                </a:solidFill>
                <a:effectLst/>
                <a:latin typeface="source-serif-pro"/>
              </a:rPr>
              <a:t>We select PPO for stock trading because it is stable, fast, and simpler to implement and tune.</a:t>
            </a:r>
          </a:p>
        </p:txBody>
      </p:sp>
      <p:sp>
        <p:nvSpPr>
          <p:cNvPr id="4" name="Slide Number Placeholder 3"/>
          <p:cNvSpPr>
            <a:spLocks noGrp="1"/>
          </p:cNvSpPr>
          <p:nvPr>
            <p:ph type="sldNum" sz="quarter" idx="5"/>
          </p:nvPr>
        </p:nvSpPr>
        <p:spPr/>
        <p:txBody>
          <a:bodyPr/>
          <a:lstStyle/>
          <a:p>
            <a:fld id="{655A536B-E567-6042-B3F8-D1069F179856}" type="slidenum">
              <a:rPr lang="en-DE" smtClean="0"/>
              <a:t>8</a:t>
            </a:fld>
            <a:endParaRPr lang="en-DE"/>
          </a:p>
        </p:txBody>
      </p:sp>
    </p:spTree>
    <p:extLst>
      <p:ext uri="{BB962C8B-B14F-4D97-AF65-F5344CB8AC3E}">
        <p14:creationId xmlns:p14="http://schemas.microsoft.com/office/powerpoint/2010/main" val="385037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42424"/>
                </a:solidFill>
                <a:effectLst/>
                <a:latin typeface="source-serif-pro"/>
              </a:rPr>
              <a:t>This strategy</a:t>
            </a:r>
            <a:r>
              <a:rPr lang="en-GB" b="0" i="0" dirty="0">
                <a:solidFill>
                  <a:srgbClr val="242424"/>
                </a:solidFill>
                <a:effectLst/>
                <a:latin typeface="source-serif-pro"/>
              </a:rPr>
              <a:t> includes all three actor-critic based algorithms: Proximal Policy Optimization (PPO), Advantage Actor-Critic (A2C), and Deep Deterministic Policy Gradient (DDPG).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424"/>
              </a:solidFill>
              <a:effectLst/>
              <a:latin typeface="source-serif-pro"/>
            </a:endParaRPr>
          </a:p>
          <a:p>
            <a:pPr algn="l"/>
            <a:r>
              <a:rPr lang="en-GB" b="1" i="0" dirty="0">
                <a:solidFill>
                  <a:srgbClr val="242424"/>
                </a:solidFill>
                <a:effectLst/>
                <a:latin typeface="source-serif-pro"/>
              </a:rPr>
              <a:t>It combines</a:t>
            </a:r>
            <a:r>
              <a:rPr lang="en-GB" b="0" i="0" dirty="0">
                <a:solidFill>
                  <a:srgbClr val="242424"/>
                </a:solidFill>
                <a:effectLst/>
                <a:latin typeface="source-serif-pro"/>
              </a:rPr>
              <a:t> the best features of the three algorithms, thereby robustly adjusting to different market conditions.</a:t>
            </a:r>
          </a:p>
          <a:p>
            <a:pPr algn="l"/>
            <a:r>
              <a:rPr lang="en-GB" b="0" i="0" dirty="0">
                <a:solidFill>
                  <a:srgbClr val="242424"/>
                </a:solidFill>
                <a:effectLst/>
                <a:latin typeface="source-serif-pro"/>
              </a:rPr>
              <a:t>The performance of the trading agent with different reinforcement learning algorithms is evaluated using the Sharpe ratio and compared with both the Dow Jones Industrial Average index and the traditional min-variance portfolio allocation strategy.</a:t>
            </a:r>
          </a:p>
          <a:p>
            <a:pPr algn="l"/>
            <a:endParaRPr lang="en-GB" b="0" i="0" dirty="0">
              <a:solidFill>
                <a:srgbClr val="242424"/>
              </a:solidFill>
              <a:effectLst/>
              <a:latin typeface="source-serif-pro"/>
            </a:endParaRPr>
          </a:p>
          <a:p>
            <a:pPr algn="l"/>
            <a:endParaRPr lang="en-GB"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9</a:t>
            </a:fld>
            <a:endParaRPr lang="en-DE"/>
          </a:p>
        </p:txBody>
      </p:sp>
    </p:spTree>
    <p:extLst>
      <p:ext uri="{BB962C8B-B14F-4D97-AF65-F5344CB8AC3E}">
        <p14:creationId xmlns:p14="http://schemas.microsoft.com/office/powerpoint/2010/main" val="172408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10</a:t>
            </a:fld>
            <a:endParaRPr lang="en-DE"/>
          </a:p>
        </p:txBody>
      </p:sp>
    </p:spTree>
    <p:extLst>
      <p:ext uri="{BB962C8B-B14F-4D97-AF65-F5344CB8AC3E}">
        <p14:creationId xmlns:p14="http://schemas.microsoft.com/office/powerpoint/2010/main" val="323798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6D37-F241-E160-A32E-EC3ECEC1E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EEED3D5B-CBE7-47C0-915B-6A65F18F8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6F499024-BEA4-E8AD-BE08-A14EBECB1C9F}"/>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5C6674D2-4803-AFFD-8433-4BC6F01C678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3E8CF75-20A1-FFBA-6E3C-7D18A3C1C2B1}"/>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7964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E090-FCA2-C85E-F8F5-4BD4C86465C0}"/>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3BA2146-6174-F91C-4D3D-005928B6D4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80282DC-DECC-930D-D27B-2536BBE5726D}"/>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794FFCC2-F0B1-1BBC-C936-78FC75BC922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08DEF19-90E7-58E7-E8B4-2E3CA0C3F0E9}"/>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20079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AAEDA4-006C-AFB4-ABD7-E139B9972D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4CA154A-5DE0-390D-C8D3-A594B4CDE4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1E5BBF0-C5AC-5F54-E68B-160FF4957DF6}"/>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B5821A75-B4B1-843C-EA22-E7775DA3866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C233DC0-67FC-F464-C845-DB6698DE3743}"/>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412627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696B-4E95-D882-1991-A9811767068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837A61B-59E2-DC78-10D0-3B39AC9556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7F86361-E812-9CE1-05BB-308211B12EAC}"/>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6838EBE7-0084-7F78-D41A-7FC0054B65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F993B4-18A8-7649-4250-C392FA343CF5}"/>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77031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71B1-5FD8-04DA-F3CC-44BE21DA31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4A69DB2D-B19E-4A18-F8AD-DB4B91A60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464A47-2AB7-EF38-C23D-513EB4F14081}"/>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6310ED8D-F886-4F00-5936-63687340D9E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13DAE9B-B427-9DB8-7E2C-4B46645A134D}"/>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76273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AFDF-92A9-F5C4-3386-F5E727AFA4C7}"/>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4A4673D0-08C5-E5E9-6556-0AC7B0C448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CDB71AA1-D001-4E49-A7E3-6810294F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97176AB4-2CDB-5BE4-C3C6-D9BB5EC3EF36}"/>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6" name="Footer Placeholder 5">
            <a:extLst>
              <a:ext uri="{FF2B5EF4-FFF2-40B4-BE49-F238E27FC236}">
                <a16:creationId xmlns:a16="http://schemas.microsoft.com/office/drawing/2014/main" id="{423197F3-E5AD-7A5E-D84A-894F80BF723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8EEA0D3-DF09-D8E1-F006-725AA60610E2}"/>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62211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D4E9-FF47-FD03-927B-C20EFB9127C8}"/>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45E884F-150D-3D3C-F2ED-5A2F889A9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AAD1CF-275D-EC51-5DDD-11B8A536CF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5D6334F7-B9F7-756F-F871-7332C1016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B82AE4-B4EB-03A6-C721-B3E46E3427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C394BFCE-6437-5F0F-42B8-EA7020D00117}"/>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8" name="Footer Placeholder 7">
            <a:extLst>
              <a:ext uri="{FF2B5EF4-FFF2-40B4-BE49-F238E27FC236}">
                <a16:creationId xmlns:a16="http://schemas.microsoft.com/office/drawing/2014/main" id="{77A6FC56-3349-5FF9-29C5-63EDC4F5C5D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107B743-8701-3A96-DAB5-19933490401B}"/>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22930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C87-6D0C-30BA-2B14-AAA2ED06486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538D34DC-D7A5-EF09-6CF2-EC00FCFB6386}"/>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4" name="Footer Placeholder 3">
            <a:extLst>
              <a:ext uri="{FF2B5EF4-FFF2-40B4-BE49-F238E27FC236}">
                <a16:creationId xmlns:a16="http://schemas.microsoft.com/office/drawing/2014/main" id="{9C6C042B-7116-467D-CB6E-70AE8448B67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C042204-1B9A-6113-8D73-82C8C2176BEE}"/>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12672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0EDF0-FBA7-33C4-CEDD-49BC35C4BF01}"/>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3" name="Footer Placeholder 2">
            <a:extLst>
              <a:ext uri="{FF2B5EF4-FFF2-40B4-BE49-F238E27FC236}">
                <a16:creationId xmlns:a16="http://schemas.microsoft.com/office/drawing/2014/main" id="{E6EFA3C2-9038-A19E-3D1E-7F00B6C46DB1}"/>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F5169DCC-691C-AC1E-B445-72C54EC2CDEF}"/>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05832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C26B-5C4D-A729-D896-B932C5ABB2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DE2A54EB-8E6E-70C6-A483-F9FD24D5B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C9182DF4-1F4F-35A2-23F4-2A53F765B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E307AA-4325-6A31-3DA8-99EE6A8911A5}"/>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6" name="Footer Placeholder 5">
            <a:extLst>
              <a:ext uri="{FF2B5EF4-FFF2-40B4-BE49-F238E27FC236}">
                <a16:creationId xmlns:a16="http://schemas.microsoft.com/office/drawing/2014/main" id="{68D5A16D-C6B0-D6B3-EF7C-78CDD0D42D1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324FF1A-FF5A-732D-D730-FEF6958BB264}"/>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9029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9E1D-EBA7-4C30-0525-AC6060E1ED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A5C2B47-DB72-D0DD-F5EB-1326643B0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EEEF8AC-CEFC-F74A-E62B-55F7A4BFA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485F56-0F76-B94E-3D9B-5946C1228665}"/>
              </a:ext>
            </a:extLst>
          </p:cNvPr>
          <p:cNvSpPr>
            <a:spLocks noGrp="1"/>
          </p:cNvSpPr>
          <p:nvPr>
            <p:ph type="dt" sz="half" idx="10"/>
          </p:nvPr>
        </p:nvSpPr>
        <p:spPr/>
        <p:txBody>
          <a:bodyPr/>
          <a:lstStyle/>
          <a:p>
            <a:fld id="{D37225E9-2D3C-7A4A-B049-190C9F8351B9}" type="datetimeFigureOut">
              <a:rPr lang="en-DE" smtClean="0"/>
              <a:t>11.08.23</a:t>
            </a:fld>
            <a:endParaRPr lang="en-DE"/>
          </a:p>
        </p:txBody>
      </p:sp>
      <p:sp>
        <p:nvSpPr>
          <p:cNvPr id="6" name="Footer Placeholder 5">
            <a:extLst>
              <a:ext uri="{FF2B5EF4-FFF2-40B4-BE49-F238E27FC236}">
                <a16:creationId xmlns:a16="http://schemas.microsoft.com/office/drawing/2014/main" id="{C41B4B0B-7E8B-693A-5B02-531CABB9479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97DEAA2-E005-CDA8-E2A0-FE27B1C55315}"/>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65430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A79E4-505E-4447-1294-759E501CCE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0D51A72E-3F9F-ABC0-FA9C-B6C5211D0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C4EEC47-3FAF-DD5E-B6A5-C6E9DAB79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225E9-2D3C-7A4A-B049-190C9F8351B9}" type="datetimeFigureOut">
              <a:rPr lang="en-DE" smtClean="0"/>
              <a:t>11.08.23</a:t>
            </a:fld>
            <a:endParaRPr lang="en-DE"/>
          </a:p>
        </p:txBody>
      </p:sp>
      <p:sp>
        <p:nvSpPr>
          <p:cNvPr id="5" name="Footer Placeholder 4">
            <a:extLst>
              <a:ext uri="{FF2B5EF4-FFF2-40B4-BE49-F238E27FC236}">
                <a16:creationId xmlns:a16="http://schemas.microsoft.com/office/drawing/2014/main" id="{94689D9D-EE1B-BDBC-5774-FD93A1BF4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68208E-D2FD-655A-A4C8-3160951B4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14810-8D5D-9E43-8935-7BF22DD5AD8A}" type="slidenum">
              <a:rPr lang="en-DE" smtClean="0"/>
              <a:t>‹#›</a:t>
            </a:fld>
            <a:endParaRPr lang="en-DE"/>
          </a:p>
        </p:txBody>
      </p:sp>
    </p:spTree>
    <p:extLst>
      <p:ext uri="{BB962C8B-B14F-4D97-AF65-F5344CB8AC3E}">
        <p14:creationId xmlns:p14="http://schemas.microsoft.com/office/powerpoint/2010/main" val="238431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9.png"/><Relationship Id="rId14" Type="http://schemas.openxmlformats.org/officeDocument/2006/relationships/customXml" Target="../ink/ink6.xml"/></Relationships>
</file>

<file path=ppt/slides/_rels/slide1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42576B7E-FAF5-F867-AC67-42B1445A828A}"/>
              </a:ext>
            </a:extLst>
          </p:cNvPr>
          <p:cNvSpPr>
            <a:spLocks noGrp="1"/>
          </p:cNvSpPr>
          <p:nvPr>
            <p:ph type="ctrTitle"/>
          </p:nvPr>
        </p:nvSpPr>
        <p:spPr>
          <a:xfrm>
            <a:off x="1932903" y="949325"/>
            <a:ext cx="8071706" cy="2387600"/>
          </a:xfrm>
        </p:spPr>
        <p:txBody>
          <a:bodyPr>
            <a:normAutofit/>
          </a:bodyPr>
          <a:lstStyle/>
          <a:p>
            <a:pPr algn="l"/>
            <a:r>
              <a:rPr lang="en-DE" sz="6600">
                <a:solidFill>
                  <a:schemeClr val="bg1"/>
                </a:solidFill>
              </a:rPr>
              <a:t>DRL Strategies</a:t>
            </a:r>
          </a:p>
        </p:txBody>
      </p:sp>
      <p:sp>
        <p:nvSpPr>
          <p:cNvPr id="3" name="Subtitle 2">
            <a:extLst>
              <a:ext uri="{FF2B5EF4-FFF2-40B4-BE49-F238E27FC236}">
                <a16:creationId xmlns:a16="http://schemas.microsoft.com/office/drawing/2014/main" id="{9DC1AE34-9292-BDB2-C70E-7645B31F9F6F}"/>
              </a:ext>
            </a:extLst>
          </p:cNvPr>
          <p:cNvSpPr>
            <a:spLocks noGrp="1"/>
          </p:cNvSpPr>
          <p:nvPr>
            <p:ph type="subTitle" idx="1"/>
          </p:nvPr>
        </p:nvSpPr>
        <p:spPr>
          <a:xfrm>
            <a:off x="1932902" y="3429000"/>
            <a:ext cx="8071697" cy="1655762"/>
          </a:xfrm>
        </p:spPr>
        <p:txBody>
          <a:bodyPr>
            <a:normAutofit/>
          </a:bodyPr>
          <a:lstStyle/>
          <a:p>
            <a:pPr algn="l"/>
            <a:r>
              <a:rPr lang="en-DE" sz="3200">
                <a:solidFill>
                  <a:schemeClr val="bg1"/>
                </a:solidFill>
              </a:rPr>
              <a:t>Deep Reinforcement Learning Trading Strategies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2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Data Gathering</a:t>
            </a:r>
          </a:p>
        </p:txBody>
      </p:sp>
      <p:sp>
        <p:nvSpPr>
          <p:cNvPr id="4" name="Content Placeholder 3">
            <a:extLst>
              <a:ext uri="{FF2B5EF4-FFF2-40B4-BE49-F238E27FC236}">
                <a16:creationId xmlns:a16="http://schemas.microsoft.com/office/drawing/2014/main" id="{12631556-13BC-30C7-7642-4C5FE9654B53}"/>
              </a:ext>
            </a:extLst>
          </p:cNvPr>
          <p:cNvSpPr>
            <a:spLocks noGrp="1"/>
          </p:cNvSpPr>
          <p:nvPr>
            <p:ph idx="1"/>
          </p:nvPr>
        </p:nvSpPr>
        <p:spPr>
          <a:xfrm>
            <a:off x="4178247" y="1271881"/>
            <a:ext cx="4165600" cy="1045369"/>
          </a:xfrm>
        </p:spPr>
        <p:txBody>
          <a:bodyPr/>
          <a:lstStyle/>
          <a:p>
            <a:r>
              <a:rPr lang="en-DE" dirty="0"/>
              <a:t>Via YahooFinance Library</a:t>
            </a:r>
          </a:p>
        </p:txBody>
      </p:sp>
      <p:pic>
        <p:nvPicPr>
          <p:cNvPr id="7" name="Picture 6" descr="A computer screen with numbers and text&#10;&#10;Description automatically generated">
            <a:extLst>
              <a:ext uri="{FF2B5EF4-FFF2-40B4-BE49-F238E27FC236}">
                <a16:creationId xmlns:a16="http://schemas.microsoft.com/office/drawing/2014/main" id="{D42FA3E7-5A49-8423-8C7D-745A1C14923E}"/>
              </a:ext>
            </a:extLst>
          </p:cNvPr>
          <p:cNvPicPr>
            <a:picLocks noChangeAspect="1"/>
          </p:cNvPicPr>
          <p:nvPr/>
        </p:nvPicPr>
        <p:blipFill>
          <a:blip r:embed="rId3"/>
          <a:stretch>
            <a:fillRect/>
          </a:stretch>
        </p:blipFill>
        <p:spPr>
          <a:xfrm>
            <a:off x="3829049" y="2542088"/>
            <a:ext cx="7153513" cy="3212806"/>
          </a:xfrm>
          <a:prstGeom prst="rect">
            <a:avLst/>
          </a:prstGeom>
        </p:spPr>
      </p:pic>
    </p:spTree>
    <p:extLst>
      <p:ext uri="{BB962C8B-B14F-4D97-AF65-F5344CB8AC3E}">
        <p14:creationId xmlns:p14="http://schemas.microsoft.com/office/powerpoint/2010/main" val="329907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Information used</a:t>
            </a:r>
          </a:p>
        </p:txBody>
      </p:sp>
      <p:pic>
        <p:nvPicPr>
          <p:cNvPr id="5" name="Content Placeholder 4" descr="A white text with black text&#10;&#10;Description automatically generated">
            <a:extLst>
              <a:ext uri="{FF2B5EF4-FFF2-40B4-BE49-F238E27FC236}">
                <a16:creationId xmlns:a16="http://schemas.microsoft.com/office/drawing/2014/main" id="{AFF79274-B0BA-BB5C-8701-ECD8C8ADF6A0}"/>
              </a:ext>
            </a:extLst>
          </p:cNvPr>
          <p:cNvPicPr>
            <a:picLocks noGrp="1" noChangeAspect="1"/>
          </p:cNvPicPr>
          <p:nvPr>
            <p:ph idx="1"/>
          </p:nvPr>
        </p:nvPicPr>
        <p:blipFill>
          <a:blip r:embed="rId2"/>
          <a:stretch>
            <a:fillRect/>
          </a:stretch>
        </p:blipFill>
        <p:spPr>
          <a:xfrm>
            <a:off x="3530663" y="710980"/>
            <a:ext cx="8427973" cy="5436040"/>
          </a:xfrm>
          <a:prstGeom prst="rect">
            <a:avLst/>
          </a:prstGeom>
        </p:spPr>
      </p:pic>
    </p:spTree>
    <p:extLst>
      <p:ext uri="{BB962C8B-B14F-4D97-AF65-F5344CB8AC3E}">
        <p14:creationId xmlns:p14="http://schemas.microsoft.com/office/powerpoint/2010/main" val="413713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Action Space</a:t>
            </a:r>
          </a:p>
        </p:txBody>
      </p:sp>
      <p:pic>
        <p:nvPicPr>
          <p:cNvPr id="5" name="Content Placeholder 4" descr="A white text with black text&#10;&#10;Description automatically generated">
            <a:extLst>
              <a:ext uri="{FF2B5EF4-FFF2-40B4-BE49-F238E27FC236}">
                <a16:creationId xmlns:a16="http://schemas.microsoft.com/office/drawing/2014/main" id="{E1261431-FAA7-AA81-B2C8-F1CC29C077C5}"/>
              </a:ext>
            </a:extLst>
          </p:cNvPr>
          <p:cNvPicPr>
            <a:picLocks noGrp="1" noChangeAspect="1"/>
          </p:cNvPicPr>
          <p:nvPr>
            <p:ph idx="1"/>
          </p:nvPr>
        </p:nvPicPr>
        <p:blipFill>
          <a:blip r:embed="rId2"/>
          <a:stretch>
            <a:fillRect/>
          </a:stretch>
        </p:blipFill>
        <p:spPr>
          <a:xfrm>
            <a:off x="3509101" y="1385888"/>
            <a:ext cx="8682899" cy="4471988"/>
          </a:xfrm>
          <a:prstGeom prst="rect">
            <a:avLst/>
          </a:prstGeom>
        </p:spPr>
      </p:pic>
    </p:spTree>
    <p:extLst>
      <p:ext uri="{BB962C8B-B14F-4D97-AF65-F5344CB8AC3E}">
        <p14:creationId xmlns:p14="http://schemas.microsoft.com/office/powerpoint/2010/main" val="390929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Ensemble Strategy</a:t>
            </a:r>
          </a:p>
        </p:txBody>
      </p:sp>
      <p:pic>
        <p:nvPicPr>
          <p:cNvPr id="7" name="Content Placeholder 6" descr="A white text on a white background&#10;&#10;Description automatically generated">
            <a:extLst>
              <a:ext uri="{FF2B5EF4-FFF2-40B4-BE49-F238E27FC236}">
                <a16:creationId xmlns:a16="http://schemas.microsoft.com/office/drawing/2014/main" id="{CBF85B54-FEA3-E8A5-08BE-DE5DFD29466C}"/>
              </a:ext>
            </a:extLst>
          </p:cNvPr>
          <p:cNvPicPr>
            <a:picLocks noGrp="1" noChangeAspect="1"/>
          </p:cNvPicPr>
          <p:nvPr>
            <p:ph idx="1"/>
          </p:nvPr>
        </p:nvPicPr>
        <p:blipFill>
          <a:blip r:embed="rId2"/>
          <a:stretch>
            <a:fillRect/>
          </a:stretch>
        </p:blipFill>
        <p:spPr>
          <a:xfrm>
            <a:off x="3707742" y="1414463"/>
            <a:ext cx="8044203" cy="4331494"/>
          </a:xfrm>
        </p:spPr>
      </p:pic>
    </p:spTree>
    <p:extLst>
      <p:ext uri="{BB962C8B-B14F-4D97-AF65-F5344CB8AC3E}">
        <p14:creationId xmlns:p14="http://schemas.microsoft.com/office/powerpoint/2010/main" val="394405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513ACF7-B537-2B44-3DCC-F4FEE7B9EED0}"/>
              </a:ext>
            </a:extLst>
          </p:cNvPr>
          <p:cNvSpPr>
            <a:spLocks noGrp="1"/>
          </p:cNvSpPr>
          <p:nvPr>
            <p:ph type="title"/>
          </p:nvPr>
        </p:nvSpPr>
        <p:spPr>
          <a:xfrm>
            <a:off x="1014141" y="1450655"/>
            <a:ext cx="3932030" cy="3956690"/>
          </a:xfrm>
        </p:spPr>
        <p:txBody>
          <a:bodyPr anchor="ctr">
            <a:normAutofit/>
          </a:bodyPr>
          <a:lstStyle/>
          <a:p>
            <a:r>
              <a:rPr lang="en-DE" sz="8000" dirty="0">
                <a:solidFill>
                  <a:schemeClr val="bg1"/>
                </a:solidFill>
              </a:rPr>
              <a:t>Example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screenshot of a computer&#10;&#10;Description automatically generated">
            <a:extLst>
              <a:ext uri="{FF2B5EF4-FFF2-40B4-BE49-F238E27FC236}">
                <a16:creationId xmlns:a16="http://schemas.microsoft.com/office/drawing/2014/main" id="{F22A8214-BE5A-63E6-C8F2-F75A9269D041}"/>
              </a:ext>
            </a:extLst>
          </p:cNvPr>
          <p:cNvPicPr>
            <a:picLocks noGrp="1" noChangeAspect="1"/>
          </p:cNvPicPr>
          <p:nvPr>
            <p:ph idx="1"/>
          </p:nvPr>
        </p:nvPicPr>
        <p:blipFill>
          <a:blip r:embed="rId3"/>
          <a:stretch>
            <a:fillRect/>
          </a:stretch>
        </p:blipFill>
        <p:spPr>
          <a:xfrm>
            <a:off x="5960312" y="168672"/>
            <a:ext cx="5553075" cy="6520656"/>
          </a:xfrm>
        </p:spPr>
      </p:pic>
      <p:grpSp>
        <p:nvGrpSpPr>
          <p:cNvPr id="17" name="Group 16">
            <a:extLst>
              <a:ext uri="{FF2B5EF4-FFF2-40B4-BE49-F238E27FC236}">
                <a16:creationId xmlns:a16="http://schemas.microsoft.com/office/drawing/2014/main" id="{09DD611D-87EF-3B1C-5315-706FE9EB90FE}"/>
              </a:ext>
            </a:extLst>
          </p:cNvPr>
          <p:cNvGrpSpPr/>
          <p:nvPr/>
        </p:nvGrpSpPr>
        <p:grpSpPr>
          <a:xfrm>
            <a:off x="7668022" y="552577"/>
            <a:ext cx="1612440" cy="45000"/>
            <a:chOff x="7668022" y="552577"/>
            <a:chExt cx="1612440" cy="45000"/>
          </a:xfrm>
        </p:grpSpPr>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874CF32A-93DE-EAEB-BD32-74FB94F26415}"/>
                    </a:ext>
                  </a:extLst>
                </p14:cNvPr>
                <p14:cNvContentPartPr/>
                <p14:nvPr/>
              </p14:nvContentPartPr>
              <p14:xfrm>
                <a:off x="7668022" y="552577"/>
                <a:ext cx="288360" cy="23760"/>
              </p14:xfrm>
            </p:contentPart>
          </mc:Choice>
          <mc:Fallback>
            <p:pic>
              <p:nvPicPr>
                <p:cNvPr id="15" name="Ink 14">
                  <a:extLst>
                    <a:ext uri="{FF2B5EF4-FFF2-40B4-BE49-F238E27FC236}">
                      <a16:creationId xmlns:a16="http://schemas.microsoft.com/office/drawing/2014/main" id="{874CF32A-93DE-EAEB-BD32-74FB94F26415}"/>
                    </a:ext>
                  </a:extLst>
                </p:cNvPr>
                <p:cNvPicPr/>
                <p:nvPr/>
              </p:nvPicPr>
              <p:blipFill>
                <a:blip r:embed="rId5"/>
                <a:stretch>
                  <a:fillRect/>
                </a:stretch>
              </p:blipFill>
              <p:spPr>
                <a:xfrm>
                  <a:off x="7659022" y="543577"/>
                  <a:ext cx="306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FEE04A31-C4FD-42B0-6D46-37CAAB97B82D}"/>
                    </a:ext>
                  </a:extLst>
                </p14:cNvPr>
                <p14:cNvContentPartPr/>
                <p14:nvPr/>
              </p14:nvContentPartPr>
              <p14:xfrm>
                <a:off x="7943062" y="565177"/>
                <a:ext cx="1337400" cy="32400"/>
              </p14:xfrm>
            </p:contentPart>
          </mc:Choice>
          <mc:Fallback>
            <p:pic>
              <p:nvPicPr>
                <p:cNvPr id="16" name="Ink 15">
                  <a:extLst>
                    <a:ext uri="{FF2B5EF4-FFF2-40B4-BE49-F238E27FC236}">
                      <a16:creationId xmlns:a16="http://schemas.microsoft.com/office/drawing/2014/main" id="{FEE04A31-C4FD-42B0-6D46-37CAAB97B82D}"/>
                    </a:ext>
                  </a:extLst>
                </p:cNvPr>
                <p:cNvPicPr/>
                <p:nvPr/>
              </p:nvPicPr>
              <p:blipFill>
                <a:blip r:embed="rId7"/>
                <a:stretch>
                  <a:fillRect/>
                </a:stretch>
              </p:blipFill>
              <p:spPr>
                <a:xfrm>
                  <a:off x="7934062" y="556537"/>
                  <a:ext cx="1355040" cy="5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F782EB7D-E061-BFAF-C742-D076C79E0E81}"/>
                  </a:ext>
                </a:extLst>
              </p14:cNvPr>
              <p14:cNvContentPartPr/>
              <p14:nvPr/>
            </p14:nvContentPartPr>
            <p14:xfrm>
              <a:off x="8433022" y="393817"/>
              <a:ext cx="2124000" cy="26640"/>
            </p14:xfrm>
          </p:contentPart>
        </mc:Choice>
        <mc:Fallback>
          <p:pic>
            <p:nvPicPr>
              <p:cNvPr id="18" name="Ink 17">
                <a:extLst>
                  <a:ext uri="{FF2B5EF4-FFF2-40B4-BE49-F238E27FC236}">
                    <a16:creationId xmlns:a16="http://schemas.microsoft.com/office/drawing/2014/main" id="{F782EB7D-E061-BFAF-C742-D076C79E0E81}"/>
                  </a:ext>
                </a:extLst>
              </p:cNvPr>
              <p:cNvPicPr/>
              <p:nvPr/>
            </p:nvPicPr>
            <p:blipFill>
              <a:blip r:embed="rId9"/>
              <a:stretch>
                <a:fillRect/>
              </a:stretch>
            </p:blipFill>
            <p:spPr>
              <a:xfrm>
                <a:off x="8424382" y="385177"/>
                <a:ext cx="2141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EF6518FB-413E-57C6-2FA7-2F659D1B9287}"/>
                  </a:ext>
                </a:extLst>
              </p14:cNvPr>
              <p14:cNvContentPartPr/>
              <p14:nvPr/>
            </p14:nvContentPartPr>
            <p14:xfrm>
              <a:off x="8484502" y="4983817"/>
              <a:ext cx="2130480" cy="53280"/>
            </p14:xfrm>
          </p:contentPart>
        </mc:Choice>
        <mc:Fallback>
          <p:pic>
            <p:nvPicPr>
              <p:cNvPr id="20" name="Ink 19">
                <a:extLst>
                  <a:ext uri="{FF2B5EF4-FFF2-40B4-BE49-F238E27FC236}">
                    <a16:creationId xmlns:a16="http://schemas.microsoft.com/office/drawing/2014/main" id="{EF6518FB-413E-57C6-2FA7-2F659D1B9287}"/>
                  </a:ext>
                </a:extLst>
              </p:cNvPr>
              <p:cNvPicPr/>
              <p:nvPr/>
            </p:nvPicPr>
            <p:blipFill>
              <a:blip r:embed="rId11"/>
              <a:stretch>
                <a:fillRect/>
              </a:stretch>
            </p:blipFill>
            <p:spPr>
              <a:xfrm>
                <a:off x="8475502" y="4975177"/>
                <a:ext cx="2148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BCECCD18-99D3-935F-8E08-DBF4627B01A5}"/>
                  </a:ext>
                </a:extLst>
              </p14:cNvPr>
              <p14:cNvContentPartPr/>
              <p14:nvPr/>
            </p14:nvContentPartPr>
            <p14:xfrm>
              <a:off x="9006862" y="5162737"/>
              <a:ext cx="2026800" cy="56520"/>
            </p14:xfrm>
          </p:contentPart>
        </mc:Choice>
        <mc:Fallback>
          <p:pic>
            <p:nvPicPr>
              <p:cNvPr id="21" name="Ink 20">
                <a:extLst>
                  <a:ext uri="{FF2B5EF4-FFF2-40B4-BE49-F238E27FC236}">
                    <a16:creationId xmlns:a16="http://schemas.microsoft.com/office/drawing/2014/main" id="{BCECCD18-99D3-935F-8E08-DBF4627B01A5}"/>
                  </a:ext>
                </a:extLst>
              </p:cNvPr>
              <p:cNvPicPr/>
              <p:nvPr/>
            </p:nvPicPr>
            <p:blipFill>
              <a:blip r:embed="rId13"/>
              <a:stretch>
                <a:fillRect/>
              </a:stretch>
            </p:blipFill>
            <p:spPr>
              <a:xfrm>
                <a:off x="8997862" y="5154097"/>
                <a:ext cx="20444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8C1FACD1-736E-9C47-F057-3FE63824F64B}"/>
                  </a:ext>
                </a:extLst>
              </p14:cNvPr>
              <p14:cNvContentPartPr/>
              <p14:nvPr/>
            </p14:nvContentPartPr>
            <p14:xfrm>
              <a:off x="6734542" y="2443297"/>
              <a:ext cx="511920" cy="23400"/>
            </p14:xfrm>
          </p:contentPart>
        </mc:Choice>
        <mc:Fallback>
          <p:pic>
            <p:nvPicPr>
              <p:cNvPr id="22" name="Ink 21">
                <a:extLst>
                  <a:ext uri="{FF2B5EF4-FFF2-40B4-BE49-F238E27FC236}">
                    <a16:creationId xmlns:a16="http://schemas.microsoft.com/office/drawing/2014/main" id="{8C1FACD1-736E-9C47-F057-3FE63824F64B}"/>
                  </a:ext>
                </a:extLst>
              </p:cNvPr>
              <p:cNvPicPr/>
              <p:nvPr/>
            </p:nvPicPr>
            <p:blipFill>
              <a:blip r:embed="rId15"/>
              <a:stretch>
                <a:fillRect/>
              </a:stretch>
            </p:blipFill>
            <p:spPr>
              <a:xfrm>
                <a:off x="6725902" y="2434657"/>
                <a:ext cx="529560" cy="41040"/>
              </a:xfrm>
              <a:prstGeom prst="rect">
                <a:avLst/>
              </a:prstGeom>
            </p:spPr>
          </p:pic>
        </mc:Fallback>
      </mc:AlternateContent>
    </p:spTree>
    <p:extLst>
      <p:ext uri="{BB962C8B-B14F-4D97-AF65-F5344CB8AC3E}">
        <p14:creationId xmlns:p14="http://schemas.microsoft.com/office/powerpoint/2010/main" val="358477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513ACF7-B537-2B44-3DCC-F4FEE7B9EED0}"/>
              </a:ext>
            </a:extLst>
          </p:cNvPr>
          <p:cNvSpPr>
            <a:spLocks noGrp="1"/>
          </p:cNvSpPr>
          <p:nvPr>
            <p:ph type="title"/>
          </p:nvPr>
        </p:nvSpPr>
        <p:spPr>
          <a:xfrm>
            <a:off x="1014141" y="1450655"/>
            <a:ext cx="3932030" cy="3956690"/>
          </a:xfrm>
        </p:spPr>
        <p:txBody>
          <a:bodyPr anchor="ctr">
            <a:normAutofit/>
          </a:bodyPr>
          <a:lstStyle/>
          <a:p>
            <a:r>
              <a:rPr lang="en-DE" sz="8000" dirty="0">
                <a:solidFill>
                  <a:schemeClr val="bg1"/>
                </a:solidFill>
              </a:rPr>
              <a:t>Findings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 screen&#10;&#10;Description automatically generated">
            <a:extLst>
              <a:ext uri="{FF2B5EF4-FFF2-40B4-BE49-F238E27FC236}">
                <a16:creationId xmlns:a16="http://schemas.microsoft.com/office/drawing/2014/main" id="{C1AED57B-0880-F852-FB5F-69600B4C98AF}"/>
              </a:ext>
            </a:extLst>
          </p:cNvPr>
          <p:cNvPicPr>
            <a:picLocks noGrp="1" noChangeAspect="1"/>
          </p:cNvPicPr>
          <p:nvPr>
            <p:ph idx="1"/>
          </p:nvPr>
        </p:nvPicPr>
        <p:blipFill>
          <a:blip r:embed="rId3"/>
          <a:stretch>
            <a:fillRect/>
          </a:stretch>
        </p:blipFill>
        <p:spPr>
          <a:xfrm>
            <a:off x="6672263" y="366268"/>
            <a:ext cx="4643437" cy="6282297"/>
          </a:xfr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7B14E606-C774-DA83-E8B4-68336F1041BB}"/>
                  </a:ext>
                </a:extLst>
              </p14:cNvPr>
              <p14:cNvContentPartPr/>
              <p14:nvPr/>
            </p14:nvContentPartPr>
            <p14:xfrm>
              <a:off x="4123822" y="1930297"/>
              <a:ext cx="360" cy="360"/>
            </p14:xfrm>
          </p:contentPart>
        </mc:Choice>
        <mc:Fallback>
          <p:pic>
            <p:nvPicPr>
              <p:cNvPr id="7" name="Ink 6">
                <a:extLst>
                  <a:ext uri="{FF2B5EF4-FFF2-40B4-BE49-F238E27FC236}">
                    <a16:creationId xmlns:a16="http://schemas.microsoft.com/office/drawing/2014/main" id="{7B14E606-C774-DA83-E8B4-68336F1041BB}"/>
                  </a:ext>
                </a:extLst>
              </p:cNvPr>
              <p:cNvPicPr/>
              <p:nvPr/>
            </p:nvPicPr>
            <p:blipFill>
              <a:blip r:embed="rId5"/>
              <a:stretch>
                <a:fillRect/>
              </a:stretch>
            </p:blipFill>
            <p:spPr>
              <a:xfrm>
                <a:off x="4115182" y="192165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B0D0EF2-9923-84B7-776E-EFA169658C09}"/>
                  </a:ext>
                </a:extLst>
              </p14:cNvPr>
              <p14:cNvContentPartPr/>
              <p14:nvPr/>
            </p14:nvContentPartPr>
            <p14:xfrm>
              <a:off x="9846382" y="1910857"/>
              <a:ext cx="573480" cy="36000"/>
            </p14:xfrm>
          </p:contentPart>
        </mc:Choice>
        <mc:Fallback>
          <p:pic>
            <p:nvPicPr>
              <p:cNvPr id="9" name="Ink 8">
                <a:extLst>
                  <a:ext uri="{FF2B5EF4-FFF2-40B4-BE49-F238E27FC236}">
                    <a16:creationId xmlns:a16="http://schemas.microsoft.com/office/drawing/2014/main" id="{EB0D0EF2-9923-84B7-776E-EFA169658C09}"/>
                  </a:ext>
                </a:extLst>
              </p:cNvPr>
              <p:cNvPicPr/>
              <p:nvPr/>
            </p:nvPicPr>
            <p:blipFill>
              <a:blip r:embed="rId7"/>
              <a:stretch>
                <a:fillRect/>
              </a:stretch>
            </p:blipFill>
            <p:spPr>
              <a:xfrm>
                <a:off x="9837382" y="1902217"/>
                <a:ext cx="591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E153500C-988A-9960-5727-8E488220C3BF}"/>
                  </a:ext>
                </a:extLst>
              </p14:cNvPr>
              <p14:cNvContentPartPr/>
              <p14:nvPr/>
            </p14:nvContentPartPr>
            <p14:xfrm>
              <a:off x="8904622" y="1901137"/>
              <a:ext cx="392040" cy="26640"/>
            </p14:xfrm>
          </p:contentPart>
        </mc:Choice>
        <mc:Fallback>
          <p:pic>
            <p:nvPicPr>
              <p:cNvPr id="11" name="Ink 10">
                <a:extLst>
                  <a:ext uri="{FF2B5EF4-FFF2-40B4-BE49-F238E27FC236}">
                    <a16:creationId xmlns:a16="http://schemas.microsoft.com/office/drawing/2014/main" id="{E153500C-988A-9960-5727-8E488220C3BF}"/>
                  </a:ext>
                </a:extLst>
              </p:cNvPr>
              <p:cNvPicPr/>
              <p:nvPr/>
            </p:nvPicPr>
            <p:blipFill>
              <a:blip r:embed="rId9"/>
              <a:stretch>
                <a:fillRect/>
              </a:stretch>
            </p:blipFill>
            <p:spPr>
              <a:xfrm>
                <a:off x="8895622" y="1892497"/>
                <a:ext cx="4096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33507F0C-253C-A61A-B7C4-459E27A95392}"/>
                  </a:ext>
                </a:extLst>
              </p14:cNvPr>
              <p14:cNvContentPartPr/>
              <p14:nvPr/>
            </p14:nvContentPartPr>
            <p14:xfrm>
              <a:off x="8839822" y="3809137"/>
              <a:ext cx="505440" cy="16920"/>
            </p14:xfrm>
          </p:contentPart>
        </mc:Choice>
        <mc:Fallback>
          <p:pic>
            <p:nvPicPr>
              <p:cNvPr id="13" name="Ink 12">
                <a:extLst>
                  <a:ext uri="{FF2B5EF4-FFF2-40B4-BE49-F238E27FC236}">
                    <a16:creationId xmlns:a16="http://schemas.microsoft.com/office/drawing/2014/main" id="{33507F0C-253C-A61A-B7C4-459E27A95392}"/>
                  </a:ext>
                </a:extLst>
              </p:cNvPr>
              <p:cNvPicPr/>
              <p:nvPr/>
            </p:nvPicPr>
            <p:blipFill>
              <a:blip r:embed="rId11"/>
              <a:stretch>
                <a:fillRect/>
              </a:stretch>
            </p:blipFill>
            <p:spPr>
              <a:xfrm>
                <a:off x="8831182" y="3800497"/>
                <a:ext cx="5230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7EC89AFC-AE0E-8EFB-CFD8-C33FCD21B9D1}"/>
                  </a:ext>
                </a:extLst>
              </p14:cNvPr>
              <p14:cNvContentPartPr/>
              <p14:nvPr/>
            </p14:nvContentPartPr>
            <p14:xfrm>
              <a:off x="9902902" y="3804457"/>
              <a:ext cx="479520" cy="16560"/>
            </p14:xfrm>
          </p:contentPart>
        </mc:Choice>
        <mc:Fallback>
          <p:pic>
            <p:nvPicPr>
              <p:cNvPr id="15" name="Ink 14">
                <a:extLst>
                  <a:ext uri="{FF2B5EF4-FFF2-40B4-BE49-F238E27FC236}">
                    <a16:creationId xmlns:a16="http://schemas.microsoft.com/office/drawing/2014/main" id="{7EC89AFC-AE0E-8EFB-CFD8-C33FCD21B9D1}"/>
                  </a:ext>
                </a:extLst>
              </p:cNvPr>
              <p:cNvPicPr/>
              <p:nvPr/>
            </p:nvPicPr>
            <p:blipFill>
              <a:blip r:embed="rId13"/>
              <a:stretch>
                <a:fillRect/>
              </a:stretch>
            </p:blipFill>
            <p:spPr>
              <a:xfrm>
                <a:off x="9894262" y="3795817"/>
                <a:ext cx="497160" cy="34200"/>
              </a:xfrm>
              <a:prstGeom prst="rect">
                <a:avLst/>
              </a:prstGeom>
            </p:spPr>
          </p:pic>
        </mc:Fallback>
      </mc:AlternateContent>
    </p:spTree>
    <p:extLst>
      <p:ext uri="{BB962C8B-B14F-4D97-AF65-F5344CB8AC3E}">
        <p14:creationId xmlns:p14="http://schemas.microsoft.com/office/powerpoint/2010/main" val="42132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3ACF7-B537-2B44-3DCC-F4FEE7B9EE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Findings</a:t>
            </a:r>
          </a:p>
        </p:txBody>
      </p:sp>
      <p:pic>
        <p:nvPicPr>
          <p:cNvPr id="7" name="Content Placeholder 6" descr="A graph of blue and orange lines&#10;&#10;Description automatically generated">
            <a:extLst>
              <a:ext uri="{FF2B5EF4-FFF2-40B4-BE49-F238E27FC236}">
                <a16:creationId xmlns:a16="http://schemas.microsoft.com/office/drawing/2014/main" id="{7F44C1AC-10F5-C75F-1893-34C668500ED4}"/>
              </a:ext>
            </a:extLst>
          </p:cNvPr>
          <p:cNvPicPr>
            <a:picLocks noGrp="1" noChangeAspect="1"/>
          </p:cNvPicPr>
          <p:nvPr>
            <p:ph idx="1"/>
          </p:nvPr>
        </p:nvPicPr>
        <p:blipFill>
          <a:blip r:embed="rId3"/>
          <a:stretch>
            <a:fillRect/>
          </a:stretch>
        </p:blipFill>
        <p:spPr>
          <a:xfrm>
            <a:off x="643467" y="1718575"/>
            <a:ext cx="10905066" cy="4307502"/>
          </a:xfrm>
          <a:prstGeom prst="rect">
            <a:avLst/>
          </a:prstGeom>
        </p:spPr>
      </p:pic>
    </p:spTree>
    <p:extLst>
      <p:ext uri="{BB962C8B-B14F-4D97-AF65-F5344CB8AC3E}">
        <p14:creationId xmlns:p14="http://schemas.microsoft.com/office/powerpoint/2010/main" val="364695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erson standing on a graph&#10;&#10;Description automatically generated">
            <a:extLst>
              <a:ext uri="{FF2B5EF4-FFF2-40B4-BE49-F238E27FC236}">
                <a16:creationId xmlns:a16="http://schemas.microsoft.com/office/drawing/2014/main" id="{C873577C-8012-E55C-864C-7390C5D84B12}"/>
              </a:ext>
            </a:extLst>
          </p:cNvPr>
          <p:cNvPicPr>
            <a:picLocks noChangeAspect="1"/>
          </p:cNvPicPr>
          <p:nvPr/>
        </p:nvPicPr>
        <p:blipFill rotWithShape="1">
          <a:blip r:embed="rId3">
            <a:alphaModFix/>
          </a:blip>
          <a:srcRect t="21813" r="-1" b="8135"/>
          <a:stretch/>
        </p:blipFill>
        <p:spPr>
          <a:xfrm>
            <a:off x="4547937" y="-5"/>
            <a:ext cx="7644062" cy="3681406"/>
          </a:xfrm>
          <a:prstGeom prst="rect">
            <a:avLst/>
          </a:prstGeom>
        </p:spPr>
      </p:pic>
      <p:pic>
        <p:nvPicPr>
          <p:cNvPr id="4" name="Picture 3" descr="A person walking on a graph&#10;&#10;Description automatically generated">
            <a:extLst>
              <a:ext uri="{FF2B5EF4-FFF2-40B4-BE49-F238E27FC236}">
                <a16:creationId xmlns:a16="http://schemas.microsoft.com/office/drawing/2014/main" id="{7358C53A-38AD-CEB1-3B9F-F7E05BDDB5F5}"/>
              </a:ext>
            </a:extLst>
          </p:cNvPr>
          <p:cNvPicPr>
            <a:picLocks noChangeAspect="1"/>
          </p:cNvPicPr>
          <p:nvPr/>
        </p:nvPicPr>
        <p:blipFill rotWithShape="1">
          <a:blip r:embed="rId4"/>
          <a:srcRect t="28594" b="6420"/>
          <a:stretch/>
        </p:blipFill>
        <p:spPr>
          <a:xfrm>
            <a:off x="4547938" y="3681409"/>
            <a:ext cx="7644062" cy="3176595"/>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5000" kern="1200">
                <a:solidFill>
                  <a:schemeClr val="bg1"/>
                </a:solidFill>
                <a:latin typeface="+mj-lt"/>
                <a:ea typeface="+mj-ea"/>
                <a:cs typeface="+mj-cs"/>
              </a:rPr>
              <a:t>Stock Market Volatility</a:t>
            </a: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81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diagram of a person&#10;&#10;Description automatically generated">
            <a:extLst>
              <a:ext uri="{FF2B5EF4-FFF2-40B4-BE49-F238E27FC236}">
                <a16:creationId xmlns:a16="http://schemas.microsoft.com/office/drawing/2014/main" id="{46B9B942-CE05-6E86-1EE5-38D7F78C8AE6}"/>
              </a:ext>
            </a:extLst>
          </p:cNvPr>
          <p:cNvPicPr>
            <a:picLocks noChangeAspect="1"/>
          </p:cNvPicPr>
          <p:nvPr/>
        </p:nvPicPr>
        <p:blipFill rotWithShape="1">
          <a:blip r:embed="rId3">
            <a:alphaModFix/>
          </a:blip>
          <a:srcRect l="20146"/>
          <a:stretch/>
        </p:blipFill>
        <p:spPr>
          <a:xfrm>
            <a:off x="4283902" y="10"/>
            <a:ext cx="7908098" cy="6857992"/>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Market Emotions</a:t>
            </a: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0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group of people watching a chess game&#10;&#10;Description automatically generated">
            <a:extLst>
              <a:ext uri="{FF2B5EF4-FFF2-40B4-BE49-F238E27FC236}">
                <a16:creationId xmlns:a16="http://schemas.microsoft.com/office/drawing/2014/main" id="{C09F8CB8-913F-4BCC-0CE1-8F9B04A7C871}"/>
              </a:ext>
            </a:extLst>
          </p:cNvPr>
          <p:cNvPicPr>
            <a:picLocks noChangeAspect="1"/>
          </p:cNvPicPr>
          <p:nvPr/>
        </p:nvPicPr>
        <p:blipFill rotWithShape="1">
          <a:blip r:embed="rId3">
            <a:alphaModFix amt="40000"/>
          </a:blip>
          <a:srcRect t="7717" b="8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38DF970D-388A-C4B9-DF43-070D65D5275E}"/>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Why Algo trading </a:t>
            </a:r>
          </a:p>
        </p:txBody>
      </p:sp>
    </p:spTree>
    <p:extLst>
      <p:ext uri="{BB962C8B-B14F-4D97-AF65-F5344CB8AC3E}">
        <p14:creationId xmlns:p14="http://schemas.microsoft.com/office/powerpoint/2010/main" val="1439148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2800" kern="1200">
                <a:solidFill>
                  <a:schemeClr val="bg1"/>
                </a:solidFill>
                <a:latin typeface="+mj-lt"/>
                <a:ea typeface="+mj-ea"/>
                <a:cs typeface="+mj-cs"/>
              </a:rPr>
              <a:t>Every Investment Company or Hedge Fund has its own Strategies</a:t>
            </a:r>
          </a:p>
        </p:txBody>
      </p:sp>
      <p:cxnSp>
        <p:nvCxnSpPr>
          <p:cNvPr id="21" name="Straight Connector 2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building with trees and a building in the background&#10;&#10;Description automatically generated">
            <a:extLst>
              <a:ext uri="{FF2B5EF4-FFF2-40B4-BE49-F238E27FC236}">
                <a16:creationId xmlns:a16="http://schemas.microsoft.com/office/drawing/2014/main" id="{7A29FA7B-D2D4-AB43-6873-5ACFD6F70447}"/>
              </a:ext>
            </a:extLst>
          </p:cNvPr>
          <p:cNvPicPr>
            <a:picLocks noChangeAspect="1"/>
          </p:cNvPicPr>
          <p:nvPr/>
        </p:nvPicPr>
        <p:blipFill>
          <a:blip r:embed="rId2"/>
          <a:stretch>
            <a:fillRect/>
          </a:stretch>
        </p:blipFill>
        <p:spPr>
          <a:xfrm>
            <a:off x="554999" y="2540008"/>
            <a:ext cx="4118600" cy="2152301"/>
          </a:xfrm>
          <a:prstGeom prst="rect">
            <a:avLst/>
          </a:prstGeom>
        </p:spPr>
      </p:pic>
      <p:pic>
        <p:nvPicPr>
          <p:cNvPr id="12" name="Picture 11" descr="A black text on a white background&#10;&#10;Description automatically generated">
            <a:extLst>
              <a:ext uri="{FF2B5EF4-FFF2-40B4-BE49-F238E27FC236}">
                <a16:creationId xmlns:a16="http://schemas.microsoft.com/office/drawing/2014/main" id="{B930CAF0-5296-767B-D7F4-605FF48699C6}"/>
              </a:ext>
            </a:extLst>
          </p:cNvPr>
          <p:cNvPicPr>
            <a:picLocks noChangeAspect="1"/>
          </p:cNvPicPr>
          <p:nvPr/>
        </p:nvPicPr>
        <p:blipFill>
          <a:blip r:embed="rId3"/>
          <a:stretch>
            <a:fillRect/>
          </a:stretch>
        </p:blipFill>
        <p:spPr>
          <a:xfrm>
            <a:off x="3814868" y="5094563"/>
            <a:ext cx="4562263" cy="1214150"/>
          </a:xfrm>
          <a:prstGeom prst="rect">
            <a:avLst/>
          </a:prstGeom>
        </p:spPr>
      </p:pic>
      <p:pic>
        <p:nvPicPr>
          <p:cNvPr id="9" name="Picture 8" descr="A close-up of a logo&#10;&#10;Description automatically generated">
            <a:extLst>
              <a:ext uri="{FF2B5EF4-FFF2-40B4-BE49-F238E27FC236}">
                <a16:creationId xmlns:a16="http://schemas.microsoft.com/office/drawing/2014/main" id="{A692C249-3C80-BC07-7C0D-2EFB78097B24}"/>
              </a:ext>
            </a:extLst>
          </p:cNvPr>
          <p:cNvPicPr>
            <a:picLocks noChangeAspect="1"/>
          </p:cNvPicPr>
          <p:nvPr/>
        </p:nvPicPr>
        <p:blipFill>
          <a:blip r:embed="rId4"/>
          <a:stretch>
            <a:fillRect/>
          </a:stretch>
        </p:blipFill>
        <p:spPr>
          <a:xfrm>
            <a:off x="7260777" y="2540008"/>
            <a:ext cx="3826313" cy="2152301"/>
          </a:xfrm>
          <a:prstGeom prst="rect">
            <a:avLst/>
          </a:prstGeom>
        </p:spPr>
      </p:pic>
      <p:cxnSp>
        <p:nvCxnSpPr>
          <p:cNvPr id="23" name="Straight Connector 2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58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31627" y="-2185279"/>
            <a:ext cx="5879724" cy="3418650"/>
          </a:xfrm>
        </p:spPr>
        <p:txBody>
          <a:bodyPr vert="horz" lIns="91440" tIns="45720" rIns="91440" bIns="45720" rtlCol="0" anchor="b">
            <a:normAutofit/>
          </a:bodyPr>
          <a:lstStyle/>
          <a:p>
            <a:pPr algn="ctr"/>
            <a:r>
              <a:rPr lang="en-US" sz="5400" dirty="0">
                <a:solidFill>
                  <a:schemeClr val="bg1"/>
                </a:solidFill>
              </a:rPr>
              <a:t>A2C</a:t>
            </a:r>
          </a:p>
        </p:txBody>
      </p:sp>
      <p:sp>
        <p:nvSpPr>
          <p:cNvPr id="27" name="Freeform: Shape 26">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Oval 30">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bg1"/>
          </a:solidFill>
        </p:grpSpPr>
        <p:sp>
          <p:nvSpPr>
            <p:cNvPr id="46" name="Freeform: Shape 4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 name="Oval 51">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a network&#10;&#10;Description automatically generated">
            <a:extLst>
              <a:ext uri="{FF2B5EF4-FFF2-40B4-BE49-F238E27FC236}">
                <a16:creationId xmlns:a16="http://schemas.microsoft.com/office/drawing/2014/main" id="{B29B977A-CD96-B8F7-7F84-012827B64FC9}"/>
              </a:ext>
            </a:extLst>
          </p:cNvPr>
          <p:cNvPicPr>
            <a:picLocks noChangeAspect="1"/>
          </p:cNvPicPr>
          <p:nvPr/>
        </p:nvPicPr>
        <p:blipFill>
          <a:blip r:embed="rId3"/>
          <a:stretch>
            <a:fillRect/>
          </a:stretch>
        </p:blipFill>
        <p:spPr>
          <a:xfrm>
            <a:off x="2691411" y="1358924"/>
            <a:ext cx="6981762" cy="5013015"/>
          </a:xfrm>
          <a:prstGeom prst="rect">
            <a:avLst/>
          </a:prstGeom>
        </p:spPr>
      </p:pic>
    </p:spTree>
    <p:extLst>
      <p:ext uri="{BB962C8B-B14F-4D97-AF65-F5344CB8AC3E}">
        <p14:creationId xmlns:p14="http://schemas.microsoft.com/office/powerpoint/2010/main" val="14098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631627" y="-2185279"/>
            <a:ext cx="5879724" cy="3418650"/>
          </a:xfrm>
        </p:spPr>
        <p:txBody>
          <a:bodyPr vert="horz" lIns="91440" tIns="45720" rIns="91440" bIns="45720" rtlCol="0" anchor="b">
            <a:normAutofit/>
          </a:bodyPr>
          <a:lstStyle/>
          <a:p>
            <a:pPr algn="ctr"/>
            <a:r>
              <a:rPr lang="en-US" sz="5400" dirty="0">
                <a:solidFill>
                  <a:schemeClr val="bg1"/>
                </a:solidFill>
              </a:rPr>
              <a:t>DDPG</a:t>
            </a:r>
          </a:p>
        </p:txBody>
      </p:sp>
      <p:sp>
        <p:nvSpPr>
          <p:cNvPr id="27" name="Freeform: Shape 26">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Oval 30">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bg1"/>
          </a:solidFill>
        </p:grpSpPr>
        <p:sp>
          <p:nvSpPr>
            <p:cNvPr id="46" name="Freeform: Shape 4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 name="Oval 51">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network&#10;&#10;Description automatically generated">
            <a:extLst>
              <a:ext uri="{FF2B5EF4-FFF2-40B4-BE49-F238E27FC236}">
                <a16:creationId xmlns:a16="http://schemas.microsoft.com/office/drawing/2014/main" id="{FBD5F600-446C-00ED-33D4-8B6B58E84AA7}"/>
              </a:ext>
            </a:extLst>
          </p:cNvPr>
          <p:cNvPicPr>
            <a:picLocks noChangeAspect="1"/>
          </p:cNvPicPr>
          <p:nvPr/>
        </p:nvPicPr>
        <p:blipFill>
          <a:blip r:embed="rId3"/>
          <a:stretch>
            <a:fillRect/>
          </a:stretch>
        </p:blipFill>
        <p:spPr>
          <a:xfrm>
            <a:off x="1444739" y="1927545"/>
            <a:ext cx="9345874" cy="4092120"/>
          </a:xfrm>
          <a:prstGeom prst="rect">
            <a:avLst/>
          </a:prstGeom>
        </p:spPr>
      </p:pic>
    </p:spTree>
    <p:extLst>
      <p:ext uri="{BB962C8B-B14F-4D97-AF65-F5344CB8AC3E}">
        <p14:creationId xmlns:p14="http://schemas.microsoft.com/office/powerpoint/2010/main" val="3212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1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449383" y="-2416471"/>
            <a:ext cx="8355879" cy="3845891"/>
          </a:xfrm>
        </p:spPr>
        <p:txBody>
          <a:bodyPr vert="horz" lIns="91440" tIns="45720" rIns="91440" bIns="45720" rtlCol="0" anchor="b">
            <a:normAutofit/>
          </a:bodyPr>
          <a:lstStyle/>
          <a:p>
            <a:r>
              <a:rPr lang="en-US" sz="5000" kern="1200" dirty="0">
                <a:solidFill>
                  <a:schemeClr val="bg1"/>
                </a:solidFill>
                <a:latin typeface="+mj-lt"/>
                <a:ea typeface="+mj-ea"/>
                <a:cs typeface="+mj-cs"/>
              </a:rPr>
              <a:t>Proximal Policy Optimization</a:t>
            </a:r>
          </a:p>
        </p:txBody>
      </p:sp>
      <p:pic>
        <p:nvPicPr>
          <p:cNvPr id="7" name="Picture 6" descr="A diagram of a network&#10;&#10;Description automatically generated">
            <a:extLst>
              <a:ext uri="{FF2B5EF4-FFF2-40B4-BE49-F238E27FC236}">
                <a16:creationId xmlns:a16="http://schemas.microsoft.com/office/drawing/2014/main" id="{58CA0E80-70FF-D512-8664-2ADDE421200E}"/>
              </a:ext>
            </a:extLst>
          </p:cNvPr>
          <p:cNvPicPr>
            <a:picLocks noChangeAspect="1"/>
          </p:cNvPicPr>
          <p:nvPr/>
        </p:nvPicPr>
        <p:blipFill>
          <a:blip r:embed="rId3"/>
          <a:stretch>
            <a:fillRect/>
          </a:stretch>
        </p:blipFill>
        <p:spPr>
          <a:xfrm>
            <a:off x="519037" y="2578544"/>
            <a:ext cx="9879778" cy="3779013"/>
          </a:xfrm>
          <a:prstGeom prst="rect">
            <a:avLst/>
          </a:prstGeom>
        </p:spPr>
      </p:pic>
      <p:sp>
        <p:nvSpPr>
          <p:cNvPr id="17"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oup 20">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bg1"/>
          </a:solidFill>
        </p:grpSpPr>
        <p:grpSp>
          <p:nvGrpSpPr>
            <p:cNvPr id="22"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6" name="Freeform: Shape 25">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3"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4" name="Freeform: Shape 23">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29" name="Group 28">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bg1"/>
          </a:solidFill>
        </p:grpSpPr>
        <p:grpSp>
          <p:nvGrpSpPr>
            <p:cNvPr id="30"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1" name="Freeform: Shape 200">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1"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2" name="Freeform: Shape 31">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2141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3900" kern="1200" dirty="0">
                <a:solidFill>
                  <a:schemeClr val="bg1"/>
                </a:solidFill>
                <a:latin typeface="+mj-lt"/>
                <a:ea typeface="+mj-ea"/>
                <a:cs typeface="+mj-cs"/>
              </a:rPr>
              <a:t>My Solution: Ensemble Deep Reinforcement Learning Trading</a:t>
            </a:r>
          </a:p>
        </p:txBody>
      </p:sp>
      <p:pic>
        <p:nvPicPr>
          <p:cNvPr id="4" name="Picture 3" descr="A diagram of a business strategy&#10;&#10;Description automatically generated">
            <a:extLst>
              <a:ext uri="{FF2B5EF4-FFF2-40B4-BE49-F238E27FC236}">
                <a16:creationId xmlns:a16="http://schemas.microsoft.com/office/drawing/2014/main" id="{B2635A50-D518-AD70-FE44-8847E0A50CB4}"/>
              </a:ext>
            </a:extLst>
          </p:cNvPr>
          <p:cNvPicPr>
            <a:picLocks noChangeAspect="1"/>
          </p:cNvPicPr>
          <p:nvPr/>
        </p:nvPicPr>
        <p:blipFill>
          <a:blip r:embed="rId3">
            <a:alphaModFix/>
          </a:blip>
          <a:stretch>
            <a:fillRect/>
          </a:stretch>
        </p:blipFill>
        <p:spPr>
          <a:xfrm>
            <a:off x="4429125" y="1408683"/>
            <a:ext cx="7160414" cy="4088836"/>
          </a:xfrm>
          <a:prstGeom prst="rect">
            <a:avLst/>
          </a:prstGeom>
        </p:spPr>
      </p:pic>
      <p:sp>
        <p:nvSpPr>
          <p:cNvPr id="26" name="Rectangle 25">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945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733</Words>
  <Application>Microsoft Macintosh PowerPoint</Application>
  <PresentationFormat>Widescreen</PresentationFormat>
  <Paragraphs>64</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source-serif-pro</vt:lpstr>
      <vt:lpstr>Office Theme</vt:lpstr>
      <vt:lpstr>DRL Strategies</vt:lpstr>
      <vt:lpstr>Stock Market Volatility</vt:lpstr>
      <vt:lpstr>Market Emotions</vt:lpstr>
      <vt:lpstr>Why Algo trading </vt:lpstr>
      <vt:lpstr>Every Investment Company or Hedge Fund has its own Strategies</vt:lpstr>
      <vt:lpstr>A2C</vt:lpstr>
      <vt:lpstr>DDPG</vt:lpstr>
      <vt:lpstr>Proximal Policy Optimization</vt:lpstr>
      <vt:lpstr>My Solution: Ensemble Deep Reinforcement Learning Trading</vt:lpstr>
      <vt:lpstr>Data Gathering</vt:lpstr>
      <vt:lpstr>Information used</vt:lpstr>
      <vt:lpstr>Action Space</vt:lpstr>
      <vt:lpstr>Ensemble Strategy</vt:lpstr>
      <vt:lpstr>Example</vt:lpstr>
      <vt:lpstr>Findings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cryptocurrency</dc:title>
  <dc:creator>Azad Kader</dc:creator>
  <cp:lastModifiedBy>Azad Kader</cp:lastModifiedBy>
  <cp:revision>6</cp:revision>
  <dcterms:created xsi:type="dcterms:W3CDTF">2023-07-13T23:44:14Z</dcterms:created>
  <dcterms:modified xsi:type="dcterms:W3CDTF">2023-08-11T07:06:53Z</dcterms:modified>
</cp:coreProperties>
</file>