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4" r:id="rId5"/>
    <p:sldId id="260"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972"/>
  </p:normalViewPr>
  <p:slideViewPr>
    <p:cSldViewPr snapToGrid="0">
      <p:cViewPr>
        <p:scale>
          <a:sx n="93" d="100"/>
          <a:sy n="93" d="100"/>
        </p:scale>
        <p:origin x="14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F82E-ACE2-A14F-894B-540FE08488AB}" type="datetimeFigureOut">
              <a:rPr lang="en-DE" smtClean="0"/>
              <a:t>14.07.23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A536B-E567-6042-B3F8-D1069F179856}" type="slidenum">
              <a:rPr lang="en-DE" smtClean="0"/>
              <a:t>‹#›</a:t>
            </a:fld>
            <a:endParaRPr lang="en-DE"/>
          </a:p>
        </p:txBody>
      </p:sp>
    </p:spTree>
    <p:extLst>
      <p:ext uri="{BB962C8B-B14F-4D97-AF65-F5344CB8AC3E}">
        <p14:creationId xmlns:p14="http://schemas.microsoft.com/office/powerpoint/2010/main" val="237083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1</a:t>
            </a:fld>
            <a:endParaRPr lang="en-DE"/>
          </a:p>
        </p:txBody>
      </p:sp>
    </p:spTree>
    <p:extLst>
      <p:ext uri="{BB962C8B-B14F-4D97-AF65-F5344CB8AC3E}">
        <p14:creationId xmlns:p14="http://schemas.microsoft.com/office/powerpoint/2010/main" val="239016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2</a:t>
            </a:fld>
            <a:endParaRPr lang="en-DE"/>
          </a:p>
        </p:txBody>
      </p:sp>
    </p:spTree>
    <p:extLst>
      <p:ext uri="{BB962C8B-B14F-4D97-AF65-F5344CB8AC3E}">
        <p14:creationId xmlns:p14="http://schemas.microsoft.com/office/powerpoint/2010/main" val="236765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800000"/>
                </a:solidFill>
                <a:effectLst/>
                <a:latin typeface="Menlo" panose="020B0609030804020204" pitchFamily="49" charset="0"/>
              </a:rPr>
              <a:t>The correlation matrices for the two periods show a positive but weak correlation between Bitcoin and Gold returns. The correlation coefficients were 0.12316 during the pandemic and 0.124663 during the Ukraine War. This suggests that Bitcoin and Gold prices tended to move in the same direction to some extent, but the relationship was weak. The similar correlation coefficients during the two periods suggests that while there may be some common factors influencing both Bitcoin and Gold prices, a large part of their price movements are likely driven by factors unique to each asset. Which makes them both very important assets to watch and take into portfolio during times of crisis and uncertainty.</a:t>
            </a:r>
            <a:endParaRPr lang="en-GB" b="0" dirty="0">
              <a:solidFill>
                <a:srgbClr val="000000"/>
              </a:solidFill>
              <a:effectLst/>
              <a:latin typeface="Menlo" panose="020B0609030804020204" pitchFamily="49" charset="0"/>
            </a:endParaRPr>
          </a:p>
          <a:p>
            <a:endParaRPr lang="en-DE" dirty="0"/>
          </a:p>
        </p:txBody>
      </p:sp>
      <p:sp>
        <p:nvSpPr>
          <p:cNvPr id="4" name="Slide Number Placeholder 3"/>
          <p:cNvSpPr>
            <a:spLocks noGrp="1"/>
          </p:cNvSpPr>
          <p:nvPr>
            <p:ph type="sldNum" sz="quarter" idx="5"/>
          </p:nvPr>
        </p:nvSpPr>
        <p:spPr/>
        <p:txBody>
          <a:bodyPr/>
          <a:lstStyle/>
          <a:p>
            <a:fld id="{655A536B-E567-6042-B3F8-D1069F179856}" type="slidenum">
              <a:rPr lang="en-DE" smtClean="0"/>
              <a:t>5</a:t>
            </a:fld>
            <a:endParaRPr lang="en-DE"/>
          </a:p>
        </p:txBody>
      </p:sp>
    </p:spTree>
    <p:extLst>
      <p:ext uri="{BB962C8B-B14F-4D97-AF65-F5344CB8AC3E}">
        <p14:creationId xmlns:p14="http://schemas.microsoft.com/office/powerpoint/2010/main" val="137859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800000"/>
                </a:solidFill>
                <a:effectLst/>
                <a:latin typeface="Menlo" panose="020B0609030804020204" pitchFamily="49" charset="0"/>
              </a:rPr>
              <a:t>In conclusion, while Bitcoin provided a higher risk-adjusted return than Gold during the COVID-19 pandemic, Gold provided a higher risk-adjusted return during the Ukraine War.</a:t>
            </a:r>
            <a:endParaRPr lang="en-GB" b="0" dirty="0">
              <a:solidFill>
                <a:srgbClr val="000000"/>
              </a:solidFill>
              <a:effectLst/>
              <a:latin typeface="Menlo" panose="020B0609030804020204" pitchFamily="49" charset="0"/>
            </a:endParaRPr>
          </a:p>
          <a:p>
            <a:r>
              <a:rPr lang="en-DE" dirty="0"/>
              <a:t>As seen in the 4th slide – show it now –if you would take out the risk rate or volatility you’d find that Bitcoin actually provided quite good returns in that period. But with higher volatility.</a:t>
            </a:r>
          </a:p>
        </p:txBody>
      </p:sp>
      <p:sp>
        <p:nvSpPr>
          <p:cNvPr id="4" name="Slide Number Placeholder 3"/>
          <p:cNvSpPr>
            <a:spLocks noGrp="1"/>
          </p:cNvSpPr>
          <p:nvPr>
            <p:ph type="sldNum" sz="quarter" idx="5"/>
          </p:nvPr>
        </p:nvSpPr>
        <p:spPr/>
        <p:txBody>
          <a:bodyPr/>
          <a:lstStyle/>
          <a:p>
            <a:fld id="{655A536B-E567-6042-B3F8-D1069F179856}" type="slidenum">
              <a:rPr lang="en-DE" smtClean="0"/>
              <a:t>6</a:t>
            </a:fld>
            <a:endParaRPr lang="en-DE"/>
          </a:p>
        </p:txBody>
      </p:sp>
    </p:spTree>
    <p:extLst>
      <p:ext uri="{BB962C8B-B14F-4D97-AF65-F5344CB8AC3E}">
        <p14:creationId xmlns:p14="http://schemas.microsoft.com/office/powerpoint/2010/main" val="172408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we can see the trend pattern google analyzed during the time periods, we can clearly see two short term trend spikes which show the start of the COVID-19 pandemic and then the Ukraine war with a spike shortly after the war broke out and putin released a new law on the 14.04.20223 which made it able to take all men instantly into war. </a:t>
            </a:r>
          </a:p>
          <a:p>
            <a:r>
              <a:rPr lang="en-DE" dirty="0"/>
              <a:t>People were running to get their hands on Bitcoin to get out of the country and change their money, because they couldn’t pay with their bank accounts or Rubel, BTC became a global currency safe haven for a large population.</a:t>
            </a:r>
          </a:p>
        </p:txBody>
      </p:sp>
      <p:sp>
        <p:nvSpPr>
          <p:cNvPr id="4" name="Slide Number Placeholder 3"/>
          <p:cNvSpPr>
            <a:spLocks noGrp="1"/>
          </p:cNvSpPr>
          <p:nvPr>
            <p:ph type="sldNum" sz="quarter" idx="5"/>
          </p:nvPr>
        </p:nvSpPr>
        <p:spPr/>
        <p:txBody>
          <a:bodyPr/>
          <a:lstStyle/>
          <a:p>
            <a:fld id="{655A536B-E567-6042-B3F8-D1069F179856}" type="slidenum">
              <a:rPr lang="en-DE" smtClean="0"/>
              <a:t>7</a:t>
            </a:fld>
            <a:endParaRPr lang="en-DE"/>
          </a:p>
        </p:txBody>
      </p:sp>
    </p:spTree>
    <p:extLst>
      <p:ext uri="{BB962C8B-B14F-4D97-AF65-F5344CB8AC3E}">
        <p14:creationId xmlns:p14="http://schemas.microsoft.com/office/powerpoint/2010/main" val="216995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6D37-F241-E160-A32E-EC3ECEC1E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EEED3D5B-CBE7-47C0-915B-6A65F18F8C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6F499024-BEA4-E8AD-BE08-A14EBECB1C9F}"/>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5C6674D2-4803-AFFD-8433-4BC6F01C678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3E8CF75-20A1-FFBA-6E3C-7D18A3C1C2B1}"/>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79648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E090-FCA2-C85E-F8F5-4BD4C86465C0}"/>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B3BA2146-6174-F91C-4D3D-005928B6D4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80282DC-DECC-930D-D27B-2536BBE5726D}"/>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794FFCC2-F0B1-1BBC-C936-78FC75BC922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08DEF19-90E7-58E7-E8B4-2E3CA0C3F0E9}"/>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20079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AAEDA4-006C-AFB4-ABD7-E139B9972D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4CA154A-5DE0-390D-C8D3-A594B4CDE4A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1E5BBF0-C5AC-5F54-E68B-160FF4957DF6}"/>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B5821A75-B4B1-843C-EA22-E7775DA3866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C233DC0-67FC-F464-C845-DB6698DE3743}"/>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412627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696B-4E95-D882-1991-A9811767068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837A61B-59E2-DC78-10D0-3B39AC9556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7F86361-E812-9CE1-05BB-308211B12EAC}"/>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6838EBE7-0084-7F78-D41A-7FC0054B65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1F993B4-18A8-7649-4250-C392FA343CF5}"/>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77031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71B1-5FD8-04DA-F3CC-44BE21DA31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4A69DB2D-B19E-4A18-F8AD-DB4B91A60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464A47-2AB7-EF38-C23D-513EB4F14081}"/>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6310ED8D-F886-4F00-5936-63687340D9E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13DAE9B-B427-9DB8-7E2C-4B46645A134D}"/>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76273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AFDF-92A9-F5C4-3386-F5E727AFA4C7}"/>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4A4673D0-08C5-E5E9-6556-0AC7B0C448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CDB71AA1-D001-4E49-A7E3-6810294F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97176AB4-2CDB-5BE4-C3C6-D9BB5EC3EF36}"/>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6" name="Footer Placeholder 5">
            <a:extLst>
              <a:ext uri="{FF2B5EF4-FFF2-40B4-BE49-F238E27FC236}">
                <a16:creationId xmlns:a16="http://schemas.microsoft.com/office/drawing/2014/main" id="{423197F3-E5AD-7A5E-D84A-894F80BF723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8EEA0D3-DF09-D8E1-F006-725AA60610E2}"/>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62211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D4E9-FF47-FD03-927B-C20EFB9127C8}"/>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45E884F-150D-3D3C-F2ED-5A2F889A9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AAD1CF-275D-EC51-5DDD-11B8A536CF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5D6334F7-B9F7-756F-F871-7332C1016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B82AE4-B4EB-03A6-C721-B3E46E3427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C394BFCE-6437-5F0F-42B8-EA7020D00117}"/>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8" name="Footer Placeholder 7">
            <a:extLst>
              <a:ext uri="{FF2B5EF4-FFF2-40B4-BE49-F238E27FC236}">
                <a16:creationId xmlns:a16="http://schemas.microsoft.com/office/drawing/2014/main" id="{77A6FC56-3349-5FF9-29C5-63EDC4F5C5D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107B743-8701-3A96-DAB5-19933490401B}"/>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22930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C87-6D0C-30BA-2B14-AAA2ED06486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538D34DC-D7A5-EF09-6CF2-EC00FCFB6386}"/>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4" name="Footer Placeholder 3">
            <a:extLst>
              <a:ext uri="{FF2B5EF4-FFF2-40B4-BE49-F238E27FC236}">
                <a16:creationId xmlns:a16="http://schemas.microsoft.com/office/drawing/2014/main" id="{9C6C042B-7116-467D-CB6E-70AE8448B67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C042204-1B9A-6113-8D73-82C8C2176BEE}"/>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12672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0EDF0-FBA7-33C4-CEDD-49BC35C4BF01}"/>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3" name="Footer Placeholder 2">
            <a:extLst>
              <a:ext uri="{FF2B5EF4-FFF2-40B4-BE49-F238E27FC236}">
                <a16:creationId xmlns:a16="http://schemas.microsoft.com/office/drawing/2014/main" id="{E6EFA3C2-9038-A19E-3D1E-7F00B6C46DB1}"/>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F5169DCC-691C-AC1E-B445-72C54EC2CDEF}"/>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205832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C26B-5C4D-A729-D896-B932C5ABB2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DE2A54EB-8E6E-70C6-A483-F9FD24D5B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C9182DF4-1F4F-35A2-23F4-2A53F765B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E307AA-4325-6A31-3DA8-99EE6A8911A5}"/>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6" name="Footer Placeholder 5">
            <a:extLst>
              <a:ext uri="{FF2B5EF4-FFF2-40B4-BE49-F238E27FC236}">
                <a16:creationId xmlns:a16="http://schemas.microsoft.com/office/drawing/2014/main" id="{68D5A16D-C6B0-D6B3-EF7C-78CDD0D42D1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324FF1A-FF5A-732D-D730-FEF6958BB264}"/>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39029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9E1D-EBA7-4C30-0525-AC6060E1ED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A5C2B47-DB72-D0DD-F5EB-1326643B0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EEEF8AC-CEFC-F74A-E62B-55F7A4BFA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485F56-0F76-B94E-3D9B-5946C1228665}"/>
              </a:ext>
            </a:extLst>
          </p:cNvPr>
          <p:cNvSpPr>
            <a:spLocks noGrp="1"/>
          </p:cNvSpPr>
          <p:nvPr>
            <p:ph type="dt" sz="half" idx="10"/>
          </p:nvPr>
        </p:nvSpPr>
        <p:spPr/>
        <p:txBody>
          <a:bodyPr/>
          <a:lstStyle/>
          <a:p>
            <a:fld id="{D37225E9-2D3C-7A4A-B049-190C9F8351B9}" type="datetimeFigureOut">
              <a:rPr lang="en-DE" smtClean="0"/>
              <a:t>14.07.23</a:t>
            </a:fld>
            <a:endParaRPr lang="en-DE"/>
          </a:p>
        </p:txBody>
      </p:sp>
      <p:sp>
        <p:nvSpPr>
          <p:cNvPr id="6" name="Footer Placeholder 5">
            <a:extLst>
              <a:ext uri="{FF2B5EF4-FFF2-40B4-BE49-F238E27FC236}">
                <a16:creationId xmlns:a16="http://schemas.microsoft.com/office/drawing/2014/main" id="{C41B4B0B-7E8B-693A-5B02-531CABB9479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97DEAA2-E005-CDA8-E2A0-FE27B1C55315}"/>
              </a:ext>
            </a:extLst>
          </p:cNvPr>
          <p:cNvSpPr>
            <a:spLocks noGrp="1"/>
          </p:cNvSpPr>
          <p:nvPr>
            <p:ph type="sldNum" sz="quarter" idx="12"/>
          </p:nvPr>
        </p:nvSpPr>
        <p:spPr/>
        <p:txBody>
          <a:bodyPr/>
          <a:lstStyle/>
          <a:p>
            <a:fld id="{DED14810-8D5D-9E43-8935-7BF22DD5AD8A}" type="slidenum">
              <a:rPr lang="en-DE" smtClean="0"/>
              <a:t>‹#›</a:t>
            </a:fld>
            <a:endParaRPr lang="en-DE"/>
          </a:p>
        </p:txBody>
      </p:sp>
    </p:spTree>
    <p:extLst>
      <p:ext uri="{BB962C8B-B14F-4D97-AF65-F5344CB8AC3E}">
        <p14:creationId xmlns:p14="http://schemas.microsoft.com/office/powerpoint/2010/main" val="65430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A79E4-505E-4447-1294-759E501CCE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0D51A72E-3F9F-ABC0-FA9C-B6C5211D01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C4EEC47-3FAF-DD5E-B6A5-C6E9DAB79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225E9-2D3C-7A4A-B049-190C9F8351B9}" type="datetimeFigureOut">
              <a:rPr lang="en-DE" smtClean="0"/>
              <a:t>14.07.23</a:t>
            </a:fld>
            <a:endParaRPr lang="en-DE"/>
          </a:p>
        </p:txBody>
      </p:sp>
      <p:sp>
        <p:nvSpPr>
          <p:cNvPr id="5" name="Footer Placeholder 4">
            <a:extLst>
              <a:ext uri="{FF2B5EF4-FFF2-40B4-BE49-F238E27FC236}">
                <a16:creationId xmlns:a16="http://schemas.microsoft.com/office/drawing/2014/main" id="{94689D9D-EE1B-BDBC-5774-FD93A1BF4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68208E-D2FD-655A-A4C8-3160951B4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14810-8D5D-9E43-8935-7BF22DD5AD8A}" type="slidenum">
              <a:rPr lang="en-DE" smtClean="0"/>
              <a:t>‹#›</a:t>
            </a:fld>
            <a:endParaRPr lang="en-DE"/>
          </a:p>
        </p:txBody>
      </p:sp>
    </p:spTree>
    <p:extLst>
      <p:ext uri="{BB962C8B-B14F-4D97-AF65-F5344CB8AC3E}">
        <p14:creationId xmlns:p14="http://schemas.microsoft.com/office/powerpoint/2010/main" val="238431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6B7E-FAF5-F867-AC67-42B1445A828A}"/>
              </a:ext>
            </a:extLst>
          </p:cNvPr>
          <p:cNvSpPr>
            <a:spLocks noGrp="1"/>
          </p:cNvSpPr>
          <p:nvPr>
            <p:ph type="ctrTitle"/>
          </p:nvPr>
        </p:nvSpPr>
        <p:spPr>
          <a:xfrm>
            <a:off x="1524000" y="868362"/>
            <a:ext cx="9144000" cy="2387600"/>
          </a:xfrm>
        </p:spPr>
        <p:txBody>
          <a:bodyPr>
            <a:normAutofit/>
          </a:bodyPr>
          <a:lstStyle/>
          <a:p>
            <a:r>
              <a:rPr lang="en-DE" dirty="0"/>
              <a:t>Exploratory analysis of cryptocurrency</a:t>
            </a:r>
          </a:p>
        </p:txBody>
      </p:sp>
      <p:sp>
        <p:nvSpPr>
          <p:cNvPr id="3" name="Subtitle 2">
            <a:extLst>
              <a:ext uri="{FF2B5EF4-FFF2-40B4-BE49-F238E27FC236}">
                <a16:creationId xmlns:a16="http://schemas.microsoft.com/office/drawing/2014/main" id="{9DC1AE34-9292-BDB2-C70E-7645B31F9F6F}"/>
              </a:ext>
            </a:extLst>
          </p:cNvPr>
          <p:cNvSpPr>
            <a:spLocks noGrp="1"/>
          </p:cNvSpPr>
          <p:nvPr>
            <p:ph type="subTitle" idx="1"/>
          </p:nvPr>
        </p:nvSpPr>
        <p:spPr/>
        <p:txBody>
          <a:bodyPr/>
          <a:lstStyle/>
          <a:p>
            <a:r>
              <a:rPr lang="en-DE" dirty="0"/>
              <a:t>Traditional assets compared to cryptocurrency during times of crisis</a:t>
            </a:r>
          </a:p>
        </p:txBody>
      </p:sp>
    </p:spTree>
    <p:extLst>
      <p:ext uri="{BB962C8B-B14F-4D97-AF65-F5344CB8AC3E}">
        <p14:creationId xmlns:p14="http://schemas.microsoft.com/office/powerpoint/2010/main" val="336727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Correlation Matrix of every Currency that’s correlating with just BTC</a:t>
            </a:r>
          </a:p>
        </p:txBody>
      </p:sp>
      <p:pic>
        <p:nvPicPr>
          <p:cNvPr id="5" name="Content Placeholder 4" descr="A screenshot of a graph&#10;&#10;Description automatically generated">
            <a:extLst>
              <a:ext uri="{FF2B5EF4-FFF2-40B4-BE49-F238E27FC236}">
                <a16:creationId xmlns:a16="http://schemas.microsoft.com/office/drawing/2014/main" id="{9B95532A-9497-2B57-E86E-2E6DE0E87CCF}"/>
              </a:ext>
            </a:extLst>
          </p:cNvPr>
          <p:cNvPicPr>
            <a:picLocks noGrp="1" noChangeAspect="1"/>
          </p:cNvPicPr>
          <p:nvPr>
            <p:ph idx="1"/>
          </p:nvPr>
        </p:nvPicPr>
        <p:blipFill>
          <a:blip r:embed="rId2"/>
          <a:stretch>
            <a:fillRect/>
          </a:stretch>
        </p:blipFill>
        <p:spPr>
          <a:xfrm>
            <a:off x="3736088" y="1695632"/>
            <a:ext cx="5339981" cy="4647586"/>
          </a:xfrm>
        </p:spPr>
      </p:pic>
      <p:sp>
        <p:nvSpPr>
          <p:cNvPr id="6" name="TextBox 5">
            <a:extLst>
              <a:ext uri="{FF2B5EF4-FFF2-40B4-BE49-F238E27FC236}">
                <a16:creationId xmlns:a16="http://schemas.microsoft.com/office/drawing/2014/main" id="{09358E17-EE1B-EE66-9312-F17ED7405600}"/>
              </a:ext>
            </a:extLst>
          </p:cNvPr>
          <p:cNvSpPr txBox="1"/>
          <p:nvPr/>
        </p:nvSpPr>
        <p:spPr>
          <a:xfrm>
            <a:off x="193964" y="3686647"/>
            <a:ext cx="3231654" cy="646331"/>
          </a:xfrm>
          <a:prstGeom prst="rect">
            <a:avLst/>
          </a:prstGeom>
          <a:noFill/>
        </p:spPr>
        <p:txBody>
          <a:bodyPr wrap="none" rtlCol="0">
            <a:spAutoFit/>
          </a:bodyPr>
          <a:lstStyle/>
          <a:p>
            <a:r>
              <a:rPr lang="de-DE" dirty="0"/>
              <a:t>- </a:t>
            </a:r>
            <a:r>
              <a:rPr lang="de-DE" dirty="0" err="1"/>
              <a:t>Basically</a:t>
            </a:r>
            <a:r>
              <a:rPr lang="de-DE" dirty="0"/>
              <a:t> just ETH </a:t>
            </a:r>
            <a:r>
              <a:rPr lang="de-DE" dirty="0" err="1"/>
              <a:t>is</a:t>
            </a:r>
            <a:r>
              <a:rPr lang="de-DE" dirty="0"/>
              <a:t> </a:t>
            </a:r>
            <a:r>
              <a:rPr lang="de-DE" dirty="0" err="1"/>
              <a:t>correlating</a:t>
            </a:r>
            <a:r>
              <a:rPr lang="de-DE" dirty="0"/>
              <a:t> </a:t>
            </a:r>
          </a:p>
          <a:p>
            <a:r>
              <a:rPr lang="de-DE" dirty="0" err="1"/>
              <a:t>with</a:t>
            </a:r>
            <a:r>
              <a:rPr lang="de-DE" dirty="0"/>
              <a:t> BTC</a:t>
            </a:r>
            <a:endParaRPr lang="en-DE" dirty="0"/>
          </a:p>
        </p:txBody>
      </p:sp>
      <p:sp>
        <p:nvSpPr>
          <p:cNvPr id="8" name="TextBox 7">
            <a:extLst>
              <a:ext uri="{FF2B5EF4-FFF2-40B4-BE49-F238E27FC236}">
                <a16:creationId xmlns:a16="http://schemas.microsoft.com/office/drawing/2014/main" id="{D99C3B39-5B76-1B9C-4F0F-41EBC91B5617}"/>
              </a:ext>
            </a:extLst>
          </p:cNvPr>
          <p:cNvSpPr txBox="1"/>
          <p:nvPr/>
        </p:nvSpPr>
        <p:spPr>
          <a:xfrm>
            <a:off x="193964" y="2168999"/>
            <a:ext cx="3320653" cy="646331"/>
          </a:xfrm>
          <a:prstGeom prst="rect">
            <a:avLst/>
          </a:prstGeom>
          <a:noFill/>
        </p:spPr>
        <p:txBody>
          <a:bodyPr wrap="none" rtlCol="0">
            <a:spAutoFit/>
          </a:bodyPr>
          <a:lstStyle/>
          <a:p>
            <a:r>
              <a:rPr lang="en-DE" dirty="0"/>
              <a:t>- WBTC can be discarded as Value</a:t>
            </a:r>
          </a:p>
          <a:p>
            <a:r>
              <a:rPr lang="en-GB" dirty="0"/>
              <a:t>B</a:t>
            </a:r>
            <a:r>
              <a:rPr lang="en-DE" dirty="0"/>
              <a:t>ecause it’s a copy of BTC</a:t>
            </a:r>
          </a:p>
        </p:txBody>
      </p:sp>
    </p:spTree>
    <p:extLst>
      <p:ext uri="{BB962C8B-B14F-4D97-AF65-F5344CB8AC3E}">
        <p14:creationId xmlns:p14="http://schemas.microsoft.com/office/powerpoint/2010/main" val="227611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Volatility</a:t>
            </a:r>
          </a:p>
        </p:txBody>
      </p:sp>
      <p:pic>
        <p:nvPicPr>
          <p:cNvPr id="5" name="Content Placeholder 4" descr="A graph of blue rectangular bars&#10;&#10;Description automatically generated">
            <a:extLst>
              <a:ext uri="{FF2B5EF4-FFF2-40B4-BE49-F238E27FC236}">
                <a16:creationId xmlns:a16="http://schemas.microsoft.com/office/drawing/2014/main" id="{8CEFBB24-9BF0-8444-90DC-C104C01D0C39}"/>
              </a:ext>
            </a:extLst>
          </p:cNvPr>
          <p:cNvPicPr>
            <a:picLocks noGrp="1" noChangeAspect="1"/>
          </p:cNvPicPr>
          <p:nvPr>
            <p:ph idx="1"/>
          </p:nvPr>
        </p:nvPicPr>
        <p:blipFill>
          <a:blip r:embed="rId2"/>
          <a:stretch>
            <a:fillRect/>
          </a:stretch>
        </p:blipFill>
        <p:spPr>
          <a:xfrm>
            <a:off x="2277152" y="1653202"/>
            <a:ext cx="7637696" cy="5091797"/>
          </a:xfrm>
        </p:spPr>
      </p:pic>
    </p:spTree>
    <p:extLst>
      <p:ext uri="{BB962C8B-B14F-4D97-AF65-F5344CB8AC3E}">
        <p14:creationId xmlns:p14="http://schemas.microsoft.com/office/powerpoint/2010/main" val="45664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Ques</a:t>
            </a:r>
            <a:r>
              <a:rPr lang="en-US" sz="3200" dirty="0">
                <a:solidFill>
                  <a:schemeClr val="bg1"/>
                </a:solidFill>
              </a:rPr>
              <a:t>tions?</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AEA5647A-2B30-7B12-89E8-D7B342476505}"/>
              </a:ext>
            </a:extLst>
          </p:cNvPr>
          <p:cNvPicPr>
            <a:picLocks noGrp="1" noChangeAspect="1"/>
          </p:cNvPicPr>
          <p:nvPr>
            <p:ph idx="1"/>
          </p:nvPr>
        </p:nvPicPr>
        <p:blipFill>
          <a:blip r:embed="rId2"/>
          <a:stretch>
            <a:fillRect/>
          </a:stretch>
        </p:blipFill>
        <p:spPr>
          <a:xfrm>
            <a:off x="2829230" y="1825625"/>
            <a:ext cx="6533540" cy="4351338"/>
          </a:xfrm>
        </p:spPr>
      </p:pic>
    </p:spTree>
    <p:extLst>
      <p:ext uri="{BB962C8B-B14F-4D97-AF65-F5344CB8AC3E}">
        <p14:creationId xmlns:p14="http://schemas.microsoft.com/office/powerpoint/2010/main" val="29440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FB80AF33-A537-741F-6863-3461551C98DF}"/>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413713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FB80AF33-A537-741F-6863-3461551C98DF}"/>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90929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F970D-388A-C4B9-DF43-070D65D527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Cumulative returns of BTC – Gold during the pandemic</a:t>
            </a:r>
          </a:p>
        </p:txBody>
      </p:sp>
      <p:pic>
        <p:nvPicPr>
          <p:cNvPr id="5" name="Content Placeholder 4" descr="A graph with blue lines and yellow lines&#10;&#10;Description automatically generated">
            <a:extLst>
              <a:ext uri="{FF2B5EF4-FFF2-40B4-BE49-F238E27FC236}">
                <a16:creationId xmlns:a16="http://schemas.microsoft.com/office/drawing/2014/main" id="{36217A12-2123-132D-5EEC-FBCB6DE4F04E}"/>
              </a:ext>
            </a:extLst>
          </p:cNvPr>
          <p:cNvPicPr>
            <a:picLocks noGrp="1" noChangeAspect="1"/>
          </p:cNvPicPr>
          <p:nvPr>
            <p:ph idx="1"/>
          </p:nvPr>
        </p:nvPicPr>
        <p:blipFill>
          <a:blip r:embed="rId3"/>
          <a:stretch>
            <a:fillRect/>
          </a:stretch>
        </p:blipFill>
        <p:spPr>
          <a:xfrm>
            <a:off x="1730829" y="1587730"/>
            <a:ext cx="8548945" cy="4659176"/>
          </a:xfrm>
          <a:prstGeom prst="rect">
            <a:avLst/>
          </a:prstGeom>
        </p:spPr>
      </p:pic>
    </p:spTree>
    <p:extLst>
      <p:ext uri="{BB962C8B-B14F-4D97-AF65-F5344CB8AC3E}">
        <p14:creationId xmlns:p14="http://schemas.microsoft.com/office/powerpoint/2010/main" val="143914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Cumulative returns of BTC – Gold during the Ukraine war</a:t>
            </a:r>
          </a:p>
        </p:txBody>
      </p:sp>
      <p:pic>
        <p:nvPicPr>
          <p:cNvPr id="5" name="Content Placeholder 4" descr="A graph of a graph showing the price of bitcoin&#10;&#10;Description automatically generated">
            <a:extLst>
              <a:ext uri="{FF2B5EF4-FFF2-40B4-BE49-F238E27FC236}">
                <a16:creationId xmlns:a16="http://schemas.microsoft.com/office/drawing/2014/main" id="{74CBFD93-46CB-CD3B-4507-2C74F64384BD}"/>
              </a:ext>
            </a:extLst>
          </p:cNvPr>
          <p:cNvPicPr>
            <a:picLocks noGrp="1" noChangeAspect="1"/>
          </p:cNvPicPr>
          <p:nvPr>
            <p:ph idx="1"/>
          </p:nvPr>
        </p:nvPicPr>
        <p:blipFill>
          <a:blip r:embed="rId2"/>
          <a:stretch>
            <a:fillRect/>
          </a:stretch>
        </p:blipFill>
        <p:spPr>
          <a:xfrm>
            <a:off x="1447800" y="1610710"/>
            <a:ext cx="8901959" cy="4807059"/>
          </a:xfrm>
          <a:prstGeom prst="rect">
            <a:avLst/>
          </a:prstGeom>
        </p:spPr>
      </p:pic>
    </p:spTree>
    <p:extLst>
      <p:ext uri="{BB962C8B-B14F-4D97-AF65-F5344CB8AC3E}">
        <p14:creationId xmlns:p14="http://schemas.microsoft.com/office/powerpoint/2010/main" val="221358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Return of all assets compared over the whole time frame</a:t>
            </a:r>
          </a:p>
        </p:txBody>
      </p:sp>
      <p:pic>
        <p:nvPicPr>
          <p:cNvPr id="6" name="Content Placeholder 4" descr="A graph of different colored lines&#10;&#10;Description automatically generated">
            <a:extLst>
              <a:ext uri="{FF2B5EF4-FFF2-40B4-BE49-F238E27FC236}">
                <a16:creationId xmlns:a16="http://schemas.microsoft.com/office/drawing/2014/main" id="{1FC55C06-D438-E9EE-E62B-47C8050EA45D}"/>
              </a:ext>
            </a:extLst>
          </p:cNvPr>
          <p:cNvPicPr>
            <a:picLocks noChangeAspect="1"/>
          </p:cNvPicPr>
          <p:nvPr/>
        </p:nvPicPr>
        <p:blipFill>
          <a:blip r:embed="rId2"/>
          <a:stretch>
            <a:fillRect/>
          </a:stretch>
        </p:blipFill>
        <p:spPr>
          <a:xfrm>
            <a:off x="1344189" y="1510145"/>
            <a:ext cx="9503622" cy="5068599"/>
          </a:xfrm>
          <a:prstGeom prst="rect">
            <a:avLst/>
          </a:prstGeom>
        </p:spPr>
      </p:pic>
    </p:spTree>
    <p:extLst>
      <p:ext uri="{BB962C8B-B14F-4D97-AF65-F5344CB8AC3E}">
        <p14:creationId xmlns:p14="http://schemas.microsoft.com/office/powerpoint/2010/main" val="374481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kern="1200" dirty="0">
                <a:solidFill>
                  <a:schemeClr val="bg1"/>
                </a:solidFill>
                <a:latin typeface="+mj-lt"/>
                <a:ea typeface="+mj-ea"/>
                <a:cs typeface="+mj-cs"/>
              </a:rPr>
              <a:t>Correlation Matrix of BTC and Gold during the Pandemic and the Ukraine War</a:t>
            </a:r>
          </a:p>
        </p:txBody>
      </p:sp>
      <p:pic>
        <p:nvPicPr>
          <p:cNvPr id="7" name="Content Placeholder 6" descr="A red squares with white text&#10;&#10;Description automatically generated">
            <a:extLst>
              <a:ext uri="{FF2B5EF4-FFF2-40B4-BE49-F238E27FC236}">
                <a16:creationId xmlns:a16="http://schemas.microsoft.com/office/drawing/2014/main" id="{C0A07ACF-0186-9DA1-1001-44B43A67C681}"/>
              </a:ext>
            </a:extLst>
          </p:cNvPr>
          <p:cNvPicPr>
            <a:picLocks noGrp="1" noChangeAspect="1"/>
          </p:cNvPicPr>
          <p:nvPr>
            <p:ph idx="1"/>
          </p:nvPr>
        </p:nvPicPr>
        <p:blipFill>
          <a:blip r:embed="rId3"/>
          <a:stretch>
            <a:fillRect/>
          </a:stretch>
        </p:blipFill>
        <p:spPr>
          <a:xfrm>
            <a:off x="1008694" y="1854910"/>
            <a:ext cx="4884154" cy="4351338"/>
          </a:xfrm>
        </p:spPr>
      </p:pic>
      <p:pic>
        <p:nvPicPr>
          <p:cNvPr id="11" name="Picture 10" descr="A red squares with white text&#10;&#10;Description automatically generated">
            <a:extLst>
              <a:ext uri="{FF2B5EF4-FFF2-40B4-BE49-F238E27FC236}">
                <a16:creationId xmlns:a16="http://schemas.microsoft.com/office/drawing/2014/main" id="{9A2B7E36-47B3-89DA-E328-78888C985045}"/>
              </a:ext>
            </a:extLst>
          </p:cNvPr>
          <p:cNvPicPr>
            <a:picLocks noChangeAspect="1"/>
          </p:cNvPicPr>
          <p:nvPr/>
        </p:nvPicPr>
        <p:blipFill>
          <a:blip r:embed="rId4"/>
          <a:stretch>
            <a:fillRect/>
          </a:stretch>
        </p:blipFill>
        <p:spPr>
          <a:xfrm>
            <a:off x="6558510" y="1863195"/>
            <a:ext cx="4884155" cy="4351338"/>
          </a:xfrm>
          <a:prstGeom prst="rect">
            <a:avLst/>
          </a:prstGeom>
        </p:spPr>
      </p:pic>
      <p:sp>
        <p:nvSpPr>
          <p:cNvPr id="12" name="TextBox 11">
            <a:extLst>
              <a:ext uri="{FF2B5EF4-FFF2-40B4-BE49-F238E27FC236}">
                <a16:creationId xmlns:a16="http://schemas.microsoft.com/office/drawing/2014/main" id="{54CB1C3A-F20A-FB64-0C30-1EB6D20AAC04}"/>
              </a:ext>
            </a:extLst>
          </p:cNvPr>
          <p:cNvSpPr txBox="1"/>
          <p:nvPr/>
        </p:nvSpPr>
        <p:spPr>
          <a:xfrm>
            <a:off x="3075708" y="6289315"/>
            <a:ext cx="6636328" cy="400110"/>
          </a:xfrm>
          <a:prstGeom prst="rect">
            <a:avLst/>
          </a:prstGeom>
          <a:noFill/>
        </p:spPr>
        <p:txBody>
          <a:bodyPr wrap="square" rtlCol="0">
            <a:spAutoFit/>
          </a:bodyPr>
          <a:lstStyle/>
          <a:p>
            <a:r>
              <a:rPr lang="en-GB" sz="2000" dirty="0" err="1"/>
              <a:t>Simil</a:t>
            </a:r>
            <a:r>
              <a:rPr lang="en-DE" sz="2000" dirty="0"/>
              <a:t>ar correlation coefficients during two time periods</a:t>
            </a:r>
          </a:p>
        </p:txBody>
      </p:sp>
    </p:spTree>
    <p:extLst>
      <p:ext uri="{BB962C8B-B14F-4D97-AF65-F5344CB8AC3E}">
        <p14:creationId xmlns:p14="http://schemas.microsoft.com/office/powerpoint/2010/main" val="170120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Risk-Adjusted Performance calculation - Sharpe Ratio</a:t>
            </a:r>
          </a:p>
        </p:txBody>
      </p:sp>
      <p:pic>
        <p:nvPicPr>
          <p:cNvPr id="5" name="Content Placeholder 4" descr="A screenshot of a graph&#10;&#10;Description automatically generated">
            <a:extLst>
              <a:ext uri="{FF2B5EF4-FFF2-40B4-BE49-F238E27FC236}">
                <a16:creationId xmlns:a16="http://schemas.microsoft.com/office/drawing/2014/main" id="{903B033B-1733-C305-BC6B-F130C626D033}"/>
              </a:ext>
            </a:extLst>
          </p:cNvPr>
          <p:cNvPicPr>
            <a:picLocks noGrp="1" noChangeAspect="1"/>
          </p:cNvPicPr>
          <p:nvPr>
            <p:ph idx="1"/>
          </p:nvPr>
        </p:nvPicPr>
        <p:blipFill>
          <a:blip r:embed="rId3"/>
          <a:stretch>
            <a:fillRect/>
          </a:stretch>
        </p:blipFill>
        <p:spPr>
          <a:xfrm>
            <a:off x="2298667" y="1967148"/>
            <a:ext cx="2916271" cy="1142206"/>
          </a:xfrm>
        </p:spPr>
      </p:pic>
      <p:pic>
        <p:nvPicPr>
          <p:cNvPr id="7" name="Picture 6" descr="A screenshot of a screen&#10;&#10;Description automatically generated">
            <a:extLst>
              <a:ext uri="{FF2B5EF4-FFF2-40B4-BE49-F238E27FC236}">
                <a16:creationId xmlns:a16="http://schemas.microsoft.com/office/drawing/2014/main" id="{2FAA1E72-478D-9570-C09E-FA225EDE5971}"/>
              </a:ext>
            </a:extLst>
          </p:cNvPr>
          <p:cNvPicPr>
            <a:picLocks noChangeAspect="1"/>
          </p:cNvPicPr>
          <p:nvPr/>
        </p:nvPicPr>
        <p:blipFill>
          <a:blip r:embed="rId4"/>
          <a:stretch>
            <a:fillRect/>
          </a:stretch>
        </p:blipFill>
        <p:spPr>
          <a:xfrm>
            <a:off x="6430783" y="1896567"/>
            <a:ext cx="3035662" cy="1283369"/>
          </a:xfrm>
          <a:prstGeom prst="rect">
            <a:avLst/>
          </a:prstGeom>
        </p:spPr>
      </p:pic>
      <p:sp>
        <p:nvSpPr>
          <p:cNvPr id="8" name="TextBox 7">
            <a:extLst>
              <a:ext uri="{FF2B5EF4-FFF2-40B4-BE49-F238E27FC236}">
                <a16:creationId xmlns:a16="http://schemas.microsoft.com/office/drawing/2014/main" id="{6E8C7B40-C609-51FA-4FB4-1708A419F935}"/>
              </a:ext>
            </a:extLst>
          </p:cNvPr>
          <p:cNvSpPr txBox="1"/>
          <p:nvPr/>
        </p:nvSpPr>
        <p:spPr>
          <a:xfrm>
            <a:off x="2699527" y="1597816"/>
            <a:ext cx="2114550" cy="369332"/>
          </a:xfrm>
          <a:prstGeom prst="rect">
            <a:avLst/>
          </a:prstGeom>
          <a:noFill/>
        </p:spPr>
        <p:txBody>
          <a:bodyPr wrap="square" rtlCol="0">
            <a:spAutoFit/>
          </a:bodyPr>
          <a:lstStyle/>
          <a:p>
            <a:r>
              <a:rPr lang="en-DE" dirty="0"/>
              <a:t>COVID-19 Pandemic</a:t>
            </a:r>
          </a:p>
        </p:txBody>
      </p:sp>
      <p:sp>
        <p:nvSpPr>
          <p:cNvPr id="9" name="TextBox 8">
            <a:extLst>
              <a:ext uri="{FF2B5EF4-FFF2-40B4-BE49-F238E27FC236}">
                <a16:creationId xmlns:a16="http://schemas.microsoft.com/office/drawing/2014/main" id="{186E17A5-0B04-0961-F1D1-CC326F4C947D}"/>
              </a:ext>
            </a:extLst>
          </p:cNvPr>
          <p:cNvSpPr txBox="1"/>
          <p:nvPr/>
        </p:nvSpPr>
        <p:spPr>
          <a:xfrm>
            <a:off x="7271954" y="1597816"/>
            <a:ext cx="1353319" cy="369332"/>
          </a:xfrm>
          <a:prstGeom prst="rect">
            <a:avLst/>
          </a:prstGeom>
          <a:noFill/>
        </p:spPr>
        <p:txBody>
          <a:bodyPr wrap="none" rtlCol="0">
            <a:spAutoFit/>
          </a:bodyPr>
          <a:lstStyle/>
          <a:p>
            <a:r>
              <a:rPr lang="en-DE" dirty="0"/>
              <a:t>Ukraine War</a:t>
            </a:r>
          </a:p>
        </p:txBody>
      </p:sp>
      <p:sp>
        <p:nvSpPr>
          <p:cNvPr id="11" name="TextBox 10">
            <a:extLst>
              <a:ext uri="{FF2B5EF4-FFF2-40B4-BE49-F238E27FC236}">
                <a16:creationId xmlns:a16="http://schemas.microsoft.com/office/drawing/2014/main" id="{AD5F4B51-007D-C4E7-0022-0D798D5D2497}"/>
              </a:ext>
            </a:extLst>
          </p:cNvPr>
          <p:cNvSpPr txBox="1"/>
          <p:nvPr/>
        </p:nvSpPr>
        <p:spPr>
          <a:xfrm>
            <a:off x="2594367" y="3365033"/>
            <a:ext cx="2359685" cy="923330"/>
          </a:xfrm>
          <a:prstGeom prst="rect">
            <a:avLst/>
          </a:prstGeom>
          <a:noFill/>
        </p:spPr>
        <p:txBody>
          <a:bodyPr wrap="none" rtlCol="0">
            <a:spAutoFit/>
          </a:bodyPr>
          <a:lstStyle/>
          <a:p>
            <a:r>
              <a:rPr lang="en-GB" dirty="0"/>
              <a:t>A</a:t>
            </a:r>
            <a:r>
              <a:rPr lang="en-DE" dirty="0"/>
              <a:t>fter adjusting the Risk</a:t>
            </a:r>
          </a:p>
          <a:p>
            <a:r>
              <a:rPr lang="en-DE" dirty="0"/>
              <a:t>BTC still had a higher </a:t>
            </a:r>
          </a:p>
          <a:p>
            <a:r>
              <a:rPr lang="en-DE" dirty="0"/>
              <a:t>return and lower risk</a:t>
            </a:r>
          </a:p>
        </p:txBody>
      </p:sp>
      <p:sp>
        <p:nvSpPr>
          <p:cNvPr id="13" name="TextBox 12">
            <a:extLst>
              <a:ext uri="{FF2B5EF4-FFF2-40B4-BE49-F238E27FC236}">
                <a16:creationId xmlns:a16="http://schemas.microsoft.com/office/drawing/2014/main" id="{DB5BFB98-2BC6-B547-DE62-E4DE04FE1750}"/>
              </a:ext>
            </a:extLst>
          </p:cNvPr>
          <p:cNvSpPr txBox="1"/>
          <p:nvPr/>
        </p:nvSpPr>
        <p:spPr>
          <a:xfrm>
            <a:off x="6430783" y="3365034"/>
            <a:ext cx="3826176" cy="2031325"/>
          </a:xfrm>
          <a:prstGeom prst="rect">
            <a:avLst/>
          </a:prstGeom>
          <a:noFill/>
        </p:spPr>
        <p:txBody>
          <a:bodyPr wrap="none" rtlCol="0">
            <a:spAutoFit/>
          </a:bodyPr>
          <a:lstStyle/>
          <a:p>
            <a:r>
              <a:rPr lang="en-DE" dirty="0"/>
              <a:t>After adjusting the risk rate </a:t>
            </a:r>
          </a:p>
          <a:p>
            <a:r>
              <a:rPr lang="en-DE" dirty="0"/>
              <a:t>gold provided better returns than BTC</a:t>
            </a:r>
          </a:p>
          <a:p>
            <a:endParaRPr lang="en-DE" dirty="0"/>
          </a:p>
          <a:p>
            <a:r>
              <a:rPr lang="en-GB" dirty="0"/>
              <a:t>T</a:t>
            </a:r>
            <a:r>
              <a:rPr lang="en-DE" dirty="0"/>
              <a:t>ake out the risk from the equasion</a:t>
            </a:r>
          </a:p>
          <a:p>
            <a:r>
              <a:rPr lang="en-GB" dirty="0"/>
              <a:t>T</a:t>
            </a:r>
            <a:r>
              <a:rPr lang="en-DE" dirty="0"/>
              <a:t>hen BTC did actually perform better</a:t>
            </a:r>
          </a:p>
          <a:p>
            <a:r>
              <a:rPr lang="en-GB" dirty="0"/>
              <a:t>T</a:t>
            </a:r>
            <a:r>
              <a:rPr lang="en-DE" dirty="0"/>
              <a:t>han gold during that period, but with </a:t>
            </a:r>
          </a:p>
          <a:p>
            <a:r>
              <a:rPr lang="en-GB" dirty="0"/>
              <a:t>W</a:t>
            </a:r>
            <a:r>
              <a:rPr lang="en-DE" dirty="0"/>
              <a:t>ay higher volatility</a:t>
            </a:r>
          </a:p>
        </p:txBody>
      </p:sp>
    </p:spTree>
    <p:extLst>
      <p:ext uri="{BB962C8B-B14F-4D97-AF65-F5344CB8AC3E}">
        <p14:creationId xmlns:p14="http://schemas.microsoft.com/office/powerpoint/2010/main" val="161194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Google Trend Analysis</a:t>
            </a:r>
          </a:p>
        </p:txBody>
      </p:sp>
      <p:pic>
        <p:nvPicPr>
          <p:cNvPr id="5" name="Content Placeholder 4" descr="A graph showing a line of blue lines&#10;&#10;Description automatically generated">
            <a:extLst>
              <a:ext uri="{FF2B5EF4-FFF2-40B4-BE49-F238E27FC236}">
                <a16:creationId xmlns:a16="http://schemas.microsoft.com/office/drawing/2014/main" id="{22F2C0EC-5286-7565-C4A4-AD2D0FFD838D}"/>
              </a:ext>
            </a:extLst>
          </p:cNvPr>
          <p:cNvPicPr>
            <a:picLocks noGrp="1" noChangeAspect="1"/>
          </p:cNvPicPr>
          <p:nvPr>
            <p:ph idx="1"/>
          </p:nvPr>
        </p:nvPicPr>
        <p:blipFill>
          <a:blip r:embed="rId3"/>
          <a:stretch>
            <a:fillRect/>
          </a:stretch>
        </p:blipFill>
        <p:spPr>
          <a:xfrm>
            <a:off x="1271972" y="1465405"/>
            <a:ext cx="9648055" cy="5392595"/>
          </a:xfrm>
        </p:spPr>
      </p:pic>
      <p:cxnSp>
        <p:nvCxnSpPr>
          <p:cNvPr id="13" name="Straight Connector 12">
            <a:extLst>
              <a:ext uri="{FF2B5EF4-FFF2-40B4-BE49-F238E27FC236}">
                <a16:creationId xmlns:a16="http://schemas.microsoft.com/office/drawing/2014/main" id="{50DDE3C7-560C-7962-BFCB-B1CBDB85C491}"/>
              </a:ext>
            </a:extLst>
          </p:cNvPr>
          <p:cNvCxnSpPr>
            <a:cxnSpLocks/>
          </p:cNvCxnSpPr>
          <p:nvPr/>
        </p:nvCxnSpPr>
        <p:spPr>
          <a:xfrm>
            <a:off x="2271713" y="1743075"/>
            <a:ext cx="0" cy="4531345"/>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C71C91-9529-DC24-A96A-834D45773BED}"/>
              </a:ext>
            </a:extLst>
          </p:cNvPr>
          <p:cNvCxnSpPr>
            <a:cxnSpLocks/>
          </p:cNvCxnSpPr>
          <p:nvPr/>
        </p:nvCxnSpPr>
        <p:spPr>
          <a:xfrm flipV="1">
            <a:off x="7467600" y="1743075"/>
            <a:ext cx="0" cy="4531345"/>
          </a:xfrm>
          <a:prstGeom prst="line">
            <a:avLst/>
          </a:prstGeom>
          <a:ln w="317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91712E2-B3E0-9615-49B2-2B204E0D2BF6}"/>
              </a:ext>
            </a:extLst>
          </p:cNvPr>
          <p:cNvCxnSpPr>
            <a:cxnSpLocks/>
          </p:cNvCxnSpPr>
          <p:nvPr/>
        </p:nvCxnSpPr>
        <p:spPr>
          <a:xfrm flipV="1">
            <a:off x="2271713" y="1898073"/>
            <a:ext cx="3339378" cy="3837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B7C5E6-A357-D33B-4729-4D2A074F0E05}"/>
              </a:ext>
            </a:extLst>
          </p:cNvPr>
          <p:cNvCxnSpPr/>
          <p:nvPr/>
        </p:nvCxnSpPr>
        <p:spPr>
          <a:xfrm flipV="1">
            <a:off x="7467600" y="3241964"/>
            <a:ext cx="775855" cy="133003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281260E-708C-777A-4F81-9A81E31691C7}"/>
              </a:ext>
            </a:extLst>
          </p:cNvPr>
          <p:cNvSpPr txBox="1"/>
          <p:nvPr/>
        </p:nvSpPr>
        <p:spPr>
          <a:xfrm>
            <a:off x="7467600" y="1938522"/>
            <a:ext cx="1318694" cy="369332"/>
          </a:xfrm>
          <a:prstGeom prst="rect">
            <a:avLst/>
          </a:prstGeom>
          <a:noFill/>
        </p:spPr>
        <p:txBody>
          <a:bodyPr wrap="none" rtlCol="0">
            <a:spAutoFit/>
          </a:bodyPr>
          <a:lstStyle/>
          <a:p>
            <a:r>
              <a:rPr lang="en-GB" dirty="0"/>
              <a:t>U</a:t>
            </a:r>
            <a:r>
              <a:rPr lang="en-DE" dirty="0"/>
              <a:t>kraine war</a:t>
            </a:r>
          </a:p>
        </p:txBody>
      </p:sp>
      <p:sp>
        <p:nvSpPr>
          <p:cNvPr id="28" name="TextBox 27">
            <a:extLst>
              <a:ext uri="{FF2B5EF4-FFF2-40B4-BE49-F238E27FC236}">
                <a16:creationId xmlns:a16="http://schemas.microsoft.com/office/drawing/2014/main" id="{BA5F5516-5BC1-3F9A-DE10-DC7D42D6F125}"/>
              </a:ext>
            </a:extLst>
          </p:cNvPr>
          <p:cNvSpPr txBox="1"/>
          <p:nvPr/>
        </p:nvSpPr>
        <p:spPr>
          <a:xfrm>
            <a:off x="2227502" y="1898073"/>
            <a:ext cx="2071336" cy="369332"/>
          </a:xfrm>
          <a:prstGeom prst="rect">
            <a:avLst/>
          </a:prstGeom>
          <a:noFill/>
        </p:spPr>
        <p:txBody>
          <a:bodyPr wrap="none" rtlCol="0">
            <a:spAutoFit/>
          </a:bodyPr>
          <a:lstStyle/>
          <a:p>
            <a:r>
              <a:rPr lang="en-DE" dirty="0"/>
              <a:t>COVID-19 pandemic</a:t>
            </a:r>
          </a:p>
        </p:txBody>
      </p:sp>
    </p:spTree>
    <p:extLst>
      <p:ext uri="{BB962C8B-B14F-4D97-AF65-F5344CB8AC3E}">
        <p14:creationId xmlns:p14="http://schemas.microsoft.com/office/powerpoint/2010/main" val="140989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Top 20 Cryptocurrency prices</a:t>
            </a:r>
          </a:p>
        </p:txBody>
      </p:sp>
      <p:pic>
        <p:nvPicPr>
          <p:cNvPr id="5" name="Content Placeholder 4" descr="A graph of a price&#10;&#10;Description automatically generated">
            <a:extLst>
              <a:ext uri="{FF2B5EF4-FFF2-40B4-BE49-F238E27FC236}">
                <a16:creationId xmlns:a16="http://schemas.microsoft.com/office/drawing/2014/main" id="{B2CBDBAF-B4B6-35DA-08BD-B1E02BC81F47}"/>
              </a:ext>
            </a:extLst>
          </p:cNvPr>
          <p:cNvPicPr>
            <a:picLocks noGrp="1" noChangeAspect="1"/>
          </p:cNvPicPr>
          <p:nvPr>
            <p:ph idx="1"/>
          </p:nvPr>
        </p:nvPicPr>
        <p:blipFill>
          <a:blip r:embed="rId2"/>
          <a:stretch>
            <a:fillRect/>
          </a:stretch>
        </p:blipFill>
        <p:spPr>
          <a:xfrm>
            <a:off x="2386684" y="1388303"/>
            <a:ext cx="7166481" cy="5372715"/>
          </a:xfrm>
        </p:spPr>
      </p:pic>
    </p:spTree>
    <p:extLst>
      <p:ext uri="{BB962C8B-B14F-4D97-AF65-F5344CB8AC3E}">
        <p14:creationId xmlns:p14="http://schemas.microsoft.com/office/powerpoint/2010/main" val="392141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70B97-5DF5-B6A7-A2E8-3E6DED074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Correlation between the Top 20 Cryptos</a:t>
            </a:r>
          </a:p>
        </p:txBody>
      </p:sp>
      <p:pic>
        <p:nvPicPr>
          <p:cNvPr id="5" name="Content Placeholder 4" descr="A screenshot of a graph&#10;&#10;Description automatically generated">
            <a:extLst>
              <a:ext uri="{FF2B5EF4-FFF2-40B4-BE49-F238E27FC236}">
                <a16:creationId xmlns:a16="http://schemas.microsoft.com/office/drawing/2014/main" id="{891AB020-7BAC-9857-FFC0-F3ABF7D16143}"/>
              </a:ext>
            </a:extLst>
          </p:cNvPr>
          <p:cNvPicPr>
            <a:picLocks noGrp="1" noChangeAspect="1"/>
          </p:cNvPicPr>
          <p:nvPr>
            <p:ph idx="1"/>
          </p:nvPr>
        </p:nvPicPr>
        <p:blipFill>
          <a:blip r:embed="rId2"/>
          <a:stretch>
            <a:fillRect/>
          </a:stretch>
        </p:blipFill>
        <p:spPr>
          <a:xfrm>
            <a:off x="0" y="1401771"/>
            <a:ext cx="5092479" cy="5456229"/>
          </a:xfrm>
        </p:spPr>
      </p:pic>
      <p:pic>
        <p:nvPicPr>
          <p:cNvPr id="7" name="Picture 6" descr="A graph of red squares&#10;&#10;Description automatically generated">
            <a:extLst>
              <a:ext uri="{FF2B5EF4-FFF2-40B4-BE49-F238E27FC236}">
                <a16:creationId xmlns:a16="http://schemas.microsoft.com/office/drawing/2014/main" id="{0FE645DE-3BB7-CF1F-455F-056AB717C483}"/>
              </a:ext>
            </a:extLst>
          </p:cNvPr>
          <p:cNvPicPr>
            <a:picLocks noChangeAspect="1"/>
          </p:cNvPicPr>
          <p:nvPr/>
        </p:nvPicPr>
        <p:blipFill>
          <a:blip r:embed="rId3"/>
          <a:stretch>
            <a:fillRect/>
          </a:stretch>
        </p:blipFill>
        <p:spPr>
          <a:xfrm>
            <a:off x="5251794" y="2016991"/>
            <a:ext cx="6515663" cy="3940463"/>
          </a:xfrm>
          <a:prstGeom prst="rect">
            <a:avLst/>
          </a:prstGeom>
        </p:spPr>
      </p:pic>
    </p:spTree>
    <p:extLst>
      <p:ext uri="{BB962C8B-B14F-4D97-AF65-F5344CB8AC3E}">
        <p14:creationId xmlns:p14="http://schemas.microsoft.com/office/powerpoint/2010/main" val="2597194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479</Words>
  <Application>Microsoft Macintosh PowerPoint</Application>
  <PresentationFormat>Widescreen</PresentationFormat>
  <Paragraphs>42</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Menlo</vt:lpstr>
      <vt:lpstr>Office Theme</vt:lpstr>
      <vt:lpstr>Exploratory analysis of cryptocurrency</vt:lpstr>
      <vt:lpstr>Cumulative returns of BTC – Gold during the pandemic</vt:lpstr>
      <vt:lpstr>Cumulative returns of BTC – Gold during the Ukraine war</vt:lpstr>
      <vt:lpstr>Return of all assets compared over the whole time frame</vt:lpstr>
      <vt:lpstr>Correlation Matrix of BTC and Gold during the Pandemic and the Ukraine War</vt:lpstr>
      <vt:lpstr>Risk-Adjusted Performance calculation - Sharpe Ratio</vt:lpstr>
      <vt:lpstr>Google Trend Analysis</vt:lpstr>
      <vt:lpstr>Top 20 Cryptocurrency prices</vt:lpstr>
      <vt:lpstr>Correlation between the Top 20 Cryptos</vt:lpstr>
      <vt:lpstr>Correlation Matrix of every Currency that’s correlating with just BTC</vt:lpstr>
      <vt:lpstr>Volatility</vt:lpstr>
      <vt:lpstr>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cryptocurrency</dc:title>
  <dc:creator>Azad Kader</dc:creator>
  <cp:lastModifiedBy>Azad Kader</cp:lastModifiedBy>
  <cp:revision>4</cp:revision>
  <dcterms:created xsi:type="dcterms:W3CDTF">2023-07-13T23:44:14Z</dcterms:created>
  <dcterms:modified xsi:type="dcterms:W3CDTF">2023-07-14T01:36:36Z</dcterms:modified>
</cp:coreProperties>
</file>