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2"/>
  </p:notesMasterIdLst>
  <p:sldIdLst>
    <p:sldId id="256" r:id="rId2"/>
    <p:sldId id="309" r:id="rId3"/>
    <p:sldId id="346" r:id="rId4"/>
    <p:sldId id="349" r:id="rId5"/>
    <p:sldId id="348" r:id="rId6"/>
    <p:sldId id="305" r:id="rId7"/>
    <p:sldId id="350" r:id="rId8"/>
    <p:sldId id="352" r:id="rId9"/>
    <p:sldId id="351" r:id="rId10"/>
    <p:sldId id="308" r:id="rId11"/>
    <p:sldId id="327" r:id="rId12"/>
    <p:sldId id="307" r:id="rId13"/>
    <p:sldId id="326" r:id="rId14"/>
    <p:sldId id="306" r:id="rId15"/>
    <p:sldId id="338" r:id="rId16"/>
    <p:sldId id="339" r:id="rId17"/>
    <p:sldId id="340" r:id="rId18"/>
    <p:sldId id="341" r:id="rId19"/>
    <p:sldId id="342" r:id="rId20"/>
    <p:sldId id="343" r:id="rId21"/>
    <p:sldId id="344" r:id="rId22"/>
    <p:sldId id="376" r:id="rId23"/>
    <p:sldId id="347" r:id="rId24"/>
    <p:sldId id="345" r:id="rId25"/>
    <p:sldId id="310" r:id="rId26"/>
    <p:sldId id="315" r:id="rId27"/>
    <p:sldId id="311" r:id="rId28"/>
    <p:sldId id="312" r:id="rId29"/>
    <p:sldId id="316" r:id="rId30"/>
    <p:sldId id="313" r:id="rId31"/>
    <p:sldId id="314" r:id="rId32"/>
    <p:sldId id="317" r:id="rId33"/>
    <p:sldId id="325" r:id="rId34"/>
    <p:sldId id="328" r:id="rId35"/>
    <p:sldId id="329" r:id="rId36"/>
    <p:sldId id="330" r:id="rId37"/>
    <p:sldId id="335" r:id="rId38"/>
    <p:sldId id="336" r:id="rId39"/>
    <p:sldId id="337" r:id="rId40"/>
    <p:sldId id="353" r:id="rId41"/>
    <p:sldId id="354" r:id="rId42"/>
    <p:sldId id="355" r:id="rId43"/>
    <p:sldId id="332" r:id="rId44"/>
    <p:sldId id="356" r:id="rId45"/>
    <p:sldId id="357" r:id="rId46"/>
    <p:sldId id="358" r:id="rId47"/>
    <p:sldId id="359" r:id="rId48"/>
    <p:sldId id="360" r:id="rId49"/>
    <p:sldId id="362" r:id="rId50"/>
    <p:sldId id="361" r:id="rId51"/>
    <p:sldId id="363" r:id="rId52"/>
    <p:sldId id="333" r:id="rId53"/>
    <p:sldId id="365" r:id="rId54"/>
    <p:sldId id="366" r:id="rId55"/>
    <p:sldId id="367" r:id="rId56"/>
    <p:sldId id="368" r:id="rId57"/>
    <p:sldId id="370" r:id="rId58"/>
    <p:sldId id="371" r:id="rId59"/>
    <p:sldId id="372" r:id="rId60"/>
    <p:sldId id="369" r:id="rId61"/>
    <p:sldId id="373" r:id="rId62"/>
    <p:sldId id="374" r:id="rId63"/>
    <p:sldId id="375" r:id="rId64"/>
    <p:sldId id="334" r:id="rId65"/>
    <p:sldId id="318" r:id="rId66"/>
    <p:sldId id="320" r:id="rId67"/>
    <p:sldId id="321" r:id="rId68"/>
    <p:sldId id="322" r:id="rId69"/>
    <p:sldId id="323" r:id="rId70"/>
    <p:sldId id="324" r:id="rId71"/>
  </p:sldIdLst>
  <p:sldSz cx="9144000" cy="5143500" type="screen16x9"/>
  <p:notesSz cx="6858000" cy="9144000"/>
  <p:embeddedFontLst>
    <p:embeddedFont>
      <p:font typeface="Arial Black" panose="020B0A04020102020204" pitchFamily="34" charset="0"/>
      <p:bold r:id="rId73"/>
    </p:embeddedFont>
    <p:embeddedFont>
      <p:font typeface="Barlow Light" panose="00000400000000000000" pitchFamily="2" charset="0"/>
      <p:regular r:id="rId74"/>
      <p:bold r:id="rId75"/>
      <p:italic r:id="rId76"/>
      <p:boldItalic r:id="rId77"/>
    </p:embeddedFont>
    <p:embeddedFont>
      <p:font typeface="Barlow SemiBold" panose="00000700000000000000" pitchFamily="2" charset="0"/>
      <p:regular r:id="rId78"/>
      <p:bold r:id="rId79"/>
      <p:italic r:id="rId80"/>
      <p:boldItalic r:id="rId81"/>
    </p:embeddedFont>
    <p:embeddedFont>
      <p:font typeface="IBM Plex Sans" panose="020B0503050203000203" pitchFamily="34" charset="0"/>
      <p:regular r:id="rId82"/>
      <p:bold r:id="rId83"/>
      <p:italic r:id="rId84"/>
      <p:boldItalic r:id="rId85"/>
    </p:embeddedFont>
    <p:embeddedFont>
      <p:font typeface="Lora" pitchFamily="2" charset="0"/>
      <p:regular r:id="rId86"/>
      <p:bold r:id="rId87"/>
      <p:italic r:id="rId88"/>
      <p:boldItalic r:id="rId89"/>
    </p:embeddedFont>
    <p:embeddedFont>
      <p:font typeface="MinionPro-Regular" panose="02040503050201020203" pitchFamily="18" charset="0"/>
      <p:regular r:id="rId9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ad Azad" initials="MA" lastIdx="1" clrIdx="0">
    <p:extLst>
      <p:ext uri="{19B8F6BF-5375-455C-9EA6-DF929625EA0E}">
        <p15:presenceInfo xmlns:p15="http://schemas.microsoft.com/office/powerpoint/2012/main" userId="e1673b1ae5c90e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096C3E-3024-4353-87C0-A7270F41AF63}">
  <a:tblStyle styleId="{59096C3E-3024-4353-87C0-A7270F41AF6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243" autoAdjust="0"/>
  </p:normalViewPr>
  <p:slideViewPr>
    <p:cSldViewPr snapToGrid="0">
      <p:cViewPr varScale="1">
        <p:scale>
          <a:sx n="115" d="100"/>
          <a:sy n="115" d="100"/>
        </p:scale>
        <p:origin x="15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2.fntdata"/><Relationship Id="rId89" Type="http://schemas.openxmlformats.org/officeDocument/2006/relationships/font" Target="fonts/font1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4.xml"/><Relationship Id="rId90" Type="http://schemas.openxmlformats.org/officeDocument/2006/relationships/font" Target="fonts/font18.fntdata"/><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font" Target="fonts/font13.fntdata"/><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font" Target="fonts/font16.fntdata"/><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font" Target="fonts/font14.fntdata"/><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5.fntdata"/><Relationship Id="rId61" Type="http://schemas.openxmlformats.org/officeDocument/2006/relationships/slide" Target="slides/slide60.xml"/><Relationship Id="rId82"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https://www.oracle.com/technical-resources/articles/javase/soa.html</a:t>
            </a:r>
          </a:p>
          <a:p>
            <a:r>
              <a:rPr lang="en-US" dirty="0"/>
              <a:t>https://www.ibm.com/cloud/learn/soa#toc-what-is-so-pGpP4Puh</a:t>
            </a:r>
          </a:p>
        </p:txBody>
      </p:sp>
    </p:spTree>
    <p:extLst>
      <p:ext uri="{BB962C8B-B14F-4D97-AF65-F5344CB8AC3E}">
        <p14:creationId xmlns:p14="http://schemas.microsoft.com/office/powerpoint/2010/main" val="1648024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9655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5788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5240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69777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12845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13196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89213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93734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40941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https://en.wikiquote.org/wiki/Software_architecture</a:t>
            </a:r>
          </a:p>
        </p:txBody>
      </p:sp>
    </p:spTree>
    <p:extLst>
      <p:ext uri="{BB962C8B-B14F-4D97-AF65-F5344CB8AC3E}">
        <p14:creationId xmlns:p14="http://schemas.microsoft.com/office/powerpoint/2010/main" val="748796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14439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2389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1886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0440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8602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9073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1364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581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a:p>
          <a:p>
            <a:endParaRPr lang="en-US" dirty="0"/>
          </a:p>
        </p:txBody>
      </p:sp>
    </p:spTree>
    <p:extLst>
      <p:ext uri="{BB962C8B-B14F-4D97-AF65-F5344CB8AC3E}">
        <p14:creationId xmlns:p14="http://schemas.microsoft.com/office/powerpoint/2010/main" val="708079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a:p>
          <a:p>
            <a:endParaRPr lang="en-US" dirty="0"/>
          </a:p>
        </p:txBody>
      </p:sp>
    </p:spTree>
    <p:extLst>
      <p:ext uri="{BB962C8B-B14F-4D97-AF65-F5344CB8AC3E}">
        <p14:creationId xmlns:p14="http://schemas.microsoft.com/office/powerpoint/2010/main" val="1558433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26803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6067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56072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Microservices in action – page 7</a:t>
            </a:r>
          </a:p>
        </p:txBody>
      </p:sp>
    </p:spTree>
    <p:extLst>
      <p:ext uri="{BB962C8B-B14F-4D97-AF65-F5344CB8AC3E}">
        <p14:creationId xmlns:p14="http://schemas.microsoft.com/office/powerpoint/2010/main" val="34346198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Each Service develop, deploy and work  independently</a:t>
            </a:r>
          </a:p>
        </p:txBody>
      </p:sp>
    </p:spTree>
    <p:extLst>
      <p:ext uri="{BB962C8B-B14F-4D97-AF65-F5344CB8AC3E}">
        <p14:creationId xmlns:p14="http://schemas.microsoft.com/office/powerpoint/2010/main" val="3438755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14758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4918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40903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1605930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Debug, Trace </a:t>
            </a:r>
          </a:p>
          <a:p>
            <a:r>
              <a:rPr lang="en-US" dirty="0"/>
              <a:t>Martin Fowler : </a:t>
            </a:r>
            <a:r>
              <a:rPr lang="en-US" b="0" i="0" dirty="0">
                <a:solidFill>
                  <a:srgbClr val="303633"/>
                </a:solidFill>
                <a:effectLst/>
                <a:latin typeface="Lora" panose="020B0604020202020204" pitchFamily="2" charset="0"/>
              </a:rPr>
              <a:t>My First Law of Distributed Object Design: Don't distribute your objects</a:t>
            </a:r>
            <a:endParaRPr lang="en-US" dirty="0"/>
          </a:p>
        </p:txBody>
      </p:sp>
    </p:spTree>
    <p:extLst>
      <p:ext uri="{BB962C8B-B14F-4D97-AF65-F5344CB8AC3E}">
        <p14:creationId xmlns:p14="http://schemas.microsoft.com/office/powerpoint/2010/main" val="32411015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Pass a use case need to multiple service</a:t>
            </a:r>
          </a:p>
        </p:txBody>
      </p:sp>
    </p:spTree>
    <p:extLst>
      <p:ext uri="{BB962C8B-B14F-4D97-AF65-F5344CB8AC3E}">
        <p14:creationId xmlns:p14="http://schemas.microsoft.com/office/powerpoint/2010/main" val="2637722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49137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50449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10182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88246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77994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030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29552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56404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86578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16695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3626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01608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32732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https://reflectoring.io/amqp-request-response/</a:t>
            </a:r>
            <a:endParaRPr lang="en-US" dirty="0"/>
          </a:p>
        </p:txBody>
      </p:sp>
    </p:spTree>
    <p:extLst>
      <p:ext uri="{BB962C8B-B14F-4D97-AF65-F5344CB8AC3E}">
        <p14:creationId xmlns:p14="http://schemas.microsoft.com/office/powerpoint/2010/main" val="37807603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14121950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4880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7354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3897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3764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https://www.oracle.com/technical-resources/articles/javase/soa.html</a:t>
            </a:r>
          </a:p>
          <a:p>
            <a:r>
              <a:rPr lang="en-US" dirty="0"/>
              <a:t>https://www.ibm.com/cloud/learn/soa#toc-what-is-so-pGpP4Puh</a:t>
            </a:r>
          </a:p>
        </p:txBody>
      </p:sp>
    </p:spTree>
    <p:extLst>
      <p:ext uri="{BB962C8B-B14F-4D97-AF65-F5344CB8AC3E}">
        <p14:creationId xmlns:p14="http://schemas.microsoft.com/office/powerpoint/2010/main" val="286803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dirty="0"/>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nhyper.com/content/bigpicture.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en.wikiquote.org/wiki/Grady_Booch"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icroservices.io/patterns/microservices.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3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gif"/></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 name="Google Shape;184;p11">
            <a:extLst>
              <a:ext uri="{FF2B5EF4-FFF2-40B4-BE49-F238E27FC236}">
                <a16:creationId xmlns:a16="http://schemas.microsoft.com/office/drawing/2014/main" id="{31C04018-3CA8-4B64-BFE4-AC0B31A5232E}"/>
              </a:ext>
            </a:extLst>
          </p:cNvPr>
          <p:cNvSpPr txBox="1">
            <a:spLocks noGrp="1"/>
          </p:cNvSpPr>
          <p:nvPr>
            <p:ph type="ctrTitle"/>
          </p:nvPr>
        </p:nvSpPr>
        <p:spPr>
          <a:xfrm>
            <a:off x="402158" y="1532467"/>
            <a:ext cx="6354242" cy="2074333"/>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US" sz="3600" dirty="0">
                <a:latin typeface="Arial" panose="020B0604020202020204" pitchFamily="34" charset="0"/>
                <a:cs typeface="Arial" panose="020B0604020202020204" pitchFamily="34" charset="0"/>
              </a:rPr>
              <a:t>Microservices Architecture</a:t>
            </a:r>
            <a:endParaRPr sz="36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79E0-DC05-4BE0-B3DA-C9DCA1C1E0A7}"/>
              </a:ext>
            </a:extLst>
          </p:cNvPr>
          <p:cNvSpPr>
            <a:spLocks noGrp="1"/>
          </p:cNvSpPr>
          <p:nvPr>
            <p:ph type="title"/>
          </p:nvPr>
        </p:nvSpPr>
        <p:spPr/>
        <p:txBody>
          <a:bodyPr/>
          <a:lstStyle/>
          <a:p>
            <a:pPr algn="ctr"/>
            <a:r>
              <a:rPr lang="en-US" dirty="0"/>
              <a:t>Service Oriented Architecture</a:t>
            </a: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A91A62F1-2BD1-42A6-B9A7-3938B9AA8CD5}"/>
              </a:ext>
            </a:extLst>
          </p:cNvPr>
          <p:cNvSpPr>
            <a:spLocks noGrp="1"/>
          </p:cNvSpPr>
          <p:nvPr>
            <p:ph type="body" idx="1"/>
          </p:nvPr>
        </p:nvSpPr>
        <p:spPr>
          <a:xfrm>
            <a:off x="753551" y="1439907"/>
            <a:ext cx="4199450" cy="2890200"/>
          </a:xfrm>
        </p:spPr>
        <p:txBody>
          <a:bodyPr/>
          <a:lstStyle/>
          <a:p>
            <a:pPr marL="101600" indent="0">
              <a:lnSpc>
                <a:spcPct val="150000"/>
              </a:lnSpc>
              <a:buNone/>
            </a:pPr>
            <a:r>
              <a:rPr lang="en-US" sz="1600" dirty="0">
                <a:solidFill>
                  <a:srgbClr val="262626"/>
                </a:solidFill>
                <a:latin typeface="+mn-lt"/>
              </a:rPr>
              <a:t>SOA, or service-oriented architecture, defines a way to make software components reusable and interoperable via service interfaces. Services use common interface standards and an architectural pattern so they can be rapidly incorporated into new applications.</a:t>
            </a:r>
          </a:p>
        </p:txBody>
      </p:sp>
      <p:sp>
        <p:nvSpPr>
          <p:cNvPr id="5" name="Slide Number Placeholder 4">
            <a:extLst>
              <a:ext uri="{FF2B5EF4-FFF2-40B4-BE49-F238E27FC236}">
                <a16:creationId xmlns:a16="http://schemas.microsoft.com/office/drawing/2014/main" id="{D24EA5B5-9B72-4ADD-AAD8-CF4B03C31E7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Arial" panose="020B0604020202020204" pitchFamily="34" charset="0"/>
                <a:cs typeface="Arial" panose="020B0604020202020204" pitchFamily="34" charset="0"/>
              </a:rPr>
              <a:t>10</a:t>
            </a:fld>
            <a:endParaRPr lang="en" dirty="0">
              <a:latin typeface="Arial" panose="020B0604020202020204" pitchFamily="34" charset="0"/>
              <a:cs typeface="Arial" panose="020B0604020202020204" pitchFamily="34" charset="0"/>
            </a:endParaRPr>
          </a:p>
        </p:txBody>
      </p:sp>
      <p:pic>
        <p:nvPicPr>
          <p:cNvPr id="6" name="Picture 12" descr="Service-Oriented Architecture - TTOW0130 - Service-Oriented Applications">
            <a:extLst>
              <a:ext uri="{FF2B5EF4-FFF2-40B4-BE49-F238E27FC236}">
                <a16:creationId xmlns:a16="http://schemas.microsoft.com/office/drawing/2014/main" id="{D11A6BBF-7751-4E77-B7AA-4399CAF26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4600" y="1439907"/>
            <a:ext cx="3821339" cy="3049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54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79E0-DC05-4BE0-B3DA-C9DCA1C1E0A7}"/>
              </a:ext>
            </a:extLst>
          </p:cNvPr>
          <p:cNvSpPr>
            <a:spLocks noGrp="1"/>
          </p:cNvSpPr>
          <p:nvPr>
            <p:ph type="title"/>
          </p:nvPr>
        </p:nvSpPr>
        <p:spPr/>
        <p:txBody>
          <a:bodyPr/>
          <a:lstStyle/>
          <a:p>
            <a:pPr algn="ctr"/>
            <a:r>
              <a:rPr lang="en-US" dirty="0"/>
              <a:t>Service Oriented Architecture</a:t>
            </a: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A91A62F1-2BD1-42A6-B9A7-3938B9AA8CD5}"/>
              </a:ext>
            </a:extLst>
          </p:cNvPr>
          <p:cNvSpPr>
            <a:spLocks noGrp="1"/>
          </p:cNvSpPr>
          <p:nvPr>
            <p:ph type="body" idx="1"/>
          </p:nvPr>
        </p:nvSpPr>
        <p:spPr>
          <a:xfrm>
            <a:off x="1126796" y="1458799"/>
            <a:ext cx="6911807" cy="3142229"/>
          </a:xfrm>
        </p:spPr>
        <p:txBody>
          <a:bodyPr/>
          <a:lstStyle/>
          <a:p>
            <a:pPr marL="101600" indent="0">
              <a:lnSpc>
                <a:spcPct val="200000"/>
              </a:lnSpc>
              <a:buNone/>
            </a:pPr>
            <a:r>
              <a:rPr lang="en-US" sz="1400" dirty="0">
                <a:solidFill>
                  <a:srgbClr val="262626"/>
                </a:solidFill>
                <a:latin typeface="+mn-lt"/>
              </a:rPr>
              <a:t>SOA represents an important stage in the evolution of application development and integration over the last few decades. </a:t>
            </a:r>
            <a:r>
              <a:rPr lang="en-US" sz="1400" b="1" dirty="0">
                <a:solidFill>
                  <a:srgbClr val="262626"/>
                </a:solidFill>
                <a:latin typeface="+mn-lt"/>
              </a:rPr>
              <a:t>Before SOA emerged in the late 1990s, connecting an application to data or functionality housed in another system required complex point-to-point integration—integration that developers had to recreate, in part or whole, for each new development project</a:t>
            </a:r>
            <a:r>
              <a:rPr lang="en-US" sz="1400" dirty="0">
                <a:solidFill>
                  <a:srgbClr val="262626"/>
                </a:solidFill>
                <a:latin typeface="+mn-lt"/>
              </a:rPr>
              <a:t>. Exposing those functions through SOA services allowed the developer to simply reuse the existing capability and connect through the SOA ESB architecture</a:t>
            </a:r>
          </a:p>
        </p:txBody>
      </p:sp>
      <p:sp>
        <p:nvSpPr>
          <p:cNvPr id="5" name="Slide Number Placeholder 4">
            <a:extLst>
              <a:ext uri="{FF2B5EF4-FFF2-40B4-BE49-F238E27FC236}">
                <a16:creationId xmlns:a16="http://schemas.microsoft.com/office/drawing/2014/main" id="{D24EA5B5-9B72-4ADD-AAD8-CF4B03C31E7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Arial" panose="020B0604020202020204" pitchFamily="34" charset="0"/>
                <a:cs typeface="Arial" panose="020B0604020202020204" pitchFamily="34" charset="0"/>
              </a:rPr>
              <a:t>11</a:t>
            </a:fld>
            <a:endParaRPr lang="e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9503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79E0-DC05-4BE0-B3DA-C9DCA1C1E0A7}"/>
              </a:ext>
            </a:extLst>
          </p:cNvPr>
          <p:cNvSpPr>
            <a:spLocks noGrp="1"/>
          </p:cNvSpPr>
          <p:nvPr>
            <p:ph type="title"/>
          </p:nvPr>
        </p:nvSpPr>
        <p:spPr>
          <a:xfrm>
            <a:off x="661100" y="664300"/>
            <a:ext cx="7292054" cy="653700"/>
          </a:xfrm>
        </p:spPr>
        <p:txBody>
          <a:bodyPr/>
          <a:lstStyle/>
          <a:p>
            <a:pPr algn="ctr"/>
            <a:r>
              <a:rPr lang="en-US" dirty="0">
                <a:latin typeface="Arial" panose="020B0604020202020204" pitchFamily="34" charset="0"/>
                <a:cs typeface="Arial" panose="020B0604020202020204" pitchFamily="34" charset="0"/>
              </a:rPr>
              <a:t>Microservices </a:t>
            </a:r>
          </a:p>
        </p:txBody>
      </p:sp>
      <p:sp>
        <p:nvSpPr>
          <p:cNvPr id="3" name="Text Placeholder 2">
            <a:extLst>
              <a:ext uri="{FF2B5EF4-FFF2-40B4-BE49-F238E27FC236}">
                <a16:creationId xmlns:a16="http://schemas.microsoft.com/office/drawing/2014/main" id="{A91A62F1-2BD1-42A6-B9A7-3938B9AA8CD5}"/>
              </a:ext>
            </a:extLst>
          </p:cNvPr>
          <p:cNvSpPr>
            <a:spLocks noGrp="1"/>
          </p:cNvSpPr>
          <p:nvPr>
            <p:ph type="body" idx="1"/>
          </p:nvPr>
        </p:nvSpPr>
        <p:spPr>
          <a:xfrm>
            <a:off x="661100" y="1517176"/>
            <a:ext cx="4845178" cy="2704183"/>
          </a:xfrm>
        </p:spPr>
        <p:txBody>
          <a:bodyPr/>
          <a:lstStyle/>
          <a:p>
            <a:r>
              <a:rPr lang="en-US" sz="1400" dirty="0">
                <a:solidFill>
                  <a:srgbClr val="000000"/>
                </a:solidFill>
                <a:latin typeface="+mn-lt"/>
              </a:rPr>
              <a:t>The microservice architectural style is an approach to developing a single application as a suite of small services, each running in its</a:t>
            </a:r>
            <a:r>
              <a:rPr lang="en-US" sz="1400" b="1" dirty="0">
                <a:solidFill>
                  <a:srgbClr val="000000"/>
                </a:solidFill>
                <a:latin typeface="+mn-lt"/>
              </a:rPr>
              <a:t> own process </a:t>
            </a:r>
            <a:r>
              <a:rPr lang="en-US" sz="1400" dirty="0">
                <a:solidFill>
                  <a:srgbClr val="000000"/>
                </a:solidFill>
                <a:latin typeface="+mn-lt"/>
              </a:rPr>
              <a:t>and communicating with lightweight mechanisms, often an HTTP resource API, Async Messaging</a:t>
            </a:r>
          </a:p>
          <a:p>
            <a:endParaRPr lang="en-US" sz="1400" dirty="0">
              <a:solidFill>
                <a:srgbClr val="000000"/>
              </a:solidFill>
              <a:latin typeface="+mn-lt"/>
            </a:endParaRPr>
          </a:p>
          <a:p>
            <a:r>
              <a:rPr lang="en-US" sz="1400" dirty="0">
                <a:solidFill>
                  <a:srgbClr val="000000"/>
                </a:solidFill>
                <a:effectLst/>
                <a:latin typeface="+mn-lt"/>
              </a:rPr>
              <a:t>Microservices </a:t>
            </a:r>
            <a:r>
              <a:rPr lang="en-US" sz="1400" dirty="0">
                <a:solidFill>
                  <a:srgbClr val="010202"/>
                </a:solidFill>
                <a:effectLst/>
                <a:latin typeface="+mn-lt"/>
              </a:rPr>
              <a:t>are built around</a:t>
            </a:r>
            <a:br>
              <a:rPr lang="en-US" sz="1400" dirty="0">
                <a:solidFill>
                  <a:srgbClr val="010202"/>
                </a:solidFill>
                <a:effectLst/>
                <a:latin typeface="+mn-lt"/>
              </a:rPr>
            </a:br>
            <a:r>
              <a:rPr lang="en-US" sz="1400" b="1" dirty="0">
                <a:solidFill>
                  <a:srgbClr val="010202"/>
                </a:solidFill>
                <a:effectLst/>
                <a:latin typeface="+mn-lt"/>
              </a:rPr>
              <a:t>business capabilities </a:t>
            </a:r>
            <a:r>
              <a:rPr lang="en-US" sz="1400" dirty="0">
                <a:solidFill>
                  <a:srgbClr val="010202"/>
                </a:solidFill>
                <a:effectLst/>
                <a:latin typeface="+mn-lt"/>
              </a:rPr>
              <a:t>and independently deployable by fully automated deployment</a:t>
            </a:r>
            <a:br>
              <a:rPr lang="en-US" sz="1400" dirty="0">
                <a:solidFill>
                  <a:srgbClr val="010202"/>
                </a:solidFill>
                <a:effectLst/>
                <a:latin typeface="+mn-lt"/>
              </a:rPr>
            </a:br>
            <a:r>
              <a:rPr lang="en-US" sz="1400" dirty="0">
                <a:solidFill>
                  <a:srgbClr val="010202"/>
                </a:solidFill>
                <a:effectLst/>
                <a:latin typeface="+mn-lt"/>
              </a:rPr>
              <a:t>machinery</a:t>
            </a:r>
            <a:br>
              <a:rPr lang="en-US" sz="1800" i="0" dirty="0">
                <a:solidFill>
                  <a:srgbClr val="010202"/>
                </a:solidFill>
                <a:effectLst/>
                <a:latin typeface="+mn-lt"/>
              </a:rPr>
            </a:br>
            <a:br>
              <a:rPr lang="en-US" sz="1800" i="0" dirty="0">
                <a:solidFill>
                  <a:srgbClr val="010202"/>
                </a:solidFill>
                <a:effectLst/>
                <a:latin typeface="PalatinoLinotype-Italic"/>
              </a:rPr>
            </a:br>
            <a:endParaRPr lang="en-US" sz="1400" i="0" dirty="0">
              <a:solidFill>
                <a:srgbClr val="000000"/>
              </a:solidFill>
              <a:effectLst/>
              <a:latin typeface="Arial Black" panose="020B0A04020102020204" pitchFamily="34" charset="0"/>
            </a:endParaRPr>
          </a:p>
          <a:p>
            <a:pPr marL="101600" indent="0">
              <a:buNone/>
            </a:pPr>
            <a:br>
              <a:rPr lang="en-US" sz="1600" i="0" dirty="0">
                <a:solidFill>
                  <a:srgbClr val="000000"/>
                </a:solidFill>
                <a:effectLst/>
                <a:latin typeface="Arial Black" panose="020B0A04020102020204" pitchFamily="34" charset="0"/>
              </a:rPr>
            </a:br>
            <a:br>
              <a:rPr lang="en-US" sz="1800" i="0" dirty="0">
                <a:solidFill>
                  <a:srgbClr val="000000"/>
                </a:solidFill>
                <a:effectLst/>
                <a:latin typeface="Arial Black" panose="020B0A04020102020204" pitchFamily="34" charset="0"/>
              </a:rPr>
            </a:br>
            <a:br>
              <a:rPr lang="en-US" sz="1800" i="0" dirty="0">
                <a:solidFill>
                  <a:srgbClr val="000000"/>
                </a:solidFill>
                <a:effectLst/>
                <a:latin typeface="Arial Black" panose="020B0A04020102020204" pitchFamily="34" charset="0"/>
              </a:rPr>
            </a:br>
            <a:endParaRPr lang="en-US" dirty="0"/>
          </a:p>
        </p:txBody>
      </p:sp>
      <p:sp>
        <p:nvSpPr>
          <p:cNvPr id="5" name="Slide Number Placeholder 4">
            <a:extLst>
              <a:ext uri="{FF2B5EF4-FFF2-40B4-BE49-F238E27FC236}">
                <a16:creationId xmlns:a16="http://schemas.microsoft.com/office/drawing/2014/main" id="{D24EA5B5-9B72-4ADD-AAD8-CF4B03C31E7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dirty="0"/>
          </a:p>
        </p:txBody>
      </p:sp>
      <p:pic>
        <p:nvPicPr>
          <p:cNvPr id="7" name="Picture 6">
            <a:extLst>
              <a:ext uri="{FF2B5EF4-FFF2-40B4-BE49-F238E27FC236}">
                <a16:creationId xmlns:a16="http://schemas.microsoft.com/office/drawing/2014/main" id="{90A2D95C-5AC6-47D3-B128-B1C5633F7E82}"/>
              </a:ext>
            </a:extLst>
          </p:cNvPr>
          <p:cNvPicPr>
            <a:picLocks noChangeAspect="1"/>
          </p:cNvPicPr>
          <p:nvPr/>
        </p:nvPicPr>
        <p:blipFill>
          <a:blip r:embed="rId3"/>
          <a:stretch>
            <a:fillRect/>
          </a:stretch>
        </p:blipFill>
        <p:spPr>
          <a:xfrm>
            <a:off x="5790843" y="1517176"/>
            <a:ext cx="2713411" cy="2820835"/>
          </a:xfrm>
          <a:prstGeom prst="rect">
            <a:avLst/>
          </a:prstGeom>
        </p:spPr>
      </p:pic>
    </p:spTree>
    <p:extLst>
      <p:ext uri="{BB962C8B-B14F-4D97-AF65-F5344CB8AC3E}">
        <p14:creationId xmlns:p14="http://schemas.microsoft.com/office/powerpoint/2010/main" val="3775996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79E0-DC05-4BE0-B3DA-C9DCA1C1E0A7}"/>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What Are Microservices?</a:t>
            </a:r>
          </a:p>
        </p:txBody>
      </p:sp>
      <p:sp>
        <p:nvSpPr>
          <p:cNvPr id="3" name="Text Placeholder 2">
            <a:extLst>
              <a:ext uri="{FF2B5EF4-FFF2-40B4-BE49-F238E27FC236}">
                <a16:creationId xmlns:a16="http://schemas.microsoft.com/office/drawing/2014/main" id="{A91A62F1-2BD1-42A6-B9A7-3938B9AA8CD5}"/>
              </a:ext>
            </a:extLst>
          </p:cNvPr>
          <p:cNvSpPr>
            <a:spLocks noGrp="1"/>
          </p:cNvSpPr>
          <p:nvPr>
            <p:ph type="body" idx="1"/>
          </p:nvPr>
        </p:nvSpPr>
        <p:spPr>
          <a:xfrm>
            <a:off x="1172650" y="1599700"/>
            <a:ext cx="4685890" cy="2890200"/>
          </a:xfrm>
        </p:spPr>
        <p:txBody>
          <a:bodyPr/>
          <a:lstStyle/>
          <a:p>
            <a:r>
              <a:rPr lang="en-US" sz="1400" i="0" dirty="0">
                <a:solidFill>
                  <a:srgbClr val="000000"/>
                </a:solidFill>
                <a:effectLst/>
                <a:latin typeface="+mn-lt"/>
                <a:cs typeface="Arial" panose="020B0604020202020204" pitchFamily="34" charset="0"/>
              </a:rPr>
              <a:t>They are a </a:t>
            </a:r>
            <a:r>
              <a:rPr lang="en-US" sz="1400" i="1" dirty="0">
                <a:solidFill>
                  <a:srgbClr val="000000"/>
                </a:solidFill>
                <a:effectLst/>
                <a:latin typeface="+mn-lt"/>
                <a:cs typeface="Arial" panose="020B0604020202020204" pitchFamily="34" charset="0"/>
              </a:rPr>
              <a:t>type </a:t>
            </a:r>
            <a:r>
              <a:rPr lang="en-US" sz="1400" i="0" dirty="0">
                <a:solidFill>
                  <a:srgbClr val="000000"/>
                </a:solidFill>
                <a:effectLst/>
                <a:latin typeface="+mn-lt"/>
                <a:cs typeface="Arial" panose="020B0604020202020204" pitchFamily="34" charset="0"/>
              </a:rPr>
              <a:t>of service-oriented architecture (SOA), albeit one that is opinionated</a:t>
            </a:r>
            <a:br>
              <a:rPr lang="en-US" sz="1400" i="0" dirty="0">
                <a:solidFill>
                  <a:srgbClr val="000000"/>
                </a:solidFill>
                <a:effectLst/>
                <a:latin typeface="+mn-lt"/>
                <a:cs typeface="Arial" panose="020B0604020202020204" pitchFamily="34" charset="0"/>
              </a:rPr>
            </a:br>
            <a:r>
              <a:rPr lang="en-US" sz="1400" i="0" dirty="0">
                <a:solidFill>
                  <a:srgbClr val="000000"/>
                </a:solidFill>
                <a:effectLst/>
                <a:latin typeface="+mn-lt"/>
                <a:cs typeface="Arial" panose="020B0604020202020204" pitchFamily="34" charset="0"/>
              </a:rPr>
              <a:t>about how service boundaries should be drawn, and that independent deploy ability is</a:t>
            </a:r>
            <a:br>
              <a:rPr lang="en-US" sz="1400" i="0" dirty="0">
                <a:solidFill>
                  <a:srgbClr val="000000"/>
                </a:solidFill>
                <a:effectLst/>
                <a:latin typeface="+mn-lt"/>
                <a:cs typeface="Arial" panose="020B0604020202020204" pitchFamily="34" charset="0"/>
              </a:rPr>
            </a:br>
            <a:r>
              <a:rPr lang="en-US" sz="1400" i="0" dirty="0">
                <a:solidFill>
                  <a:srgbClr val="000000"/>
                </a:solidFill>
                <a:effectLst/>
                <a:latin typeface="+mn-lt"/>
                <a:cs typeface="Arial" panose="020B0604020202020204" pitchFamily="34" charset="0"/>
              </a:rPr>
              <a:t>key. </a:t>
            </a:r>
          </a:p>
          <a:p>
            <a:r>
              <a:rPr lang="en-US" sz="1400" i="0" dirty="0">
                <a:solidFill>
                  <a:srgbClr val="000000"/>
                </a:solidFill>
                <a:effectLst/>
                <a:latin typeface="+mn-lt"/>
                <a:cs typeface="Arial" panose="020B0604020202020204" pitchFamily="34" charset="0"/>
              </a:rPr>
              <a:t>Microservices also have the advantage of being technology agnostic</a:t>
            </a:r>
          </a:p>
          <a:p>
            <a:pPr marL="101600" indent="0">
              <a:buNone/>
            </a:pPr>
            <a:br>
              <a:rPr lang="en-US" sz="1600" i="0" dirty="0">
                <a:solidFill>
                  <a:srgbClr val="000000"/>
                </a:solidFill>
                <a:effectLst/>
                <a:latin typeface="+mn-lt"/>
              </a:rPr>
            </a:br>
            <a:br>
              <a:rPr lang="en-US" sz="1600" i="0" dirty="0">
                <a:solidFill>
                  <a:srgbClr val="000000"/>
                </a:solidFill>
                <a:effectLst/>
                <a:latin typeface="+mn-lt"/>
              </a:rPr>
            </a:br>
            <a:br>
              <a:rPr lang="en-US" sz="1800" i="0" dirty="0">
                <a:solidFill>
                  <a:srgbClr val="000000"/>
                </a:solidFill>
                <a:effectLst/>
                <a:latin typeface="+mn-lt"/>
              </a:rPr>
            </a:br>
            <a:br>
              <a:rPr lang="en-US" sz="1800" i="0" dirty="0">
                <a:solidFill>
                  <a:srgbClr val="000000"/>
                </a:solidFill>
                <a:effectLst/>
                <a:latin typeface="Arial Black" panose="020B0A04020102020204" pitchFamily="34" charset="0"/>
              </a:rPr>
            </a:br>
            <a:endParaRPr lang="en-US" dirty="0"/>
          </a:p>
        </p:txBody>
      </p:sp>
      <p:sp>
        <p:nvSpPr>
          <p:cNvPr id="5" name="Slide Number Placeholder 4">
            <a:extLst>
              <a:ext uri="{FF2B5EF4-FFF2-40B4-BE49-F238E27FC236}">
                <a16:creationId xmlns:a16="http://schemas.microsoft.com/office/drawing/2014/main" id="{D24EA5B5-9B72-4ADD-AAD8-CF4B03C31E7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Arial" panose="020B0604020202020204" pitchFamily="34" charset="0"/>
                <a:cs typeface="Arial" panose="020B0604020202020204" pitchFamily="34" charset="0"/>
              </a:rPr>
              <a:t>13</a:t>
            </a:fld>
            <a:endParaRPr lang="e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90A2D95C-5AC6-47D3-B128-B1C5633F7E82}"/>
              </a:ext>
            </a:extLst>
          </p:cNvPr>
          <p:cNvPicPr>
            <a:picLocks noChangeAspect="1"/>
          </p:cNvPicPr>
          <p:nvPr/>
        </p:nvPicPr>
        <p:blipFill>
          <a:blip r:embed="rId3"/>
          <a:stretch>
            <a:fillRect/>
          </a:stretch>
        </p:blipFill>
        <p:spPr>
          <a:xfrm>
            <a:off x="5858540" y="1445929"/>
            <a:ext cx="2972563" cy="3043871"/>
          </a:xfrm>
          <a:prstGeom prst="rect">
            <a:avLst/>
          </a:prstGeom>
        </p:spPr>
      </p:pic>
    </p:spTree>
    <p:extLst>
      <p:ext uri="{BB962C8B-B14F-4D97-AF65-F5344CB8AC3E}">
        <p14:creationId xmlns:p14="http://schemas.microsoft.com/office/powerpoint/2010/main" val="736959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520"/>
        <p:cNvGrpSpPr/>
        <p:nvPr/>
      </p:nvGrpSpPr>
      <p:grpSpPr>
        <a:xfrm>
          <a:off x="0" y="0"/>
          <a:ext cx="0" cy="0"/>
          <a:chOff x="0" y="0"/>
          <a:chExt cx="0" cy="0"/>
        </a:xfrm>
      </p:grpSpPr>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dirty="0"/>
          </a:p>
        </p:txBody>
      </p:sp>
      <p:sp>
        <p:nvSpPr>
          <p:cNvPr id="8" name="Text Placeholder 3">
            <a:extLst>
              <a:ext uri="{FF2B5EF4-FFF2-40B4-BE49-F238E27FC236}">
                <a16:creationId xmlns:a16="http://schemas.microsoft.com/office/drawing/2014/main" id="{5C04AFE1-6BCB-4CFA-8DFE-E58E64CD2130}"/>
              </a:ext>
            </a:extLst>
          </p:cNvPr>
          <p:cNvSpPr txBox="1">
            <a:spLocks/>
          </p:cNvSpPr>
          <p:nvPr/>
        </p:nvSpPr>
        <p:spPr>
          <a:xfrm>
            <a:off x="2881423" y="4690011"/>
            <a:ext cx="5758891" cy="44565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lgn="r" rtl="1"/>
            <a:endParaRPr lang="en-US" sz="1050" dirty="0">
              <a:solidFill>
                <a:schemeClr val="tx2">
                  <a:lumMod val="10000"/>
                </a:schemeClr>
              </a:solidFill>
              <a:cs typeface="B Nazanin" panose="00000400000000000000" pitchFamily="2" charset="-78"/>
            </a:endParaRPr>
          </a:p>
        </p:txBody>
      </p:sp>
      <p:sp>
        <p:nvSpPr>
          <p:cNvPr id="17" name="Title 10">
            <a:extLst>
              <a:ext uri="{FF2B5EF4-FFF2-40B4-BE49-F238E27FC236}">
                <a16:creationId xmlns:a16="http://schemas.microsoft.com/office/drawing/2014/main" id="{BE493BE5-5163-4324-BA19-08AF66FDC790}"/>
              </a:ext>
            </a:extLst>
          </p:cNvPr>
          <p:cNvSpPr>
            <a:spLocks noGrp="1"/>
          </p:cNvSpPr>
          <p:nvPr>
            <p:ph type="title"/>
          </p:nvPr>
        </p:nvSpPr>
        <p:spPr>
          <a:xfrm>
            <a:off x="815546" y="714873"/>
            <a:ext cx="7688707" cy="497100"/>
          </a:xfrm>
        </p:spPr>
        <p:txBody>
          <a:bodyPr/>
          <a:lstStyle/>
          <a:p>
            <a:pPr algn="ctr" rtl="1"/>
            <a:r>
              <a:rPr lang="en-US" sz="2800" b="1" dirty="0">
                <a:solidFill>
                  <a:schemeClr val="bg1"/>
                </a:solidFill>
                <a:latin typeface="+mn-lt"/>
                <a:cs typeface="Arial" panose="020B0604020202020204" pitchFamily="34" charset="0"/>
              </a:rPr>
              <a:t>Monolith, Distributed (SOA, Microservices)</a:t>
            </a:r>
            <a:endParaRPr lang="en-US" sz="2800" b="1" dirty="0">
              <a:solidFill>
                <a:schemeClr val="bg1"/>
              </a:solidFill>
              <a:latin typeface="+mn-lt"/>
              <a:cs typeface="B Nazanin" panose="00000400000000000000" pitchFamily="2" charset="-78"/>
            </a:endParaRPr>
          </a:p>
        </p:txBody>
      </p:sp>
      <p:pic>
        <p:nvPicPr>
          <p:cNvPr id="3" name="Picture 2">
            <a:extLst>
              <a:ext uri="{FF2B5EF4-FFF2-40B4-BE49-F238E27FC236}">
                <a16:creationId xmlns:a16="http://schemas.microsoft.com/office/drawing/2014/main" id="{B94AC28B-FCCC-49A2-84C2-6F9132692F6C}"/>
              </a:ext>
            </a:extLst>
          </p:cNvPr>
          <p:cNvPicPr>
            <a:picLocks noChangeAspect="1"/>
          </p:cNvPicPr>
          <p:nvPr/>
        </p:nvPicPr>
        <p:blipFill>
          <a:blip r:embed="rId3"/>
          <a:stretch>
            <a:fillRect/>
          </a:stretch>
        </p:blipFill>
        <p:spPr>
          <a:xfrm>
            <a:off x="815547" y="1445403"/>
            <a:ext cx="7688708" cy="3509655"/>
          </a:xfrm>
          <a:prstGeom prst="rect">
            <a:avLst/>
          </a:prstGeom>
        </p:spPr>
      </p:pic>
    </p:spTree>
    <p:extLst>
      <p:ext uri="{BB962C8B-B14F-4D97-AF65-F5344CB8AC3E}">
        <p14:creationId xmlns:p14="http://schemas.microsoft.com/office/powerpoint/2010/main" val="1800789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50B0-D2EB-4D57-A291-0B9239353C8D}"/>
              </a:ext>
            </a:extLst>
          </p:cNvPr>
          <p:cNvSpPr>
            <a:spLocks noGrp="1"/>
          </p:cNvSpPr>
          <p:nvPr>
            <p:ph type="title"/>
          </p:nvPr>
        </p:nvSpPr>
        <p:spPr/>
        <p:txBody>
          <a:bodyPr/>
          <a:lstStyle/>
          <a:p>
            <a:pPr algn="ctr"/>
            <a:r>
              <a:rPr lang="en-US" b="0" i="0" dirty="0">
                <a:solidFill>
                  <a:schemeClr val="bg1"/>
                </a:solidFill>
                <a:effectLst/>
                <a:latin typeface="IBM Plex Sans" panose="020B0503050203000203" pitchFamily="34" charset="0"/>
              </a:rPr>
              <a:t>Scaling Cube</a:t>
            </a:r>
            <a:endParaRPr lang="en-US" dirty="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59D11FC-F34D-4F8B-9520-9A39E657C76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dirty="0"/>
          </a:p>
        </p:txBody>
      </p:sp>
      <p:pic>
        <p:nvPicPr>
          <p:cNvPr id="1026" name="Picture 2">
            <a:extLst>
              <a:ext uri="{FF2B5EF4-FFF2-40B4-BE49-F238E27FC236}">
                <a16:creationId xmlns:a16="http://schemas.microsoft.com/office/drawing/2014/main" id="{0F21D15D-FD15-4C78-B423-5DBF2D611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198" y="1178805"/>
            <a:ext cx="7722055" cy="3977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588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50B0-D2EB-4D57-A291-0B9239353C8D}"/>
              </a:ext>
            </a:extLst>
          </p:cNvPr>
          <p:cNvSpPr>
            <a:spLocks noGrp="1"/>
          </p:cNvSpPr>
          <p:nvPr>
            <p:ph type="title"/>
          </p:nvPr>
        </p:nvSpPr>
        <p:spPr/>
        <p:txBody>
          <a:bodyPr/>
          <a:lstStyle/>
          <a:p>
            <a:pPr algn="ctr"/>
            <a:r>
              <a:rPr lang="en-US" b="0" i="0" dirty="0">
                <a:solidFill>
                  <a:schemeClr val="bg1"/>
                </a:solidFill>
                <a:effectLst/>
                <a:latin typeface="IBM Plex Sans" panose="020B0503050203000203" pitchFamily="34" charset="0"/>
              </a:rPr>
              <a:t>X-axis</a:t>
            </a:r>
            <a:endParaRPr lang="en-US" dirty="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59D11FC-F34D-4F8B-9520-9A39E657C76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dirty="0"/>
          </a:p>
        </p:txBody>
      </p:sp>
      <p:sp>
        <p:nvSpPr>
          <p:cNvPr id="8" name="TextBox 7">
            <a:extLst>
              <a:ext uri="{FF2B5EF4-FFF2-40B4-BE49-F238E27FC236}">
                <a16:creationId xmlns:a16="http://schemas.microsoft.com/office/drawing/2014/main" id="{D2E537BC-4AAE-428C-A577-16BB53675DDB}"/>
              </a:ext>
            </a:extLst>
          </p:cNvPr>
          <p:cNvSpPr txBox="1"/>
          <p:nvPr/>
        </p:nvSpPr>
        <p:spPr>
          <a:xfrm>
            <a:off x="999781" y="1609510"/>
            <a:ext cx="7504473" cy="2395336"/>
          </a:xfrm>
          <a:prstGeom prst="rect">
            <a:avLst/>
          </a:prstGeom>
          <a:noFill/>
        </p:spPr>
        <p:txBody>
          <a:bodyPr wrap="square">
            <a:spAutoFit/>
          </a:bodyPr>
          <a:lstStyle/>
          <a:p>
            <a:pPr algn="l"/>
            <a:r>
              <a:rPr lang="en-US" b="0" i="0">
                <a:solidFill>
                  <a:srgbClr val="333333"/>
                </a:solidFill>
                <a:effectLst/>
                <a:latin typeface="Helvetica Neue"/>
              </a:rPr>
              <a:t>X-axis scaling consists of running multiple copies of an application behind a load balancer. If</a:t>
            </a:r>
          </a:p>
          <a:p>
            <a:pPr algn="l"/>
            <a:endParaRPr lang="en-US">
              <a:solidFill>
                <a:srgbClr val="333333"/>
              </a:solidFill>
              <a:latin typeface="Helvetica Neue"/>
            </a:endParaRPr>
          </a:p>
          <a:p>
            <a:pPr algn="l"/>
            <a:r>
              <a:rPr lang="en-US" b="0" i="0">
                <a:solidFill>
                  <a:srgbClr val="333333"/>
                </a:solidFill>
                <a:effectLst/>
                <a:latin typeface="Helvetica Neue"/>
              </a:rPr>
              <a:t> there are N copies then each copy handles 1/N of the load. This is a simple, commonly used</a:t>
            </a:r>
          </a:p>
          <a:p>
            <a:pPr algn="l"/>
            <a:endParaRPr lang="en-US">
              <a:solidFill>
                <a:srgbClr val="333333"/>
              </a:solidFill>
              <a:latin typeface="Helvetica Neue"/>
            </a:endParaRPr>
          </a:p>
          <a:p>
            <a:pPr algn="l"/>
            <a:r>
              <a:rPr lang="en-US" b="0" i="0">
                <a:solidFill>
                  <a:srgbClr val="333333"/>
                </a:solidFill>
                <a:effectLst/>
                <a:latin typeface="Helvetica Neue"/>
              </a:rPr>
              <a:t> approach of scaling an application.</a:t>
            </a:r>
          </a:p>
          <a:p>
            <a:pPr algn="l">
              <a:lnSpc>
                <a:spcPct val="200000"/>
              </a:lnSpc>
            </a:pPr>
            <a:r>
              <a:rPr lang="en-US" b="0" i="0">
                <a:solidFill>
                  <a:srgbClr val="333333"/>
                </a:solidFill>
                <a:effectLst/>
                <a:latin typeface="Helvetica Neue"/>
              </a:rPr>
              <a:t>One drawback of this approach is that because each copy potentially accesses all of the data, caches require more memory to be effective. Another problem with this approach is that it does not tackle the problems of increasing development and application complexity.</a:t>
            </a:r>
            <a:endParaRPr lang="en-US" b="0" i="0" dirty="0">
              <a:solidFill>
                <a:srgbClr val="333333"/>
              </a:solidFill>
              <a:effectLst/>
              <a:latin typeface="Helvetica Neue"/>
            </a:endParaRPr>
          </a:p>
        </p:txBody>
      </p:sp>
    </p:spTree>
    <p:extLst>
      <p:ext uri="{BB962C8B-B14F-4D97-AF65-F5344CB8AC3E}">
        <p14:creationId xmlns:p14="http://schemas.microsoft.com/office/powerpoint/2010/main" val="2223981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50B0-D2EB-4D57-A291-0B9239353C8D}"/>
              </a:ext>
            </a:extLst>
          </p:cNvPr>
          <p:cNvSpPr>
            <a:spLocks noGrp="1"/>
          </p:cNvSpPr>
          <p:nvPr>
            <p:ph type="title"/>
          </p:nvPr>
        </p:nvSpPr>
        <p:spPr/>
        <p:txBody>
          <a:bodyPr/>
          <a:lstStyle/>
          <a:p>
            <a:pPr algn="ctr"/>
            <a:r>
              <a:rPr lang="en-US" dirty="0">
                <a:solidFill>
                  <a:schemeClr val="bg1"/>
                </a:solidFill>
                <a:latin typeface="IBM Plex Sans" panose="020B0503050203000203" pitchFamily="34" charset="0"/>
              </a:rPr>
              <a:t>Y</a:t>
            </a:r>
            <a:r>
              <a:rPr lang="en-US" b="0" i="0" dirty="0">
                <a:solidFill>
                  <a:schemeClr val="bg1"/>
                </a:solidFill>
                <a:effectLst/>
                <a:latin typeface="IBM Plex Sans" panose="020B0503050203000203" pitchFamily="34" charset="0"/>
              </a:rPr>
              <a:t>-axis</a:t>
            </a:r>
            <a:endParaRPr lang="en-US" dirty="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59D11FC-F34D-4F8B-9520-9A39E657C76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dirty="0"/>
          </a:p>
        </p:txBody>
      </p:sp>
      <p:sp>
        <p:nvSpPr>
          <p:cNvPr id="8" name="TextBox 7">
            <a:extLst>
              <a:ext uri="{FF2B5EF4-FFF2-40B4-BE49-F238E27FC236}">
                <a16:creationId xmlns:a16="http://schemas.microsoft.com/office/drawing/2014/main" id="{D2E537BC-4AAE-428C-A577-16BB53675DDB}"/>
              </a:ext>
            </a:extLst>
          </p:cNvPr>
          <p:cNvSpPr txBox="1"/>
          <p:nvPr/>
        </p:nvSpPr>
        <p:spPr>
          <a:xfrm>
            <a:off x="947451" y="1318000"/>
            <a:ext cx="7535449" cy="4616648"/>
          </a:xfrm>
          <a:prstGeom prst="rect">
            <a:avLst/>
          </a:prstGeom>
          <a:noFill/>
        </p:spPr>
        <p:txBody>
          <a:bodyPr wrap="square">
            <a:spAutoFit/>
          </a:bodyPr>
          <a:lstStyle/>
          <a:p>
            <a:pPr algn="l">
              <a:lnSpc>
                <a:spcPct val="200000"/>
              </a:lnSpc>
            </a:pPr>
            <a:r>
              <a:rPr lang="en-US" b="0" i="0" dirty="0">
                <a:solidFill>
                  <a:srgbClr val="333333"/>
                </a:solidFill>
                <a:effectLst/>
                <a:latin typeface="Helvetica Neue"/>
              </a:rPr>
              <a:t>Unlike X-axis and Z-axis, which consist of running multiple, identical copies of the application, Y-axis axis scaling splits the application into multiple, different services. Each service is responsible for one or more closely related functions. There are a couple of different ways of decomposing the application into services. One approach is to use verb-based decomposition and define services that implement a single use case such as checkout. The other option is to decompose the application by noun and create services responsible for all operations related to a particular entity such as customer management. An application might use a combination of verb-based and noun-based decomposition.</a:t>
            </a:r>
          </a:p>
          <a:p>
            <a:pPr algn="l"/>
            <a:endParaRPr lang="en-US" dirty="0">
              <a:solidFill>
                <a:srgbClr val="333333"/>
              </a:solidFill>
              <a:latin typeface="Helvetica Neue"/>
            </a:endParaRPr>
          </a:p>
          <a:p>
            <a:pPr algn="l"/>
            <a:endParaRPr lang="en-US" b="0" i="0" dirty="0">
              <a:solidFill>
                <a:srgbClr val="333333"/>
              </a:solidFill>
              <a:effectLst/>
              <a:latin typeface="Helvetica Neue"/>
            </a:endParaRPr>
          </a:p>
          <a:p>
            <a:pPr algn="l"/>
            <a:endParaRPr lang="en-US" dirty="0">
              <a:solidFill>
                <a:srgbClr val="333333"/>
              </a:solidFill>
              <a:latin typeface="Helvetica Neue"/>
            </a:endParaRPr>
          </a:p>
          <a:p>
            <a:pPr algn="l"/>
            <a:endParaRPr lang="en-US" b="0" i="0" dirty="0">
              <a:solidFill>
                <a:srgbClr val="333333"/>
              </a:solidFill>
              <a:effectLst/>
              <a:latin typeface="Helvetica Neue"/>
            </a:endParaRPr>
          </a:p>
          <a:p>
            <a:pPr algn="l"/>
            <a:endParaRPr lang="en-US" b="0" i="0" dirty="0">
              <a:solidFill>
                <a:srgbClr val="333333"/>
              </a:solidFill>
              <a:effectLst/>
              <a:latin typeface="Helvetica Neue"/>
            </a:endParaRPr>
          </a:p>
        </p:txBody>
      </p:sp>
    </p:spTree>
    <p:extLst>
      <p:ext uri="{BB962C8B-B14F-4D97-AF65-F5344CB8AC3E}">
        <p14:creationId xmlns:p14="http://schemas.microsoft.com/office/powerpoint/2010/main" val="2784789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50B0-D2EB-4D57-A291-0B9239353C8D}"/>
              </a:ext>
            </a:extLst>
          </p:cNvPr>
          <p:cNvSpPr>
            <a:spLocks noGrp="1"/>
          </p:cNvSpPr>
          <p:nvPr>
            <p:ph type="title"/>
          </p:nvPr>
        </p:nvSpPr>
        <p:spPr/>
        <p:txBody>
          <a:bodyPr/>
          <a:lstStyle/>
          <a:p>
            <a:pPr algn="ctr"/>
            <a:r>
              <a:rPr lang="en-US" b="0" i="0" dirty="0">
                <a:solidFill>
                  <a:schemeClr val="bg1"/>
                </a:solidFill>
                <a:effectLst/>
                <a:latin typeface="IBM Plex Sans" panose="020B0503050203000203" pitchFamily="34" charset="0"/>
              </a:rPr>
              <a:t>Z-axis</a:t>
            </a:r>
            <a:endParaRPr lang="en-US" dirty="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59D11FC-F34D-4F8B-9520-9A39E657C76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dirty="0"/>
          </a:p>
        </p:txBody>
      </p:sp>
      <p:sp>
        <p:nvSpPr>
          <p:cNvPr id="8" name="TextBox 7">
            <a:extLst>
              <a:ext uri="{FF2B5EF4-FFF2-40B4-BE49-F238E27FC236}">
                <a16:creationId xmlns:a16="http://schemas.microsoft.com/office/drawing/2014/main" id="{D2E537BC-4AAE-428C-A577-16BB53675DDB}"/>
              </a:ext>
            </a:extLst>
          </p:cNvPr>
          <p:cNvSpPr txBox="1"/>
          <p:nvPr/>
        </p:nvSpPr>
        <p:spPr>
          <a:xfrm>
            <a:off x="999781" y="1344096"/>
            <a:ext cx="7504473" cy="3472554"/>
          </a:xfrm>
          <a:prstGeom prst="rect">
            <a:avLst/>
          </a:prstGeom>
          <a:noFill/>
        </p:spPr>
        <p:txBody>
          <a:bodyPr wrap="square">
            <a:spAutoFit/>
          </a:bodyPr>
          <a:lstStyle/>
          <a:p>
            <a:pPr algn="l">
              <a:lnSpc>
                <a:spcPct val="200000"/>
              </a:lnSpc>
            </a:pPr>
            <a:r>
              <a:rPr lang="en-US" b="0" i="0" dirty="0">
                <a:solidFill>
                  <a:srgbClr val="333333"/>
                </a:solidFill>
                <a:effectLst/>
                <a:latin typeface="Helvetica Neue"/>
              </a:rPr>
              <a:t>When using Z-axis scaling each server runs an identical copy of the code. In this respect, it’s similar to X-axis scaling. The big difference is that each server is responsible for only a subset of the data. Some component of the system is responsible for routing each request to the appropriate server. One commonly used routing criteria is an attribute of the request such as the primary key of the entity being accessed. Another common routing criteria is the customer type. For example, an application might provide paying customers with a higher SLA than free customers by routing their requests to a different set of servers with more capacity.</a:t>
            </a:r>
          </a:p>
        </p:txBody>
      </p:sp>
    </p:spTree>
    <p:extLst>
      <p:ext uri="{BB962C8B-B14F-4D97-AF65-F5344CB8AC3E}">
        <p14:creationId xmlns:p14="http://schemas.microsoft.com/office/powerpoint/2010/main" val="1979176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50B0-D2EB-4D57-A291-0B9239353C8D}"/>
              </a:ext>
            </a:extLst>
          </p:cNvPr>
          <p:cNvSpPr>
            <a:spLocks noGrp="1"/>
          </p:cNvSpPr>
          <p:nvPr>
            <p:ph type="title"/>
          </p:nvPr>
        </p:nvSpPr>
        <p:spPr/>
        <p:txBody>
          <a:bodyPr/>
          <a:lstStyle/>
          <a:p>
            <a:pPr algn="ctr"/>
            <a:r>
              <a:rPr lang="en-US" b="0" i="0" dirty="0">
                <a:solidFill>
                  <a:schemeClr val="bg1"/>
                </a:solidFill>
                <a:effectLst/>
                <a:latin typeface="IBM Plex Sans" panose="020B0503050203000203" pitchFamily="34" charset="0"/>
              </a:rPr>
              <a:t>Z-axis - Sample</a:t>
            </a:r>
            <a:endParaRPr lang="en-US" dirty="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59D11FC-F34D-4F8B-9520-9A39E657C76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dirty="0"/>
          </a:p>
        </p:txBody>
      </p:sp>
      <p:sp>
        <p:nvSpPr>
          <p:cNvPr id="8" name="TextBox 7">
            <a:extLst>
              <a:ext uri="{FF2B5EF4-FFF2-40B4-BE49-F238E27FC236}">
                <a16:creationId xmlns:a16="http://schemas.microsoft.com/office/drawing/2014/main" id="{D2E537BC-4AAE-428C-A577-16BB53675DDB}"/>
              </a:ext>
            </a:extLst>
          </p:cNvPr>
          <p:cNvSpPr txBox="1"/>
          <p:nvPr/>
        </p:nvSpPr>
        <p:spPr>
          <a:xfrm>
            <a:off x="999781" y="1344096"/>
            <a:ext cx="7504473" cy="3472554"/>
          </a:xfrm>
          <a:prstGeom prst="rect">
            <a:avLst/>
          </a:prstGeom>
          <a:noFill/>
        </p:spPr>
        <p:txBody>
          <a:bodyPr wrap="square">
            <a:spAutoFit/>
          </a:bodyPr>
          <a:lstStyle/>
          <a:p>
            <a:pPr algn="l">
              <a:lnSpc>
                <a:spcPct val="200000"/>
              </a:lnSpc>
            </a:pPr>
            <a:r>
              <a:rPr lang="en-US" b="0" i="0" dirty="0">
                <a:solidFill>
                  <a:srgbClr val="333333"/>
                </a:solidFill>
                <a:effectLst/>
                <a:latin typeface="Helvetica Neue"/>
              </a:rPr>
              <a:t>Z-axis splits are commonly used to scale databases. Data is partitioned (a.k.a. sharded) across a set of servers based on an attribute of each record. In this example, the primary key of the RESTAURANT table is used to partition the rows between two different database servers. Note that X-axis cloning might be applied to each partition by deploying one or more servers as replicas/slaves. Z-axis scaling can also be applied to applications. In this example, the search service consists of a number of partitions. A router sends each content item to the appropriate partition, where it is indexed and stored. A query aggregator sends each query to all of the partitions, and combines the results from each of them.</a:t>
            </a:r>
          </a:p>
        </p:txBody>
      </p:sp>
    </p:spTree>
    <p:extLst>
      <p:ext uri="{BB962C8B-B14F-4D97-AF65-F5344CB8AC3E}">
        <p14:creationId xmlns:p14="http://schemas.microsoft.com/office/powerpoint/2010/main" val="934264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E4C3-B1EA-4AE2-B787-6449C5065F04}"/>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What is Software Architecture</a:t>
            </a:r>
          </a:p>
        </p:txBody>
      </p:sp>
      <p:sp>
        <p:nvSpPr>
          <p:cNvPr id="3" name="Text Placeholder 2">
            <a:extLst>
              <a:ext uri="{FF2B5EF4-FFF2-40B4-BE49-F238E27FC236}">
                <a16:creationId xmlns:a16="http://schemas.microsoft.com/office/drawing/2014/main" id="{8A40CDC3-2260-4495-8BB1-BD6D9CDD2BA9}"/>
              </a:ext>
            </a:extLst>
          </p:cNvPr>
          <p:cNvSpPr>
            <a:spLocks noGrp="1"/>
          </p:cNvSpPr>
          <p:nvPr>
            <p:ph type="body" idx="1"/>
          </p:nvPr>
        </p:nvSpPr>
        <p:spPr>
          <a:xfrm>
            <a:off x="1172651" y="1599700"/>
            <a:ext cx="7202092" cy="3236705"/>
          </a:xfrm>
        </p:spPr>
        <p:txBody>
          <a:bodyPr/>
          <a:lstStyle/>
          <a:p>
            <a:pPr marL="101600" indent="0">
              <a:buNone/>
            </a:pPr>
            <a:r>
              <a:rPr lang="en-US" sz="2000" b="0" i="0" dirty="0">
                <a:solidFill>
                  <a:srgbClr val="202122"/>
                </a:solidFill>
                <a:effectLst/>
                <a:latin typeface="+mj-lt"/>
                <a:cs typeface="Andalus" panose="02020603050405020304" pitchFamily="18" charset="-78"/>
              </a:rPr>
              <a:t>Generically, architecture is the description of the set of components and the relationships between them</a:t>
            </a:r>
          </a:p>
          <a:p>
            <a:pPr marL="101600" indent="0">
              <a:buNone/>
            </a:pPr>
            <a:r>
              <a:rPr lang="en-US" sz="1100" dirty="0">
                <a:solidFill>
                  <a:srgbClr val="202122"/>
                </a:solidFill>
                <a:latin typeface="Arial" panose="020B0604020202020204" pitchFamily="34" charset="0"/>
              </a:rPr>
              <a:t>(</a:t>
            </a:r>
            <a:r>
              <a:rPr lang="en-US" sz="1050" b="0" i="0" dirty="0">
                <a:solidFill>
                  <a:srgbClr val="202122"/>
                </a:solidFill>
                <a:effectLst/>
                <a:latin typeface="Arial" panose="020B0604020202020204" pitchFamily="34" charset="0"/>
              </a:rPr>
              <a:t>Frank J. </a:t>
            </a:r>
            <a:r>
              <a:rPr lang="en-US" sz="1050" b="0" i="0" dirty="0" err="1">
                <a:solidFill>
                  <a:srgbClr val="202122"/>
                </a:solidFill>
                <a:effectLst/>
                <a:latin typeface="Arial" panose="020B0604020202020204" pitchFamily="34" charset="0"/>
              </a:rPr>
              <a:t>Armour</a:t>
            </a:r>
            <a:r>
              <a:rPr lang="en-US" sz="1050" b="0" i="0" dirty="0">
                <a:solidFill>
                  <a:srgbClr val="202122"/>
                </a:solidFill>
                <a:effectLst/>
                <a:latin typeface="Arial" panose="020B0604020202020204" pitchFamily="34" charset="0"/>
              </a:rPr>
              <a:t>, Stephen H. </a:t>
            </a:r>
            <a:r>
              <a:rPr lang="en-US" sz="1050" b="0" i="0" dirty="0" err="1">
                <a:solidFill>
                  <a:srgbClr val="202122"/>
                </a:solidFill>
                <a:effectLst/>
                <a:latin typeface="Arial" panose="020B0604020202020204" pitchFamily="34" charset="0"/>
              </a:rPr>
              <a:t>Kaisler</a:t>
            </a:r>
            <a:r>
              <a:rPr lang="en-US" sz="1050" b="0" i="0" dirty="0">
                <a:solidFill>
                  <a:srgbClr val="202122"/>
                </a:solidFill>
                <a:effectLst/>
                <a:latin typeface="Arial" panose="020B0604020202020204" pitchFamily="34" charset="0"/>
              </a:rPr>
              <a:t>, and Simon Y. Liu (1999). "</a:t>
            </a:r>
            <a:r>
              <a:rPr lang="en-US" sz="1050" b="0" i="0" u="none" strike="noStrike" dirty="0">
                <a:solidFill>
                  <a:srgbClr val="3366BB"/>
                </a:solidFill>
                <a:effectLst/>
                <a:latin typeface="Arial" panose="020B0604020202020204" pitchFamily="34" charset="0"/>
                <a:hlinkClick r:id="rId3"/>
              </a:rPr>
              <a:t>A big-picture look at enterprise architectures</a:t>
            </a:r>
            <a:r>
              <a:rPr lang="en-US" sz="1050" b="0" i="0" dirty="0">
                <a:solidFill>
                  <a:srgbClr val="202122"/>
                </a:solidFill>
                <a:effectLst/>
                <a:latin typeface="Arial" panose="020B0604020202020204" pitchFamily="34" charset="0"/>
              </a:rPr>
              <a:t>." </a:t>
            </a:r>
            <a:r>
              <a:rPr lang="en-US" sz="1050" b="0" i="1" dirty="0">
                <a:solidFill>
                  <a:srgbClr val="202122"/>
                </a:solidFill>
                <a:effectLst/>
                <a:latin typeface="Arial" panose="020B0604020202020204" pitchFamily="34" charset="0"/>
              </a:rPr>
              <a:t>IT professional</a:t>
            </a:r>
            <a:r>
              <a:rPr lang="en-US" sz="1050" b="0" i="0" dirty="0">
                <a:solidFill>
                  <a:srgbClr val="202122"/>
                </a:solidFill>
                <a:effectLst/>
                <a:latin typeface="Arial" panose="020B0604020202020204" pitchFamily="34" charset="0"/>
              </a:rPr>
              <a:t> Vol 1 (1). p. 35-42.</a:t>
            </a:r>
            <a:r>
              <a:rPr lang="en-US" sz="1100" dirty="0">
                <a:solidFill>
                  <a:srgbClr val="202122"/>
                </a:solidFill>
                <a:latin typeface="Arial" panose="020B0604020202020204" pitchFamily="34" charset="0"/>
              </a:rPr>
              <a:t>)</a:t>
            </a:r>
          </a:p>
          <a:p>
            <a:pPr marL="101600" indent="0">
              <a:buNone/>
            </a:pPr>
            <a:br>
              <a:rPr lang="en-US" sz="2400" i="0" dirty="0">
                <a:solidFill>
                  <a:srgbClr val="000000"/>
                </a:solidFill>
                <a:effectLst/>
                <a:latin typeface="+mj-lt"/>
              </a:rPr>
            </a:br>
            <a:r>
              <a:rPr lang="en-US" sz="2000" b="0" i="0" dirty="0">
                <a:solidFill>
                  <a:srgbClr val="202122"/>
                </a:solidFill>
                <a:effectLst/>
                <a:latin typeface="Arial" panose="020B0604020202020204" pitchFamily="34" charset="0"/>
              </a:rPr>
              <a:t> </a:t>
            </a:r>
            <a:r>
              <a:rPr lang="en-US" dirty="0">
                <a:solidFill>
                  <a:srgbClr val="202122"/>
                </a:solidFill>
                <a:latin typeface="+mj-lt"/>
                <a:cs typeface="Andalus" panose="02020603050405020304" pitchFamily="18" charset="-78"/>
              </a:rPr>
              <a:t>Architecture represents the significant design decisions that shape a system, where significant is measured by cost of change.</a:t>
            </a:r>
          </a:p>
          <a:p>
            <a:pPr marL="101600" indent="0">
              <a:buNone/>
            </a:pPr>
            <a:r>
              <a:rPr lang="en-US" sz="1100" dirty="0">
                <a:solidFill>
                  <a:srgbClr val="202122"/>
                </a:solidFill>
                <a:latin typeface="Arial" panose="020B0604020202020204" pitchFamily="34" charset="0"/>
              </a:rPr>
              <a:t>(</a:t>
            </a:r>
            <a:r>
              <a:rPr lang="en-US" sz="1050" b="0" i="0" u="none" strike="noStrike" dirty="0">
                <a:solidFill>
                  <a:srgbClr val="0645AD"/>
                </a:solidFill>
                <a:effectLst/>
                <a:latin typeface="Arial" panose="020B0604020202020204" pitchFamily="34" charset="0"/>
                <a:hlinkClick r:id="rId4" tooltip="Grady Booch"/>
              </a:rPr>
              <a:t>Grady </a:t>
            </a:r>
            <a:r>
              <a:rPr lang="en-US" sz="1050" b="0" i="0" u="none" strike="noStrike" dirty="0" err="1">
                <a:solidFill>
                  <a:srgbClr val="0645AD"/>
                </a:solidFill>
                <a:effectLst/>
                <a:latin typeface="Arial" panose="020B0604020202020204" pitchFamily="34" charset="0"/>
                <a:hlinkClick r:id="rId4" tooltip="Grady Booch"/>
              </a:rPr>
              <a:t>Booch</a:t>
            </a:r>
            <a:r>
              <a:rPr lang="en-US" sz="1050" b="0" i="0" dirty="0">
                <a:solidFill>
                  <a:srgbClr val="202122"/>
                </a:solidFill>
                <a:effectLst/>
                <a:latin typeface="Arial" panose="020B0604020202020204" pitchFamily="34" charset="0"/>
              </a:rPr>
              <a:t> (1991) </a:t>
            </a:r>
            <a:r>
              <a:rPr lang="en-US" sz="1050" b="0" i="1" dirty="0">
                <a:solidFill>
                  <a:srgbClr val="202122"/>
                </a:solidFill>
                <a:effectLst/>
                <a:latin typeface="Arial" panose="020B0604020202020204" pitchFamily="34" charset="0"/>
              </a:rPr>
              <a:t>Object-Oriented Design: with Applications</a:t>
            </a:r>
            <a:r>
              <a:rPr lang="en-US" sz="1050" b="0" i="0" dirty="0">
                <a:solidFill>
                  <a:srgbClr val="202122"/>
                </a:solidFill>
                <a:effectLst/>
                <a:latin typeface="Arial" panose="020B0604020202020204" pitchFamily="34" charset="0"/>
              </a:rPr>
              <a:t>. p. 320</a:t>
            </a:r>
            <a:r>
              <a:rPr lang="en-US" sz="1100" dirty="0">
                <a:solidFill>
                  <a:srgbClr val="202122"/>
                </a:solidFill>
                <a:latin typeface="Arial" panose="020B0604020202020204" pitchFamily="34" charset="0"/>
              </a:rPr>
              <a:t>)</a:t>
            </a:r>
          </a:p>
        </p:txBody>
      </p:sp>
      <p:sp>
        <p:nvSpPr>
          <p:cNvPr id="5" name="Slide Number Placeholder 4">
            <a:extLst>
              <a:ext uri="{FF2B5EF4-FFF2-40B4-BE49-F238E27FC236}">
                <a16:creationId xmlns:a16="http://schemas.microsoft.com/office/drawing/2014/main" id="{17144588-4D97-4ED2-B840-900189FF886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dirty="0"/>
          </a:p>
        </p:txBody>
      </p:sp>
    </p:spTree>
    <p:extLst>
      <p:ext uri="{BB962C8B-B14F-4D97-AF65-F5344CB8AC3E}">
        <p14:creationId xmlns:p14="http://schemas.microsoft.com/office/powerpoint/2010/main" val="2425506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50B0-D2EB-4D57-A291-0B9239353C8D}"/>
              </a:ext>
            </a:extLst>
          </p:cNvPr>
          <p:cNvSpPr>
            <a:spLocks noGrp="1"/>
          </p:cNvSpPr>
          <p:nvPr>
            <p:ph type="title"/>
          </p:nvPr>
        </p:nvSpPr>
        <p:spPr/>
        <p:txBody>
          <a:bodyPr/>
          <a:lstStyle/>
          <a:p>
            <a:pPr algn="ctr"/>
            <a:r>
              <a:rPr lang="en-US" b="0" i="0" dirty="0">
                <a:solidFill>
                  <a:schemeClr val="bg1"/>
                </a:solidFill>
                <a:effectLst/>
                <a:latin typeface="IBM Plex Sans" panose="020B0503050203000203" pitchFamily="34" charset="0"/>
              </a:rPr>
              <a:t>Z-axis - Benefit</a:t>
            </a:r>
            <a:endParaRPr lang="en-US" dirty="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59D11FC-F34D-4F8B-9520-9A39E657C76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dirty="0"/>
          </a:p>
        </p:txBody>
      </p:sp>
      <p:sp>
        <p:nvSpPr>
          <p:cNvPr id="8" name="TextBox 7">
            <a:extLst>
              <a:ext uri="{FF2B5EF4-FFF2-40B4-BE49-F238E27FC236}">
                <a16:creationId xmlns:a16="http://schemas.microsoft.com/office/drawing/2014/main" id="{D2E537BC-4AAE-428C-A577-16BB53675DDB}"/>
              </a:ext>
            </a:extLst>
          </p:cNvPr>
          <p:cNvSpPr txBox="1"/>
          <p:nvPr/>
        </p:nvSpPr>
        <p:spPr>
          <a:xfrm>
            <a:off x="999781" y="1344096"/>
            <a:ext cx="7504473" cy="2610779"/>
          </a:xfrm>
          <a:prstGeom prst="rect">
            <a:avLst/>
          </a:prstGeom>
          <a:noFill/>
        </p:spPr>
        <p:txBody>
          <a:bodyPr wrap="square">
            <a:spAutoFit/>
          </a:bodyPr>
          <a:lstStyle/>
          <a:p>
            <a:pPr algn="l">
              <a:lnSpc>
                <a:spcPct val="200000"/>
              </a:lnSpc>
              <a:buFont typeface="Arial" panose="020B0604020202020204" pitchFamily="34" charset="0"/>
              <a:buChar char="•"/>
            </a:pPr>
            <a:r>
              <a:rPr lang="en-US" b="0" i="0" dirty="0">
                <a:solidFill>
                  <a:srgbClr val="333333"/>
                </a:solidFill>
                <a:effectLst/>
                <a:latin typeface="Helvetica Neue"/>
              </a:rPr>
              <a:t>Each server only deals with a subset of the data.</a:t>
            </a:r>
          </a:p>
          <a:p>
            <a:pPr algn="l">
              <a:lnSpc>
                <a:spcPct val="200000"/>
              </a:lnSpc>
              <a:buFont typeface="Arial" panose="020B0604020202020204" pitchFamily="34" charset="0"/>
              <a:buChar char="•"/>
            </a:pPr>
            <a:r>
              <a:rPr lang="en-US" b="0" i="0" dirty="0">
                <a:solidFill>
                  <a:srgbClr val="333333"/>
                </a:solidFill>
                <a:effectLst/>
                <a:latin typeface="Helvetica Neue"/>
              </a:rPr>
              <a:t>This improves cache utilization and reduces memory usage and I/O traffic.</a:t>
            </a:r>
          </a:p>
          <a:p>
            <a:pPr algn="l">
              <a:lnSpc>
                <a:spcPct val="200000"/>
              </a:lnSpc>
              <a:buFont typeface="Arial" panose="020B0604020202020204" pitchFamily="34" charset="0"/>
              <a:buChar char="•"/>
            </a:pPr>
            <a:r>
              <a:rPr lang="en-US" b="0" i="0" dirty="0">
                <a:solidFill>
                  <a:srgbClr val="333333"/>
                </a:solidFill>
                <a:effectLst/>
                <a:latin typeface="Helvetica Neue"/>
              </a:rPr>
              <a:t>It also improves transaction scalability since requests are typically distributed across multiple servers.</a:t>
            </a:r>
          </a:p>
          <a:p>
            <a:pPr algn="l">
              <a:lnSpc>
                <a:spcPct val="200000"/>
              </a:lnSpc>
              <a:buFont typeface="Arial" panose="020B0604020202020204" pitchFamily="34" charset="0"/>
              <a:buChar char="•"/>
            </a:pPr>
            <a:r>
              <a:rPr lang="en-US" b="0" i="0" dirty="0">
                <a:solidFill>
                  <a:srgbClr val="333333"/>
                </a:solidFill>
                <a:effectLst/>
                <a:latin typeface="Helvetica Neue"/>
              </a:rPr>
              <a:t>Also, Z-axis scaling improves fault isolation since a failure only makes part of the data in accessible.</a:t>
            </a:r>
          </a:p>
        </p:txBody>
      </p:sp>
    </p:spTree>
    <p:extLst>
      <p:ext uri="{BB962C8B-B14F-4D97-AF65-F5344CB8AC3E}">
        <p14:creationId xmlns:p14="http://schemas.microsoft.com/office/powerpoint/2010/main" val="2350362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50B0-D2EB-4D57-A291-0B9239353C8D}"/>
              </a:ext>
            </a:extLst>
          </p:cNvPr>
          <p:cNvSpPr>
            <a:spLocks noGrp="1"/>
          </p:cNvSpPr>
          <p:nvPr>
            <p:ph type="title"/>
          </p:nvPr>
        </p:nvSpPr>
        <p:spPr/>
        <p:txBody>
          <a:bodyPr/>
          <a:lstStyle/>
          <a:p>
            <a:pPr algn="ctr"/>
            <a:r>
              <a:rPr lang="en-US" b="0" i="0" dirty="0">
                <a:solidFill>
                  <a:schemeClr val="bg1"/>
                </a:solidFill>
                <a:effectLst/>
                <a:latin typeface="IBM Plex Sans" panose="020B0503050203000203" pitchFamily="34" charset="0"/>
              </a:rPr>
              <a:t>Z-axis - </a:t>
            </a:r>
            <a:r>
              <a:rPr lang="en-US" dirty="0">
                <a:solidFill>
                  <a:schemeClr val="bg1"/>
                </a:solidFill>
                <a:latin typeface="IBM Plex Sans" panose="020B0503050203000203" pitchFamily="34" charset="0"/>
              </a:rPr>
              <a:t>Drawbacks</a:t>
            </a:r>
            <a:endParaRPr lang="en-US" dirty="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59D11FC-F34D-4F8B-9520-9A39E657C76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dirty="0"/>
          </a:p>
        </p:txBody>
      </p:sp>
      <p:sp>
        <p:nvSpPr>
          <p:cNvPr id="8" name="TextBox 7">
            <a:extLst>
              <a:ext uri="{FF2B5EF4-FFF2-40B4-BE49-F238E27FC236}">
                <a16:creationId xmlns:a16="http://schemas.microsoft.com/office/drawing/2014/main" id="{D2E537BC-4AAE-428C-A577-16BB53675DDB}"/>
              </a:ext>
            </a:extLst>
          </p:cNvPr>
          <p:cNvSpPr txBox="1"/>
          <p:nvPr/>
        </p:nvSpPr>
        <p:spPr>
          <a:xfrm>
            <a:off x="830463" y="1598510"/>
            <a:ext cx="7504473" cy="2610779"/>
          </a:xfrm>
          <a:prstGeom prst="rect">
            <a:avLst/>
          </a:prstGeom>
          <a:noFill/>
        </p:spPr>
        <p:txBody>
          <a:bodyPr wrap="square">
            <a:spAutoFit/>
          </a:bodyPr>
          <a:lstStyle/>
          <a:p>
            <a:pPr algn="l">
              <a:lnSpc>
                <a:spcPct val="200000"/>
              </a:lnSpc>
              <a:buFont typeface="Arial" panose="020B0604020202020204" pitchFamily="34" charset="0"/>
              <a:buChar char="•"/>
            </a:pPr>
            <a:r>
              <a:rPr lang="en-US" b="0" i="0" dirty="0">
                <a:solidFill>
                  <a:srgbClr val="333333"/>
                </a:solidFill>
                <a:effectLst/>
                <a:latin typeface="Helvetica Neue"/>
              </a:rPr>
              <a:t>One drawback is increased application complexity.</a:t>
            </a:r>
          </a:p>
          <a:p>
            <a:pPr algn="l">
              <a:lnSpc>
                <a:spcPct val="200000"/>
              </a:lnSpc>
              <a:buFont typeface="Arial" panose="020B0604020202020204" pitchFamily="34" charset="0"/>
              <a:buChar char="•"/>
            </a:pPr>
            <a:r>
              <a:rPr lang="en-US" b="0" i="0" dirty="0">
                <a:solidFill>
                  <a:srgbClr val="333333"/>
                </a:solidFill>
                <a:effectLst/>
                <a:latin typeface="Helvetica Neue"/>
              </a:rPr>
              <a:t>We need to implement a partitioning scheme, which can be tricky especially if we ever need to repartition the data.</a:t>
            </a:r>
          </a:p>
          <a:p>
            <a:pPr algn="l">
              <a:lnSpc>
                <a:spcPct val="200000"/>
              </a:lnSpc>
              <a:buFont typeface="Arial" panose="020B0604020202020204" pitchFamily="34" charset="0"/>
              <a:buChar char="•"/>
            </a:pPr>
            <a:r>
              <a:rPr lang="en-US" b="0" i="0" dirty="0">
                <a:solidFill>
                  <a:srgbClr val="333333"/>
                </a:solidFill>
                <a:effectLst/>
                <a:latin typeface="Helvetica Neue"/>
              </a:rPr>
              <a:t>Another drawback of Z-axis scaling is that doesn’t solve the problems of increasing development and application complexity. To solve those problems we need to apply </a:t>
            </a:r>
            <a:r>
              <a:rPr lang="en-US" b="0" i="0" u="none" strike="noStrike" dirty="0">
                <a:solidFill>
                  <a:srgbClr val="428BCA"/>
                </a:solidFill>
                <a:effectLst/>
                <a:latin typeface="Helvetica Neue"/>
                <a:hlinkClick r:id="rId3"/>
              </a:rPr>
              <a:t>Y-axis scaling</a:t>
            </a:r>
            <a:r>
              <a:rPr lang="en-US" b="0" i="0" dirty="0">
                <a:solidFill>
                  <a:srgbClr val="333333"/>
                </a:solidFill>
                <a:effectLst/>
                <a:latin typeface="Helvetica Neue"/>
              </a:rPr>
              <a:t>.</a:t>
            </a:r>
          </a:p>
        </p:txBody>
      </p:sp>
    </p:spTree>
    <p:extLst>
      <p:ext uri="{BB962C8B-B14F-4D97-AF65-F5344CB8AC3E}">
        <p14:creationId xmlns:p14="http://schemas.microsoft.com/office/powerpoint/2010/main" val="4033916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dirty="0"/>
          </a:p>
        </p:txBody>
      </p:sp>
      <p:sp>
        <p:nvSpPr>
          <p:cNvPr id="17" name="Title 10">
            <a:extLst>
              <a:ext uri="{FF2B5EF4-FFF2-40B4-BE49-F238E27FC236}">
                <a16:creationId xmlns:a16="http://schemas.microsoft.com/office/drawing/2014/main" id="{BE493BE5-5163-4324-BA19-08AF66FDC790}"/>
              </a:ext>
            </a:extLst>
          </p:cNvPr>
          <p:cNvSpPr>
            <a:spLocks noGrp="1"/>
          </p:cNvSpPr>
          <p:nvPr>
            <p:ph type="title"/>
          </p:nvPr>
        </p:nvSpPr>
        <p:spPr>
          <a:xfrm>
            <a:off x="1137684" y="719554"/>
            <a:ext cx="6192124" cy="497100"/>
          </a:xfrm>
        </p:spPr>
        <p:txBody>
          <a:bodyPr/>
          <a:lstStyle/>
          <a:p>
            <a:pPr algn="ctr" rtl="1"/>
            <a:r>
              <a:rPr lang="en-US" sz="2800" b="1" dirty="0">
                <a:solidFill>
                  <a:schemeClr val="bg1"/>
                </a:solidFill>
                <a:latin typeface="Arial" panose="020B0604020202020204" pitchFamily="34" charset="0"/>
                <a:cs typeface="Arial" panose="020B0604020202020204" pitchFamily="34" charset="0"/>
              </a:rPr>
              <a:t>Monolith Architecture</a:t>
            </a:r>
          </a:p>
        </p:txBody>
      </p:sp>
      <p:pic>
        <p:nvPicPr>
          <p:cNvPr id="1026" name="Picture 2" descr="Hexagonal Architecture in Java - Inbox - Eonics">
            <a:extLst>
              <a:ext uri="{FF2B5EF4-FFF2-40B4-BE49-F238E27FC236}">
                <a16:creationId xmlns:a16="http://schemas.microsoft.com/office/drawing/2014/main" id="{4A53AB72-7912-40CB-B959-E7FEC3BB1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 y="1365974"/>
            <a:ext cx="7615254" cy="356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532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dirty="0"/>
          </a:p>
        </p:txBody>
      </p:sp>
      <p:sp>
        <p:nvSpPr>
          <p:cNvPr id="17" name="Title 10">
            <a:extLst>
              <a:ext uri="{FF2B5EF4-FFF2-40B4-BE49-F238E27FC236}">
                <a16:creationId xmlns:a16="http://schemas.microsoft.com/office/drawing/2014/main" id="{BE493BE5-5163-4324-BA19-08AF66FDC790}"/>
              </a:ext>
            </a:extLst>
          </p:cNvPr>
          <p:cNvSpPr>
            <a:spLocks noGrp="1"/>
          </p:cNvSpPr>
          <p:nvPr>
            <p:ph type="title"/>
          </p:nvPr>
        </p:nvSpPr>
        <p:spPr>
          <a:xfrm>
            <a:off x="1137684" y="719554"/>
            <a:ext cx="6192124" cy="497100"/>
          </a:xfrm>
        </p:spPr>
        <p:txBody>
          <a:bodyPr/>
          <a:lstStyle/>
          <a:p>
            <a:pPr algn="ctr" rtl="1"/>
            <a:r>
              <a:rPr lang="en-US" sz="2800" b="1" dirty="0">
                <a:solidFill>
                  <a:schemeClr val="bg1"/>
                </a:solidFill>
                <a:latin typeface="Arial" panose="020B0604020202020204" pitchFamily="34" charset="0"/>
                <a:cs typeface="Arial" panose="020B0604020202020204" pitchFamily="34" charset="0"/>
              </a:rPr>
              <a:t>Monolith Variations</a:t>
            </a:r>
          </a:p>
        </p:txBody>
      </p:sp>
      <p:pic>
        <p:nvPicPr>
          <p:cNvPr id="4098" name="Picture 2" descr="Variation | S-cool, the revision website">
            <a:extLst>
              <a:ext uri="{FF2B5EF4-FFF2-40B4-BE49-F238E27FC236}">
                <a16:creationId xmlns:a16="http://schemas.microsoft.com/office/drawing/2014/main" id="{7B38BCC3-E472-420C-9674-C4A967061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478" y="1663548"/>
            <a:ext cx="5518600" cy="233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004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E4C3-B1EA-4AE2-B787-6449C5065F04}"/>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Modular Monolith</a:t>
            </a:r>
          </a:p>
        </p:txBody>
      </p:sp>
      <p:sp>
        <p:nvSpPr>
          <p:cNvPr id="3" name="Text Placeholder 2">
            <a:extLst>
              <a:ext uri="{FF2B5EF4-FFF2-40B4-BE49-F238E27FC236}">
                <a16:creationId xmlns:a16="http://schemas.microsoft.com/office/drawing/2014/main" id="{8A40CDC3-2260-4495-8BB1-BD6D9CDD2BA9}"/>
              </a:ext>
            </a:extLst>
          </p:cNvPr>
          <p:cNvSpPr>
            <a:spLocks noGrp="1"/>
          </p:cNvSpPr>
          <p:nvPr>
            <p:ph type="body" idx="1"/>
          </p:nvPr>
        </p:nvSpPr>
        <p:spPr>
          <a:xfrm>
            <a:off x="1172651" y="1599700"/>
            <a:ext cx="7202092" cy="2879500"/>
          </a:xfrm>
        </p:spPr>
        <p:txBody>
          <a:bodyPr/>
          <a:lstStyle/>
          <a:p>
            <a:pPr marL="101600" indent="0">
              <a:lnSpc>
                <a:spcPct val="200000"/>
              </a:lnSpc>
              <a:buNone/>
            </a:pPr>
            <a:r>
              <a:rPr lang="en-US" sz="1800" i="0" dirty="0">
                <a:solidFill>
                  <a:srgbClr val="000000"/>
                </a:solidFill>
                <a:effectLst/>
                <a:latin typeface="+mj-lt"/>
              </a:rPr>
              <a:t>As a subset of the single process monolith, the </a:t>
            </a:r>
            <a:r>
              <a:rPr lang="en-US" sz="1800" i="1" dirty="0">
                <a:solidFill>
                  <a:srgbClr val="000000"/>
                </a:solidFill>
                <a:effectLst/>
                <a:latin typeface="+mj-lt"/>
              </a:rPr>
              <a:t>modular monolith </a:t>
            </a:r>
            <a:r>
              <a:rPr lang="en-US" sz="1800" i="0" dirty="0">
                <a:solidFill>
                  <a:srgbClr val="000000"/>
                </a:solidFill>
                <a:effectLst/>
                <a:latin typeface="+mj-lt"/>
              </a:rPr>
              <a:t>is a variation: the single process consists of separate modules, each of which can be worked on </a:t>
            </a:r>
            <a:r>
              <a:rPr lang="en-US" sz="1800" i="0" dirty="0" err="1">
                <a:solidFill>
                  <a:srgbClr val="000000"/>
                </a:solidFill>
                <a:effectLst/>
                <a:latin typeface="+mj-lt"/>
              </a:rPr>
              <a:t>inde‐pendently</a:t>
            </a:r>
            <a:r>
              <a:rPr lang="en-US" sz="1800" i="0" dirty="0">
                <a:solidFill>
                  <a:srgbClr val="000000"/>
                </a:solidFill>
                <a:effectLst/>
                <a:latin typeface="+mj-lt"/>
              </a:rPr>
              <a:t>, but which still need to be combined for deployment</a:t>
            </a:r>
            <a:br>
              <a:rPr lang="en-US" sz="2400" i="0" dirty="0">
                <a:solidFill>
                  <a:srgbClr val="000000"/>
                </a:solidFill>
                <a:effectLst/>
                <a:latin typeface="+mj-lt"/>
              </a:rPr>
            </a:br>
            <a:br>
              <a:rPr lang="en-US" sz="2400" i="0" dirty="0">
                <a:solidFill>
                  <a:srgbClr val="000000"/>
                </a:solidFill>
                <a:effectLst/>
                <a:latin typeface="+mj-lt"/>
              </a:rPr>
            </a:br>
            <a:endParaRPr lang="en-US" sz="2400" dirty="0">
              <a:latin typeface="+mj-lt"/>
            </a:endParaRPr>
          </a:p>
        </p:txBody>
      </p:sp>
      <p:sp>
        <p:nvSpPr>
          <p:cNvPr id="5" name="Slide Number Placeholder 4">
            <a:extLst>
              <a:ext uri="{FF2B5EF4-FFF2-40B4-BE49-F238E27FC236}">
                <a16:creationId xmlns:a16="http://schemas.microsoft.com/office/drawing/2014/main" id="{17144588-4D97-4ED2-B840-900189FF886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dirty="0"/>
          </a:p>
        </p:txBody>
      </p:sp>
    </p:spTree>
    <p:extLst>
      <p:ext uri="{BB962C8B-B14F-4D97-AF65-F5344CB8AC3E}">
        <p14:creationId xmlns:p14="http://schemas.microsoft.com/office/powerpoint/2010/main" val="3615201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E4C3-B1EA-4AE2-B787-6449C5065F04}"/>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Distributed Monolith</a:t>
            </a:r>
          </a:p>
        </p:txBody>
      </p:sp>
      <p:sp>
        <p:nvSpPr>
          <p:cNvPr id="3" name="Text Placeholder 2">
            <a:extLst>
              <a:ext uri="{FF2B5EF4-FFF2-40B4-BE49-F238E27FC236}">
                <a16:creationId xmlns:a16="http://schemas.microsoft.com/office/drawing/2014/main" id="{8A40CDC3-2260-4495-8BB1-BD6D9CDD2BA9}"/>
              </a:ext>
            </a:extLst>
          </p:cNvPr>
          <p:cNvSpPr>
            <a:spLocks noGrp="1"/>
          </p:cNvSpPr>
          <p:nvPr>
            <p:ph type="body" idx="1"/>
          </p:nvPr>
        </p:nvSpPr>
        <p:spPr>
          <a:xfrm>
            <a:off x="1172651" y="1599700"/>
            <a:ext cx="6715425" cy="2225801"/>
          </a:xfrm>
        </p:spPr>
        <p:txBody>
          <a:bodyPr/>
          <a:lstStyle/>
          <a:p>
            <a:pPr marL="101600" indent="0">
              <a:lnSpc>
                <a:spcPct val="200000"/>
              </a:lnSpc>
              <a:buNone/>
            </a:pPr>
            <a:r>
              <a:rPr lang="en-US" sz="1800" i="0" dirty="0">
                <a:solidFill>
                  <a:srgbClr val="000000"/>
                </a:solidFill>
                <a:effectLst/>
                <a:latin typeface="+mn-lt"/>
              </a:rPr>
              <a:t>A </a:t>
            </a:r>
            <a:r>
              <a:rPr lang="en-US" sz="1800" i="1" dirty="0">
                <a:solidFill>
                  <a:srgbClr val="000000"/>
                </a:solidFill>
                <a:effectLst/>
                <a:latin typeface="+mn-lt"/>
              </a:rPr>
              <a:t>distributed monolith </a:t>
            </a:r>
            <a:r>
              <a:rPr lang="en-US" sz="1800" i="0" dirty="0">
                <a:solidFill>
                  <a:srgbClr val="000000"/>
                </a:solidFill>
                <a:effectLst/>
                <a:latin typeface="+mn-lt"/>
              </a:rPr>
              <a:t>is a system that consists of multiple services, but for whatever reason the entire system has to be deployed together</a:t>
            </a:r>
            <a:br>
              <a:rPr lang="en-US" sz="1800" i="0" dirty="0">
                <a:solidFill>
                  <a:srgbClr val="000000"/>
                </a:solidFill>
                <a:effectLst/>
                <a:latin typeface="+mn-lt"/>
              </a:rPr>
            </a:br>
            <a:br>
              <a:rPr lang="en-US" sz="1800" i="0" dirty="0">
                <a:solidFill>
                  <a:srgbClr val="000000"/>
                </a:solidFill>
                <a:effectLst/>
                <a:latin typeface="MinionPro-Regular"/>
              </a:rPr>
            </a:br>
            <a:endParaRPr lang="en-US" sz="2400" dirty="0"/>
          </a:p>
        </p:txBody>
      </p:sp>
      <p:sp>
        <p:nvSpPr>
          <p:cNvPr id="5" name="Slide Number Placeholder 4">
            <a:extLst>
              <a:ext uri="{FF2B5EF4-FFF2-40B4-BE49-F238E27FC236}">
                <a16:creationId xmlns:a16="http://schemas.microsoft.com/office/drawing/2014/main" id="{17144588-4D97-4ED2-B840-900189FF886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dirty="0"/>
          </a:p>
        </p:txBody>
      </p:sp>
    </p:spTree>
    <p:extLst>
      <p:ext uri="{BB962C8B-B14F-4D97-AF65-F5344CB8AC3E}">
        <p14:creationId xmlns:p14="http://schemas.microsoft.com/office/powerpoint/2010/main" val="1036057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6B52-8554-466D-9DC9-3622B9A684D6}"/>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Advantage of Monolith</a:t>
            </a:r>
          </a:p>
        </p:txBody>
      </p:sp>
      <p:sp>
        <p:nvSpPr>
          <p:cNvPr id="5" name="Slide Number Placeholder 4">
            <a:extLst>
              <a:ext uri="{FF2B5EF4-FFF2-40B4-BE49-F238E27FC236}">
                <a16:creationId xmlns:a16="http://schemas.microsoft.com/office/drawing/2014/main" id="{B9D74A9E-DC86-4A34-93B6-3954D5C1C2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dirty="0"/>
          </a:p>
        </p:txBody>
      </p:sp>
      <p:pic>
        <p:nvPicPr>
          <p:cNvPr id="7" name="Picture 6">
            <a:extLst>
              <a:ext uri="{FF2B5EF4-FFF2-40B4-BE49-F238E27FC236}">
                <a16:creationId xmlns:a16="http://schemas.microsoft.com/office/drawing/2014/main" id="{2BF0C54D-B9FA-421B-9725-94A85FDD57B7}"/>
              </a:ext>
            </a:extLst>
          </p:cNvPr>
          <p:cNvPicPr>
            <a:picLocks noChangeAspect="1"/>
          </p:cNvPicPr>
          <p:nvPr/>
        </p:nvPicPr>
        <p:blipFill>
          <a:blip r:embed="rId2"/>
          <a:stretch>
            <a:fillRect/>
          </a:stretch>
        </p:blipFill>
        <p:spPr>
          <a:xfrm>
            <a:off x="2521671" y="1441094"/>
            <a:ext cx="4122057" cy="3048706"/>
          </a:xfrm>
          <a:prstGeom prst="rect">
            <a:avLst/>
          </a:prstGeom>
        </p:spPr>
      </p:pic>
    </p:spTree>
    <p:extLst>
      <p:ext uri="{BB962C8B-B14F-4D97-AF65-F5344CB8AC3E}">
        <p14:creationId xmlns:p14="http://schemas.microsoft.com/office/powerpoint/2010/main" val="3242735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E4C3-B1EA-4AE2-B787-6449C5065F04}"/>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Advantage of Monolith</a:t>
            </a:r>
          </a:p>
        </p:txBody>
      </p:sp>
      <p:sp>
        <p:nvSpPr>
          <p:cNvPr id="3" name="Text Placeholder 2">
            <a:extLst>
              <a:ext uri="{FF2B5EF4-FFF2-40B4-BE49-F238E27FC236}">
                <a16:creationId xmlns:a16="http://schemas.microsoft.com/office/drawing/2014/main" id="{8A40CDC3-2260-4495-8BB1-BD6D9CDD2BA9}"/>
              </a:ext>
            </a:extLst>
          </p:cNvPr>
          <p:cNvSpPr>
            <a:spLocks noGrp="1"/>
          </p:cNvSpPr>
          <p:nvPr>
            <p:ph type="body" idx="1"/>
          </p:nvPr>
        </p:nvSpPr>
        <p:spPr>
          <a:xfrm>
            <a:off x="1172651" y="1599700"/>
            <a:ext cx="7564949" cy="2890100"/>
          </a:xfrm>
        </p:spPr>
        <p:txBody>
          <a:bodyPr/>
          <a:lstStyle/>
          <a:p>
            <a:r>
              <a:rPr lang="en-US" sz="1800" b="1" i="1" dirty="0">
                <a:solidFill>
                  <a:schemeClr val="accent3">
                    <a:lumMod val="75000"/>
                  </a:schemeClr>
                </a:solidFill>
                <a:effectLst/>
                <a:latin typeface="+mj-lt"/>
              </a:rPr>
              <a:t>Simple to develop</a:t>
            </a:r>
            <a:r>
              <a:rPr lang="en-US" sz="1800" b="1" i="0" dirty="0">
                <a:solidFill>
                  <a:srgbClr val="262626"/>
                </a:solidFill>
                <a:effectLst/>
                <a:latin typeface="+mj-lt"/>
              </a:rPr>
              <a:t> </a:t>
            </a:r>
            <a:r>
              <a:rPr lang="en-US" sz="1800" i="0" dirty="0">
                <a:solidFill>
                  <a:srgbClr val="262626"/>
                </a:solidFill>
                <a:effectLst/>
                <a:latin typeface="+mj-lt"/>
              </a:rPr>
              <a:t>IDEs and other developer tools are focused on building a single application</a:t>
            </a:r>
          </a:p>
          <a:p>
            <a:r>
              <a:rPr lang="en-US" sz="1800" b="1" i="1" dirty="0">
                <a:solidFill>
                  <a:schemeClr val="accent3">
                    <a:lumMod val="75000"/>
                  </a:schemeClr>
                </a:solidFill>
                <a:effectLst/>
                <a:latin typeface="+mj-lt"/>
              </a:rPr>
              <a:t>Easy to make radical changes to the application</a:t>
            </a:r>
            <a:r>
              <a:rPr lang="en-US" sz="1800" b="1" i="0" dirty="0">
                <a:solidFill>
                  <a:srgbClr val="262626"/>
                </a:solidFill>
                <a:effectLst/>
                <a:latin typeface="+mj-lt"/>
              </a:rPr>
              <a:t> </a:t>
            </a:r>
            <a:r>
              <a:rPr lang="en-US" sz="1800" i="0" dirty="0">
                <a:solidFill>
                  <a:srgbClr val="262626"/>
                </a:solidFill>
                <a:effectLst/>
                <a:latin typeface="+mj-lt"/>
              </a:rPr>
              <a:t>You can change the code and the database schema, build, and deploy</a:t>
            </a:r>
          </a:p>
          <a:p>
            <a:r>
              <a:rPr lang="en-US" sz="1800" b="1" i="1" dirty="0">
                <a:solidFill>
                  <a:schemeClr val="accent3">
                    <a:lumMod val="75000"/>
                  </a:schemeClr>
                </a:solidFill>
                <a:effectLst/>
                <a:latin typeface="+mj-lt"/>
              </a:rPr>
              <a:t>Straightforward to test</a:t>
            </a:r>
            <a:r>
              <a:rPr lang="en-US" sz="1800" b="1" i="0" dirty="0">
                <a:solidFill>
                  <a:srgbClr val="262626"/>
                </a:solidFill>
                <a:effectLst/>
                <a:latin typeface="+mj-lt"/>
              </a:rPr>
              <a:t> </a:t>
            </a:r>
            <a:r>
              <a:rPr lang="en-US" sz="1800" i="0" dirty="0">
                <a:solidFill>
                  <a:srgbClr val="262626"/>
                </a:solidFill>
                <a:effectLst/>
                <a:latin typeface="+mj-lt"/>
              </a:rPr>
              <a:t>The developers wrote end-to-end tests that launched the application, invoked the REST API, and tested the UI with Selenium</a:t>
            </a: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000000"/>
                </a:solidFill>
                <a:effectLst/>
                <a:latin typeface="MinionPro-Regular"/>
              </a:rPr>
            </a:br>
            <a:br>
              <a:rPr lang="en-US" sz="1800" i="0" dirty="0">
                <a:solidFill>
                  <a:srgbClr val="000000"/>
                </a:solidFill>
                <a:effectLst/>
                <a:latin typeface="MinionPro-Regular"/>
              </a:rPr>
            </a:br>
            <a:endParaRPr lang="en-US" sz="2400" dirty="0"/>
          </a:p>
        </p:txBody>
      </p:sp>
      <p:sp>
        <p:nvSpPr>
          <p:cNvPr id="5" name="Slide Number Placeholder 4">
            <a:extLst>
              <a:ext uri="{FF2B5EF4-FFF2-40B4-BE49-F238E27FC236}">
                <a16:creationId xmlns:a16="http://schemas.microsoft.com/office/drawing/2014/main" id="{17144588-4D97-4ED2-B840-900189FF886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dirty="0"/>
          </a:p>
        </p:txBody>
      </p:sp>
    </p:spTree>
    <p:extLst>
      <p:ext uri="{BB962C8B-B14F-4D97-AF65-F5344CB8AC3E}">
        <p14:creationId xmlns:p14="http://schemas.microsoft.com/office/powerpoint/2010/main" val="1762090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E4C3-B1EA-4AE2-B787-6449C5065F04}"/>
              </a:ext>
            </a:extLst>
          </p:cNvPr>
          <p:cNvSpPr>
            <a:spLocks noGrp="1"/>
          </p:cNvSpPr>
          <p:nvPr>
            <p:ph type="title"/>
          </p:nvPr>
        </p:nvSpPr>
        <p:spPr/>
        <p:txBody>
          <a:bodyPr/>
          <a:lstStyle/>
          <a:p>
            <a:pPr algn="ctr"/>
            <a:r>
              <a:rPr lang="en-US" dirty="0">
                <a:latin typeface="+mj-lt"/>
              </a:rPr>
              <a:t>Advantage of </a:t>
            </a:r>
            <a:r>
              <a:rPr lang="en-US" dirty="0">
                <a:latin typeface="+mj-lt"/>
                <a:cs typeface="Arial" panose="020B0604020202020204" pitchFamily="34" charset="0"/>
              </a:rPr>
              <a:t>Monolith</a:t>
            </a:r>
          </a:p>
        </p:txBody>
      </p:sp>
      <p:sp>
        <p:nvSpPr>
          <p:cNvPr id="3" name="Text Placeholder 2">
            <a:extLst>
              <a:ext uri="{FF2B5EF4-FFF2-40B4-BE49-F238E27FC236}">
                <a16:creationId xmlns:a16="http://schemas.microsoft.com/office/drawing/2014/main" id="{8A40CDC3-2260-4495-8BB1-BD6D9CDD2BA9}"/>
              </a:ext>
            </a:extLst>
          </p:cNvPr>
          <p:cNvSpPr>
            <a:spLocks noGrp="1"/>
          </p:cNvSpPr>
          <p:nvPr>
            <p:ph type="body" idx="1"/>
          </p:nvPr>
        </p:nvSpPr>
        <p:spPr>
          <a:xfrm>
            <a:off x="661100" y="1318000"/>
            <a:ext cx="7564949" cy="3679633"/>
          </a:xfrm>
        </p:spPr>
        <p:txBody>
          <a:bodyPr/>
          <a:lstStyle/>
          <a:p>
            <a:r>
              <a:rPr lang="en-US" b="1" dirty="0">
                <a:solidFill>
                  <a:schemeClr val="accent3">
                    <a:lumMod val="75000"/>
                  </a:schemeClr>
                </a:solidFill>
                <a:effectLst/>
                <a:latin typeface="+mj-lt"/>
              </a:rPr>
              <a:t>Straightforward to deploy</a:t>
            </a:r>
            <a:r>
              <a:rPr lang="en-US" i="0" dirty="0">
                <a:solidFill>
                  <a:srgbClr val="262626"/>
                </a:solidFill>
                <a:effectLst/>
                <a:latin typeface="NewBaskerville-Roman"/>
              </a:rPr>
              <a:t> All a developer had to do was copy the WAR file to a server that had Tomcat installed</a:t>
            </a:r>
          </a:p>
          <a:p>
            <a:endParaRPr lang="en-US" i="0" dirty="0">
              <a:solidFill>
                <a:srgbClr val="262626"/>
              </a:solidFill>
              <a:effectLst/>
              <a:latin typeface="NewBaskerville-Roman"/>
            </a:endParaRPr>
          </a:p>
          <a:p>
            <a:r>
              <a:rPr lang="en-US" b="1" dirty="0">
                <a:solidFill>
                  <a:schemeClr val="accent3">
                    <a:lumMod val="75000"/>
                  </a:schemeClr>
                </a:solidFill>
                <a:effectLst/>
                <a:latin typeface="+mj-lt"/>
              </a:rPr>
              <a:t>Easy to scale</a:t>
            </a:r>
            <a:r>
              <a:rPr lang="en-US" i="0" dirty="0">
                <a:solidFill>
                  <a:srgbClr val="262626"/>
                </a:solidFill>
                <a:effectLst/>
                <a:latin typeface="NewBaskerville-Roman"/>
              </a:rPr>
              <a:t> multiple instances of the application behind a load balancer</a:t>
            </a:r>
          </a:p>
          <a:p>
            <a:endParaRPr lang="en-US" i="0" dirty="0">
              <a:solidFill>
                <a:srgbClr val="262626"/>
              </a:solidFill>
              <a:effectLst/>
              <a:latin typeface="NewBaskerville-Roman"/>
            </a:endParaRPr>
          </a:p>
          <a:p>
            <a:r>
              <a:rPr lang="en-US" b="1" i="0" dirty="0">
                <a:solidFill>
                  <a:schemeClr val="accent3">
                    <a:lumMod val="75000"/>
                  </a:schemeClr>
                </a:solidFill>
                <a:effectLst/>
                <a:latin typeface="+mj-lt"/>
              </a:rPr>
              <a:t>Simplify code reuse </a:t>
            </a:r>
            <a:r>
              <a:rPr lang="en-US" i="0" dirty="0">
                <a:solidFill>
                  <a:srgbClr val="000000"/>
                </a:solidFill>
                <a:effectLst/>
                <a:latin typeface="MinionPro-Regular"/>
              </a:rPr>
              <a:t>within the monolith itself(same codebase,</a:t>
            </a:r>
            <a:r>
              <a:rPr lang="en-US" dirty="0">
                <a:solidFill>
                  <a:srgbClr val="000000"/>
                </a:solidFill>
                <a:latin typeface="MinionPro-Regular"/>
              </a:rPr>
              <a:t> same programing language,…</a:t>
            </a:r>
            <a:r>
              <a:rPr lang="en-US" i="0" dirty="0">
                <a:solidFill>
                  <a:srgbClr val="000000"/>
                </a:solidFill>
                <a:effectLst/>
                <a:latin typeface="MinionPro-Regular"/>
              </a:rPr>
              <a:t>)</a:t>
            </a: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000000"/>
                </a:solidFill>
                <a:effectLst/>
                <a:latin typeface="MinionPro-Regular"/>
              </a:rPr>
            </a:br>
            <a:br>
              <a:rPr lang="en-US" sz="1800" i="0" dirty="0">
                <a:solidFill>
                  <a:srgbClr val="000000"/>
                </a:solidFill>
                <a:effectLst/>
                <a:latin typeface="MinionPro-Regular"/>
              </a:rPr>
            </a:br>
            <a:endParaRPr lang="en-US" sz="2400" dirty="0"/>
          </a:p>
        </p:txBody>
      </p:sp>
      <p:sp>
        <p:nvSpPr>
          <p:cNvPr id="5" name="Slide Number Placeholder 4">
            <a:extLst>
              <a:ext uri="{FF2B5EF4-FFF2-40B4-BE49-F238E27FC236}">
                <a16:creationId xmlns:a16="http://schemas.microsoft.com/office/drawing/2014/main" id="{17144588-4D97-4ED2-B840-900189FF886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dirty="0"/>
          </a:p>
        </p:txBody>
      </p:sp>
    </p:spTree>
    <p:extLst>
      <p:ext uri="{BB962C8B-B14F-4D97-AF65-F5344CB8AC3E}">
        <p14:creationId xmlns:p14="http://schemas.microsoft.com/office/powerpoint/2010/main" val="1628681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AA8A-01C5-4BC2-BABA-DDFEE8B928C0}"/>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Disadvantage of Monolith</a:t>
            </a:r>
          </a:p>
        </p:txBody>
      </p:sp>
      <p:sp>
        <p:nvSpPr>
          <p:cNvPr id="5" name="Slide Number Placeholder 4">
            <a:extLst>
              <a:ext uri="{FF2B5EF4-FFF2-40B4-BE49-F238E27FC236}">
                <a16:creationId xmlns:a16="http://schemas.microsoft.com/office/drawing/2014/main" id="{8204B3A4-71B2-452C-89DB-09018BC9199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29</a:t>
            </a:fld>
            <a:endParaRPr lang="en" dirty="0"/>
          </a:p>
        </p:txBody>
      </p:sp>
      <p:pic>
        <p:nvPicPr>
          <p:cNvPr id="7" name="Picture 6">
            <a:extLst>
              <a:ext uri="{FF2B5EF4-FFF2-40B4-BE49-F238E27FC236}">
                <a16:creationId xmlns:a16="http://schemas.microsoft.com/office/drawing/2014/main" id="{89932C68-7393-4380-B1A1-7929981DB6F7}"/>
              </a:ext>
            </a:extLst>
          </p:cNvPr>
          <p:cNvPicPr>
            <a:picLocks noChangeAspect="1"/>
          </p:cNvPicPr>
          <p:nvPr/>
        </p:nvPicPr>
        <p:blipFill>
          <a:blip r:embed="rId2"/>
          <a:stretch>
            <a:fillRect/>
          </a:stretch>
        </p:blipFill>
        <p:spPr>
          <a:xfrm>
            <a:off x="2667000" y="1521200"/>
            <a:ext cx="3810000" cy="3158750"/>
          </a:xfrm>
          <a:prstGeom prst="rect">
            <a:avLst/>
          </a:prstGeom>
        </p:spPr>
      </p:pic>
    </p:spTree>
    <p:extLst>
      <p:ext uri="{BB962C8B-B14F-4D97-AF65-F5344CB8AC3E}">
        <p14:creationId xmlns:p14="http://schemas.microsoft.com/office/powerpoint/2010/main" val="240297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sp>
        <p:nvSpPr>
          <p:cNvPr id="8" name="Text Placeholder 3">
            <a:extLst>
              <a:ext uri="{FF2B5EF4-FFF2-40B4-BE49-F238E27FC236}">
                <a16:creationId xmlns:a16="http://schemas.microsoft.com/office/drawing/2014/main" id="{5C04AFE1-6BCB-4CFA-8DFE-E58E64CD2130}"/>
              </a:ext>
            </a:extLst>
          </p:cNvPr>
          <p:cNvSpPr txBox="1">
            <a:spLocks/>
          </p:cNvSpPr>
          <p:nvPr/>
        </p:nvSpPr>
        <p:spPr>
          <a:xfrm>
            <a:off x="2881423" y="4690011"/>
            <a:ext cx="5758891" cy="44565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lgn="r" rtl="1"/>
            <a:endParaRPr lang="en-US" sz="1050" dirty="0">
              <a:solidFill>
                <a:schemeClr val="tx2">
                  <a:lumMod val="10000"/>
                </a:schemeClr>
              </a:solidFill>
              <a:cs typeface="B Nazanin" panose="00000400000000000000" pitchFamily="2" charset="-78"/>
            </a:endParaRPr>
          </a:p>
        </p:txBody>
      </p:sp>
      <p:sp>
        <p:nvSpPr>
          <p:cNvPr id="17" name="Title 10">
            <a:extLst>
              <a:ext uri="{FF2B5EF4-FFF2-40B4-BE49-F238E27FC236}">
                <a16:creationId xmlns:a16="http://schemas.microsoft.com/office/drawing/2014/main" id="{BE493BE5-5163-4324-BA19-08AF66FDC790}"/>
              </a:ext>
            </a:extLst>
          </p:cNvPr>
          <p:cNvSpPr>
            <a:spLocks noGrp="1"/>
          </p:cNvSpPr>
          <p:nvPr>
            <p:ph type="title"/>
          </p:nvPr>
        </p:nvSpPr>
        <p:spPr>
          <a:xfrm>
            <a:off x="1703741" y="714873"/>
            <a:ext cx="6192124" cy="497100"/>
          </a:xfrm>
        </p:spPr>
        <p:txBody>
          <a:bodyPr/>
          <a:lstStyle/>
          <a:p>
            <a:pPr algn="ctr" rtl="1"/>
            <a:r>
              <a:rPr lang="en-US" sz="2800" b="1" dirty="0">
                <a:solidFill>
                  <a:schemeClr val="bg1"/>
                </a:solidFill>
                <a:latin typeface="+mn-lt"/>
                <a:cs typeface="Arial" panose="020B0604020202020204" pitchFamily="34" charset="0"/>
              </a:rPr>
              <a:t>Architectural Style</a:t>
            </a:r>
            <a:endParaRPr lang="en-US" sz="2800" b="1" dirty="0">
              <a:solidFill>
                <a:schemeClr val="bg1"/>
              </a:solidFill>
              <a:latin typeface="+mn-lt"/>
              <a:cs typeface="B Nazanin" panose="00000400000000000000" pitchFamily="2" charset="-78"/>
            </a:endParaRPr>
          </a:p>
        </p:txBody>
      </p:sp>
      <p:pic>
        <p:nvPicPr>
          <p:cNvPr id="3074" name="Picture 2" descr="Iranian Architecture - Persia Advisor">
            <a:extLst>
              <a:ext uri="{FF2B5EF4-FFF2-40B4-BE49-F238E27FC236}">
                <a16:creationId xmlns:a16="http://schemas.microsoft.com/office/drawing/2014/main" id="{EEE9071D-4BCE-4844-B623-711AAF168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005" y="1412184"/>
            <a:ext cx="2748382" cy="182892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OW ROMAN ARCHITECTURE INFLUENCED MODERN ARCHITECTURE | by Bee Breeders  Architecture | Medium">
            <a:extLst>
              <a:ext uri="{FF2B5EF4-FFF2-40B4-BE49-F238E27FC236}">
                <a16:creationId xmlns:a16="http://schemas.microsoft.com/office/drawing/2014/main" id="{83DCD9CD-7404-4309-8B18-F7FD9B425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4128" y="3424774"/>
            <a:ext cx="2375743" cy="135910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 Retrospect on American Design: Modernist Architecture | Mitsubishi HVAC -  Heating &amp; Cooling Systems">
            <a:extLst>
              <a:ext uri="{FF2B5EF4-FFF2-40B4-BE49-F238E27FC236}">
                <a16:creationId xmlns:a16="http://schemas.microsoft.com/office/drawing/2014/main" id="{DAA4B8D0-DB98-4B82-AA0A-FC40394444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2108" y="3427739"/>
            <a:ext cx="2544031" cy="137627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8FB8166-ACEF-41EB-BC8B-60CC94F28AE0}"/>
              </a:ext>
            </a:extLst>
          </p:cNvPr>
          <p:cNvSpPr txBox="1"/>
          <p:nvPr/>
        </p:nvSpPr>
        <p:spPr>
          <a:xfrm>
            <a:off x="738613" y="1297436"/>
            <a:ext cx="4565910" cy="1833194"/>
          </a:xfrm>
          <a:prstGeom prst="rect">
            <a:avLst/>
          </a:prstGeom>
          <a:noFill/>
        </p:spPr>
        <p:txBody>
          <a:bodyPr wrap="square">
            <a:spAutoFit/>
          </a:bodyPr>
          <a:lstStyle/>
          <a:p>
            <a:pPr fontAlgn="base">
              <a:lnSpc>
                <a:spcPct val="250000"/>
              </a:lnSpc>
            </a:pPr>
            <a:r>
              <a:rPr lang="en-US" sz="1600" b="0" i="0" dirty="0">
                <a:solidFill>
                  <a:srgbClr val="202122"/>
                </a:solidFill>
                <a:effectLst/>
                <a:latin typeface="+mj-lt"/>
              </a:rPr>
              <a:t>An </a:t>
            </a:r>
            <a:r>
              <a:rPr lang="en-US" sz="1600" b="1" i="0" dirty="0">
                <a:solidFill>
                  <a:srgbClr val="202122"/>
                </a:solidFill>
                <a:effectLst/>
                <a:latin typeface="+mj-lt"/>
              </a:rPr>
              <a:t>architectural style</a:t>
            </a:r>
            <a:r>
              <a:rPr lang="en-US" sz="1600" b="0" i="0" dirty="0">
                <a:solidFill>
                  <a:srgbClr val="202122"/>
                </a:solidFill>
                <a:effectLst/>
                <a:latin typeface="+mj-lt"/>
              </a:rPr>
              <a:t> is a set of characteristics and features that make a structure notable or historically identifiable.</a:t>
            </a:r>
            <a:endParaRPr lang="en-US" sz="1600" b="0" i="0" dirty="0">
              <a:solidFill>
                <a:srgbClr val="333839"/>
              </a:solidFill>
              <a:effectLst/>
              <a:latin typeface="+mj-lt"/>
            </a:endParaRPr>
          </a:p>
        </p:txBody>
      </p:sp>
      <p:pic>
        <p:nvPicPr>
          <p:cNvPr id="3086" name="Picture 14" descr="Ancient Chinese Traditional Architectural Style, North China Stock Photo,  Picture And Royalty Free Image. Image 13533124.">
            <a:extLst>
              <a:ext uri="{FF2B5EF4-FFF2-40B4-BE49-F238E27FC236}">
                <a16:creationId xmlns:a16="http://schemas.microsoft.com/office/drawing/2014/main" id="{465396EE-8AFC-414B-9F0E-75A6061C66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150" y="3230735"/>
            <a:ext cx="2375744" cy="158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278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40CDC3-2260-4495-8BB1-BD6D9CDD2BA9}"/>
              </a:ext>
            </a:extLst>
          </p:cNvPr>
          <p:cNvSpPr>
            <a:spLocks noGrp="1"/>
          </p:cNvSpPr>
          <p:nvPr>
            <p:ph type="body" idx="1"/>
          </p:nvPr>
        </p:nvSpPr>
        <p:spPr>
          <a:xfrm>
            <a:off x="1172651" y="1599700"/>
            <a:ext cx="7564949" cy="2890100"/>
          </a:xfrm>
        </p:spPr>
        <p:txBody>
          <a:bodyPr/>
          <a:lstStyle/>
          <a:p>
            <a:pPr marL="101600" indent="0">
              <a:buNone/>
            </a:pPr>
            <a:r>
              <a:rPr lang="en-US" b="1" dirty="0">
                <a:solidFill>
                  <a:schemeClr val="tx1"/>
                </a:solidFill>
                <a:effectLst/>
                <a:latin typeface="NewBaskerville-Italic"/>
              </a:rPr>
              <a:t>Large code  </a:t>
            </a:r>
            <a:r>
              <a:rPr lang="en-US" i="0" dirty="0">
                <a:solidFill>
                  <a:srgbClr val="000000"/>
                </a:solidFill>
                <a:effectLst/>
                <a:latin typeface="MinionPro-Regular"/>
              </a:rPr>
              <a:t> developers wanting to change the same piece of code ,different teams wanting to push functionality live at different times</a:t>
            </a:r>
          </a:p>
          <a:p>
            <a:pPr marL="101600" indent="0">
              <a:buNone/>
            </a:pPr>
            <a:r>
              <a:rPr lang="en-US" i="0" dirty="0">
                <a:solidFill>
                  <a:srgbClr val="262626"/>
                </a:solidFill>
                <a:effectLst/>
                <a:latin typeface="NewBaskerville-Roman"/>
              </a:rPr>
              <a:t>It’s too large for any developer to fully understand .as a result, fixing bugs and correctly implementing new features have become difficult and time consuming.</a:t>
            </a: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000000"/>
                </a:solidFill>
                <a:effectLst/>
                <a:latin typeface="MinionPro-Regular"/>
              </a:rPr>
            </a:br>
            <a:br>
              <a:rPr lang="en-US" sz="1800" i="0" dirty="0">
                <a:solidFill>
                  <a:srgbClr val="000000"/>
                </a:solidFill>
                <a:effectLst/>
                <a:latin typeface="MinionPro-Regular"/>
              </a:rPr>
            </a:br>
            <a:br>
              <a:rPr lang="en-US" sz="1800" i="0" dirty="0">
                <a:solidFill>
                  <a:srgbClr val="000000"/>
                </a:solidFill>
                <a:effectLst/>
                <a:latin typeface="MinionPro-Regular"/>
              </a:rPr>
            </a:br>
            <a:br>
              <a:rPr lang="en-US" sz="1800" i="0" dirty="0">
                <a:solidFill>
                  <a:srgbClr val="000000"/>
                </a:solidFill>
                <a:effectLst/>
                <a:latin typeface="MinionPro-Regular"/>
              </a:rPr>
            </a:br>
            <a:r>
              <a:rPr lang="en-US" sz="1800" i="1" dirty="0">
                <a:solidFill>
                  <a:srgbClr val="262626"/>
                </a:solidFill>
                <a:effectLst/>
                <a:latin typeface="NewBaskerville-Italic"/>
              </a:rPr>
              <a:t>Easy to scale</a:t>
            </a:r>
            <a:r>
              <a:rPr lang="en-US" sz="1800" i="0" dirty="0">
                <a:solidFill>
                  <a:srgbClr val="262626"/>
                </a:solidFill>
                <a:effectLst/>
                <a:latin typeface="NewBaskerville-Roman"/>
              </a:rPr>
              <a:t>—FTGO ran multiple instances of the application behind a load</a:t>
            </a:r>
            <a:br>
              <a:rPr lang="en-US" sz="1800" i="0" dirty="0">
                <a:solidFill>
                  <a:srgbClr val="262626"/>
                </a:solidFill>
                <a:effectLst/>
                <a:latin typeface="NewBaskerville-Roman"/>
              </a:rPr>
            </a:br>
            <a:r>
              <a:rPr lang="en-US" sz="1800" i="0" dirty="0">
                <a:solidFill>
                  <a:srgbClr val="262626"/>
                </a:solidFill>
                <a:effectLst/>
                <a:latin typeface="NewBaskerville-Roman"/>
              </a:rPr>
              <a:t>balancer</a:t>
            </a:r>
          </a:p>
          <a:p>
            <a:r>
              <a:rPr lang="en-US" sz="1800" i="0" dirty="0">
                <a:solidFill>
                  <a:srgbClr val="000000"/>
                </a:solidFill>
                <a:effectLst/>
                <a:latin typeface="MinionPro-Regular"/>
              </a:rPr>
              <a:t>Monoliths can also simplify code reuse within the monolith itself</a:t>
            </a:r>
            <a:br>
              <a:rPr lang="en-US" sz="1800" i="0" dirty="0">
                <a:solidFill>
                  <a:srgbClr val="000000"/>
                </a:solidFill>
                <a:effectLst/>
                <a:latin typeface="MinionPro-Regular"/>
              </a:rPr>
            </a:br>
            <a:br>
              <a:rPr lang="en-US" sz="1800" i="0" dirty="0">
                <a:solidFill>
                  <a:srgbClr val="000000"/>
                </a:solidFill>
                <a:effectLst/>
                <a:latin typeface="MinionPro-Regular"/>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000000"/>
                </a:solidFill>
                <a:effectLst/>
                <a:latin typeface="MinionPro-Regular"/>
              </a:rPr>
            </a:br>
            <a:br>
              <a:rPr lang="en-US" sz="1800" i="0" dirty="0">
                <a:solidFill>
                  <a:srgbClr val="000000"/>
                </a:solidFill>
                <a:effectLst/>
                <a:latin typeface="MinionPro-Regular"/>
              </a:rPr>
            </a:br>
            <a:endParaRPr lang="en-US" sz="2400" dirty="0"/>
          </a:p>
        </p:txBody>
      </p:sp>
      <p:sp>
        <p:nvSpPr>
          <p:cNvPr id="5" name="Slide Number Placeholder 4">
            <a:extLst>
              <a:ext uri="{FF2B5EF4-FFF2-40B4-BE49-F238E27FC236}">
                <a16:creationId xmlns:a16="http://schemas.microsoft.com/office/drawing/2014/main" id="{17144588-4D97-4ED2-B840-900189FF886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Arial" panose="020B0604020202020204" pitchFamily="34" charset="0"/>
                <a:cs typeface="Arial" panose="020B0604020202020204" pitchFamily="34" charset="0"/>
              </a:rPr>
              <a:t>30</a:t>
            </a:fld>
            <a:endParaRPr lang="en"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F49AB0D1-1BF3-4800-91AF-54EF4FD779D5}"/>
              </a:ext>
            </a:extLst>
          </p:cNvPr>
          <p:cNvSpPr txBox="1">
            <a:spLocks/>
          </p:cNvSpPr>
          <p:nvPr/>
        </p:nvSpPr>
        <p:spPr>
          <a:xfrm>
            <a:off x="156914" y="653700"/>
            <a:ext cx="7843200" cy="653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1pPr>
            <a:lvl2pPr marR="0" lvl="1"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2pPr>
            <a:lvl3pPr marR="0" lvl="2"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3pPr>
            <a:lvl4pPr marR="0" lvl="3"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4pPr>
            <a:lvl5pPr marR="0" lvl="4"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5pPr>
            <a:lvl6pPr marR="0" lvl="5"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6pPr>
            <a:lvl7pPr marR="0" lvl="6"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7pPr>
            <a:lvl8pPr marR="0" lvl="7"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8pPr>
            <a:lvl9pPr marR="0" lvl="8" algn="l" rtl="0">
              <a:lnSpc>
                <a:spcPct val="90000"/>
              </a:lnSpc>
              <a:spcBef>
                <a:spcPts val="0"/>
              </a:spcBef>
              <a:spcAft>
                <a:spcPts val="0"/>
              </a:spcAft>
              <a:buClr>
                <a:schemeClr val="lt1"/>
              </a:buClr>
              <a:buSzPts val="2600"/>
              <a:buFont typeface="Barlow SemiBold"/>
              <a:buNone/>
              <a:defRPr sz="2600" b="0" i="0" u="none" strike="noStrike" cap="none">
                <a:solidFill>
                  <a:schemeClr val="lt1"/>
                </a:solidFill>
                <a:latin typeface="Barlow SemiBold"/>
                <a:ea typeface="Barlow SemiBold"/>
                <a:cs typeface="Barlow SemiBold"/>
                <a:sym typeface="Barlow SemiBold"/>
              </a:defRPr>
            </a:lvl9pPr>
          </a:lstStyle>
          <a:p>
            <a:pPr algn="ctr"/>
            <a:r>
              <a:rPr lang="en-US" dirty="0">
                <a:latin typeface="Arial" panose="020B0604020202020204" pitchFamily="34" charset="0"/>
                <a:cs typeface="Arial" panose="020B0604020202020204" pitchFamily="34" charset="0"/>
              </a:rPr>
              <a:t>Complexity Intimidates developers</a:t>
            </a:r>
          </a:p>
        </p:txBody>
      </p:sp>
    </p:spTree>
    <p:extLst>
      <p:ext uri="{BB962C8B-B14F-4D97-AF65-F5344CB8AC3E}">
        <p14:creationId xmlns:p14="http://schemas.microsoft.com/office/powerpoint/2010/main" val="3601329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E4C3-B1EA-4AE2-B787-6449C5065F04}"/>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Development is Slow</a:t>
            </a:r>
          </a:p>
        </p:txBody>
      </p:sp>
      <p:sp>
        <p:nvSpPr>
          <p:cNvPr id="3" name="Text Placeholder 2">
            <a:extLst>
              <a:ext uri="{FF2B5EF4-FFF2-40B4-BE49-F238E27FC236}">
                <a16:creationId xmlns:a16="http://schemas.microsoft.com/office/drawing/2014/main" id="{8A40CDC3-2260-4495-8BB1-BD6D9CDD2BA9}"/>
              </a:ext>
            </a:extLst>
          </p:cNvPr>
          <p:cNvSpPr>
            <a:spLocks noGrp="1"/>
          </p:cNvSpPr>
          <p:nvPr>
            <p:ph type="body" idx="1"/>
          </p:nvPr>
        </p:nvSpPr>
        <p:spPr>
          <a:xfrm>
            <a:off x="1172651" y="1599700"/>
            <a:ext cx="7564949" cy="2890100"/>
          </a:xfrm>
        </p:spPr>
        <p:txBody>
          <a:bodyPr/>
          <a:lstStyle/>
          <a:p>
            <a:pPr marL="101600" indent="0">
              <a:lnSpc>
                <a:spcPct val="150000"/>
              </a:lnSpc>
              <a:buNone/>
            </a:pPr>
            <a:r>
              <a:rPr lang="en-US" i="0" dirty="0">
                <a:solidFill>
                  <a:srgbClr val="262626"/>
                </a:solidFill>
                <a:effectLst/>
                <a:latin typeface="+mn-lt"/>
              </a:rPr>
              <a:t>Developers find day-to-day development tasks slow. The large application overloads and slows down a developer’s IDE. </a:t>
            </a:r>
          </a:p>
          <a:p>
            <a:pPr marL="101600" indent="0">
              <a:lnSpc>
                <a:spcPct val="150000"/>
              </a:lnSpc>
              <a:buNone/>
            </a:pPr>
            <a:r>
              <a:rPr lang="en-US" i="0" dirty="0">
                <a:solidFill>
                  <a:srgbClr val="262626"/>
                </a:solidFill>
                <a:effectLst/>
                <a:latin typeface="+mn-lt"/>
              </a:rPr>
              <a:t>Building the application takes a long time.</a:t>
            </a:r>
          </a:p>
          <a:p>
            <a:pPr marL="101600" indent="0">
              <a:lnSpc>
                <a:spcPct val="150000"/>
              </a:lnSpc>
              <a:buNone/>
            </a:pPr>
            <a:r>
              <a:rPr lang="en-US" i="0" dirty="0">
                <a:solidFill>
                  <a:srgbClr val="262626"/>
                </a:solidFill>
                <a:effectLst/>
                <a:latin typeface="+mn-lt"/>
              </a:rPr>
              <a:t> Moreover, because it’s so large, the application takes a long time to start up</a:t>
            </a:r>
            <a:br>
              <a:rPr lang="en-US" i="0" dirty="0">
                <a:solidFill>
                  <a:srgbClr val="262626"/>
                </a:solidFill>
                <a:effectLst/>
                <a:latin typeface="NewBaskerville-Roman"/>
              </a:rPr>
            </a:br>
            <a:br>
              <a:rPr lang="en-US" i="0" dirty="0">
                <a:solidFill>
                  <a:srgbClr val="262626"/>
                </a:solidFill>
                <a:effectLst/>
                <a:latin typeface="NewBaskerville-Roman"/>
              </a:rPr>
            </a:br>
            <a:endParaRPr lang="en-US" dirty="0"/>
          </a:p>
        </p:txBody>
      </p:sp>
      <p:sp>
        <p:nvSpPr>
          <p:cNvPr id="5" name="Slide Number Placeholder 4">
            <a:extLst>
              <a:ext uri="{FF2B5EF4-FFF2-40B4-BE49-F238E27FC236}">
                <a16:creationId xmlns:a16="http://schemas.microsoft.com/office/drawing/2014/main" id="{17144588-4D97-4ED2-B840-900189FF886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Arial" panose="020B0604020202020204" pitchFamily="34" charset="0"/>
                <a:cs typeface="Arial" panose="020B0604020202020204" pitchFamily="34" charset="0"/>
              </a:rPr>
              <a:t>31</a:t>
            </a:fld>
            <a:endParaRPr lang="e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0084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50B0-D2EB-4D57-A291-0B9239353C8D}"/>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Scaling is Difficult</a:t>
            </a:r>
          </a:p>
        </p:txBody>
      </p:sp>
      <p:sp>
        <p:nvSpPr>
          <p:cNvPr id="3" name="Text Placeholder 2">
            <a:extLst>
              <a:ext uri="{FF2B5EF4-FFF2-40B4-BE49-F238E27FC236}">
                <a16:creationId xmlns:a16="http://schemas.microsoft.com/office/drawing/2014/main" id="{16B2387C-24B3-4A97-AC19-243D4052D1F1}"/>
              </a:ext>
            </a:extLst>
          </p:cNvPr>
          <p:cNvSpPr>
            <a:spLocks noGrp="1"/>
          </p:cNvSpPr>
          <p:nvPr>
            <p:ph type="body" idx="1"/>
          </p:nvPr>
        </p:nvSpPr>
        <p:spPr>
          <a:xfrm>
            <a:off x="1172650" y="1599700"/>
            <a:ext cx="6752150" cy="2890200"/>
          </a:xfrm>
        </p:spPr>
        <p:txBody>
          <a:bodyPr/>
          <a:lstStyle/>
          <a:p>
            <a:pPr marL="101600" indent="0">
              <a:lnSpc>
                <a:spcPct val="150000"/>
              </a:lnSpc>
              <a:buNone/>
            </a:pPr>
            <a:r>
              <a:rPr lang="en-US" i="0" dirty="0">
                <a:solidFill>
                  <a:srgbClr val="262626"/>
                </a:solidFill>
                <a:effectLst/>
                <a:latin typeface="Arial" panose="020B0604020202020204" pitchFamily="34" charset="0"/>
                <a:cs typeface="Arial" panose="020B0604020202020204" pitchFamily="34" charset="0"/>
              </a:rPr>
              <a:t>That’s because different application modules have conflicting resource requirements. Some module persist their data in  memory, some module need to CPU Process.</a:t>
            </a:r>
            <a:br>
              <a:rPr lang="en-US" sz="1800" i="0" dirty="0">
                <a:solidFill>
                  <a:srgbClr val="262626"/>
                </a:solidFill>
                <a:effectLst/>
                <a:latin typeface="Arial" panose="020B0604020202020204" pitchFamily="34" charset="0"/>
                <a:cs typeface="Arial" panose="020B0604020202020204" pitchFamily="34" charset="0"/>
              </a:rPr>
            </a:br>
            <a:br>
              <a:rPr lang="en-US" sz="1800" i="0" dirty="0">
                <a:solidFill>
                  <a:srgbClr val="262626"/>
                </a:solidFill>
                <a:effectLst/>
                <a:latin typeface="NewBaskerville-Roman"/>
              </a:rPr>
            </a:br>
            <a:endParaRPr lang="en-US" dirty="0"/>
          </a:p>
        </p:txBody>
      </p:sp>
      <p:sp>
        <p:nvSpPr>
          <p:cNvPr id="5" name="Slide Number Placeholder 4">
            <a:extLst>
              <a:ext uri="{FF2B5EF4-FFF2-40B4-BE49-F238E27FC236}">
                <a16:creationId xmlns:a16="http://schemas.microsoft.com/office/drawing/2014/main" id="{759D11FC-F34D-4F8B-9520-9A39E657C76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32</a:t>
            </a:fld>
            <a:endParaRPr lang="en" dirty="0"/>
          </a:p>
        </p:txBody>
      </p:sp>
    </p:spTree>
    <p:extLst>
      <p:ext uri="{BB962C8B-B14F-4D97-AF65-F5344CB8AC3E}">
        <p14:creationId xmlns:p14="http://schemas.microsoft.com/office/powerpoint/2010/main" val="1440606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50B0-D2EB-4D57-A291-0B9239353C8D}"/>
              </a:ext>
            </a:extLst>
          </p:cNvPr>
          <p:cNvSpPr>
            <a:spLocks noGrp="1"/>
          </p:cNvSpPr>
          <p:nvPr>
            <p:ph type="title"/>
          </p:nvPr>
        </p:nvSpPr>
        <p:spPr/>
        <p:txBody>
          <a:bodyPr/>
          <a:lstStyle/>
          <a:p>
            <a:pPr algn="ctr"/>
            <a:r>
              <a:rPr lang="en-US" b="0" i="0" dirty="0">
                <a:solidFill>
                  <a:schemeClr val="bg1"/>
                </a:solidFill>
                <a:effectLst/>
                <a:latin typeface="IBM Plex Sans" panose="020B0503050203000203" pitchFamily="34" charset="0"/>
              </a:rPr>
              <a:t>Interoperability </a:t>
            </a:r>
            <a:endParaRPr lang="en-US" dirty="0">
              <a:solidFill>
                <a:schemeClr val="bg1"/>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16B2387C-24B3-4A97-AC19-243D4052D1F1}"/>
              </a:ext>
            </a:extLst>
          </p:cNvPr>
          <p:cNvSpPr>
            <a:spLocks noGrp="1"/>
          </p:cNvSpPr>
          <p:nvPr>
            <p:ph type="body" idx="1"/>
          </p:nvPr>
        </p:nvSpPr>
        <p:spPr>
          <a:xfrm>
            <a:off x="1172649" y="1599700"/>
            <a:ext cx="6984379" cy="2890200"/>
          </a:xfrm>
        </p:spPr>
        <p:txBody>
          <a:bodyPr/>
          <a:lstStyle/>
          <a:p>
            <a:pPr marL="101600" indent="0">
              <a:lnSpc>
                <a:spcPct val="150000"/>
              </a:lnSpc>
              <a:buNone/>
            </a:pPr>
            <a:r>
              <a:rPr lang="en-US" b="0" i="0" dirty="0">
                <a:solidFill>
                  <a:srgbClr val="525252"/>
                </a:solidFill>
                <a:effectLst/>
                <a:latin typeface="IBM Plex Sans" panose="020B0503050203000203" pitchFamily="34" charset="0"/>
              </a:rPr>
              <a:t> </a:t>
            </a:r>
            <a:r>
              <a:rPr lang="en-US" dirty="0">
                <a:solidFill>
                  <a:srgbClr val="262626"/>
                </a:solidFill>
                <a:latin typeface="+mn-lt"/>
              </a:rPr>
              <a:t>Redeveloped or duplicated existing functionality or had to know how to connect or provide interoperability with existing functions</a:t>
            </a:r>
            <a:br>
              <a:rPr lang="en-US" dirty="0">
                <a:solidFill>
                  <a:srgbClr val="262626"/>
                </a:solidFill>
                <a:latin typeface="+mn-lt"/>
              </a:rPr>
            </a:br>
            <a:br>
              <a:rPr lang="en-US" sz="1800" i="0" dirty="0">
                <a:solidFill>
                  <a:srgbClr val="262626"/>
                </a:solidFill>
                <a:effectLst/>
                <a:latin typeface="NewBaskerville-Roman"/>
              </a:rPr>
            </a:br>
            <a:endParaRPr lang="en-US" dirty="0"/>
          </a:p>
        </p:txBody>
      </p:sp>
      <p:sp>
        <p:nvSpPr>
          <p:cNvPr id="5" name="Slide Number Placeholder 4">
            <a:extLst>
              <a:ext uri="{FF2B5EF4-FFF2-40B4-BE49-F238E27FC236}">
                <a16:creationId xmlns:a16="http://schemas.microsoft.com/office/drawing/2014/main" id="{759D11FC-F34D-4F8B-9520-9A39E657C76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dirty="0"/>
          </a:p>
        </p:txBody>
      </p:sp>
    </p:spTree>
    <p:extLst>
      <p:ext uri="{BB962C8B-B14F-4D97-AF65-F5344CB8AC3E}">
        <p14:creationId xmlns:p14="http://schemas.microsoft.com/office/powerpoint/2010/main" val="962417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50B0-D2EB-4D57-A291-0B9239353C8D}"/>
              </a:ext>
            </a:extLst>
          </p:cNvPr>
          <p:cNvSpPr>
            <a:spLocks noGrp="1"/>
          </p:cNvSpPr>
          <p:nvPr>
            <p:ph type="title"/>
          </p:nvPr>
        </p:nvSpPr>
        <p:spPr/>
        <p:txBody>
          <a:bodyPr/>
          <a:lstStyle/>
          <a:p>
            <a:pPr algn="ctr"/>
            <a:r>
              <a:rPr lang="en-US" b="0" i="0" dirty="0">
                <a:solidFill>
                  <a:schemeClr val="bg1"/>
                </a:solidFill>
                <a:effectLst/>
                <a:latin typeface="IBM Plex Sans" panose="020B0503050203000203" pitchFamily="34" charset="0"/>
              </a:rPr>
              <a:t>Interoperability In Enterprise </a:t>
            </a:r>
            <a:endParaRPr lang="en-US" dirty="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59D11FC-F34D-4F8B-9520-9A39E657C76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34</a:t>
            </a:fld>
            <a:endParaRPr lang="en" dirty="0"/>
          </a:p>
        </p:txBody>
      </p:sp>
      <p:pic>
        <p:nvPicPr>
          <p:cNvPr id="8" name="Picture 7">
            <a:extLst>
              <a:ext uri="{FF2B5EF4-FFF2-40B4-BE49-F238E27FC236}">
                <a16:creationId xmlns:a16="http://schemas.microsoft.com/office/drawing/2014/main" id="{00AF5EF6-06CD-40C7-A58B-18EFA9AD91A0}"/>
              </a:ext>
            </a:extLst>
          </p:cNvPr>
          <p:cNvPicPr>
            <a:picLocks noChangeAspect="1"/>
          </p:cNvPicPr>
          <p:nvPr/>
        </p:nvPicPr>
        <p:blipFill>
          <a:blip r:embed="rId3"/>
          <a:stretch>
            <a:fillRect/>
          </a:stretch>
        </p:blipFill>
        <p:spPr>
          <a:xfrm>
            <a:off x="1146630" y="1403235"/>
            <a:ext cx="7242628" cy="3560651"/>
          </a:xfrm>
          <a:prstGeom prst="rect">
            <a:avLst/>
          </a:prstGeom>
        </p:spPr>
      </p:pic>
      <p:pic>
        <p:nvPicPr>
          <p:cNvPr id="12" name="Picture 11">
            <a:extLst>
              <a:ext uri="{FF2B5EF4-FFF2-40B4-BE49-F238E27FC236}">
                <a16:creationId xmlns:a16="http://schemas.microsoft.com/office/drawing/2014/main" id="{744D2B83-0E8F-489C-A4B1-4C98E1388A2B}"/>
              </a:ext>
            </a:extLst>
          </p:cNvPr>
          <p:cNvPicPr>
            <a:picLocks noChangeAspect="1"/>
          </p:cNvPicPr>
          <p:nvPr/>
        </p:nvPicPr>
        <p:blipFill>
          <a:blip r:embed="rId4"/>
          <a:stretch>
            <a:fillRect/>
          </a:stretch>
        </p:blipFill>
        <p:spPr>
          <a:xfrm>
            <a:off x="4339771" y="1558337"/>
            <a:ext cx="1017937" cy="1013413"/>
          </a:xfrm>
          <a:prstGeom prst="rect">
            <a:avLst/>
          </a:prstGeom>
        </p:spPr>
      </p:pic>
    </p:spTree>
    <p:extLst>
      <p:ext uri="{BB962C8B-B14F-4D97-AF65-F5344CB8AC3E}">
        <p14:creationId xmlns:p14="http://schemas.microsoft.com/office/powerpoint/2010/main" val="2782007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59D11FC-F34D-4F8B-9520-9A39E657C76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35</a:t>
            </a:fld>
            <a:endParaRPr lang="en" dirty="0"/>
          </a:p>
        </p:txBody>
      </p:sp>
      <p:pic>
        <p:nvPicPr>
          <p:cNvPr id="4" name="Picture 3">
            <a:extLst>
              <a:ext uri="{FF2B5EF4-FFF2-40B4-BE49-F238E27FC236}">
                <a16:creationId xmlns:a16="http://schemas.microsoft.com/office/drawing/2014/main" id="{CF41DC4C-E3D5-46DE-BB29-1A2542E44A0D}"/>
              </a:ext>
            </a:extLst>
          </p:cNvPr>
          <p:cNvPicPr>
            <a:picLocks noChangeAspect="1"/>
          </p:cNvPicPr>
          <p:nvPr/>
        </p:nvPicPr>
        <p:blipFill>
          <a:blip r:embed="rId3"/>
          <a:stretch>
            <a:fillRect/>
          </a:stretch>
        </p:blipFill>
        <p:spPr>
          <a:xfrm>
            <a:off x="1277256" y="1492172"/>
            <a:ext cx="6589487" cy="3495101"/>
          </a:xfrm>
          <a:prstGeom prst="rect">
            <a:avLst/>
          </a:prstGeom>
        </p:spPr>
      </p:pic>
    </p:spTree>
    <p:extLst>
      <p:ext uri="{BB962C8B-B14F-4D97-AF65-F5344CB8AC3E}">
        <p14:creationId xmlns:p14="http://schemas.microsoft.com/office/powerpoint/2010/main" val="1375661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B4E090B-FF32-477B-AD2F-9DF4DC20D31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36</a:t>
            </a:fld>
            <a:endParaRPr lang="en"/>
          </a:p>
        </p:txBody>
      </p:sp>
      <p:sp>
        <p:nvSpPr>
          <p:cNvPr id="9" name="Rectangle 8">
            <a:extLst>
              <a:ext uri="{FF2B5EF4-FFF2-40B4-BE49-F238E27FC236}">
                <a16:creationId xmlns:a16="http://schemas.microsoft.com/office/drawing/2014/main" id="{82234E98-7AEA-453E-B838-C7B3B73E786C}"/>
              </a:ext>
            </a:extLst>
          </p:cNvPr>
          <p:cNvSpPr/>
          <p:nvPr/>
        </p:nvSpPr>
        <p:spPr>
          <a:xfrm>
            <a:off x="-2194742" y="1678433"/>
            <a:ext cx="13777141" cy="280076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800" b="1" dirty="0">
                <a:ln/>
                <a:solidFill>
                  <a:schemeClr val="accent3">
                    <a:lumMod val="75000"/>
                  </a:schemeClr>
                </a:solidFill>
                <a:effectLst>
                  <a:glow rad="139700">
                    <a:schemeClr val="accent3">
                      <a:satMod val="175000"/>
                      <a:alpha val="40000"/>
                    </a:schemeClr>
                  </a:glow>
                </a:effectLst>
              </a:rPr>
              <a:t>Microservices </a:t>
            </a:r>
          </a:p>
          <a:p>
            <a:pPr algn="ctr"/>
            <a:r>
              <a:rPr lang="en-US" sz="8800" b="1" dirty="0">
                <a:ln/>
                <a:solidFill>
                  <a:schemeClr val="accent3">
                    <a:lumMod val="75000"/>
                  </a:schemeClr>
                </a:solidFill>
                <a:effectLst>
                  <a:glow rad="139700">
                    <a:schemeClr val="accent3">
                      <a:satMod val="175000"/>
                      <a:alpha val="40000"/>
                    </a:schemeClr>
                  </a:glow>
                </a:effectLst>
              </a:rPr>
              <a:t>Principles</a:t>
            </a:r>
            <a:endParaRPr lang="en-US" sz="5400" b="1" dirty="0">
              <a:ln/>
              <a:solidFill>
                <a:schemeClr val="accent3">
                  <a:lumMod val="75000"/>
                </a:schemeClr>
              </a:solidFill>
              <a:effectLst>
                <a:glow rad="139700">
                  <a:schemeClr val="accent3">
                    <a:satMod val="175000"/>
                    <a:alpha val="40000"/>
                  </a:schemeClr>
                </a:glow>
              </a:effectLst>
            </a:endParaRPr>
          </a:p>
        </p:txBody>
      </p:sp>
    </p:spTree>
    <p:extLst>
      <p:ext uri="{BB962C8B-B14F-4D97-AF65-F5344CB8AC3E}">
        <p14:creationId xmlns:p14="http://schemas.microsoft.com/office/powerpoint/2010/main" val="3701419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5FC8-4982-41EA-A749-A8FE59BE47EC}"/>
              </a:ext>
            </a:extLst>
          </p:cNvPr>
          <p:cNvSpPr>
            <a:spLocks noGrp="1"/>
          </p:cNvSpPr>
          <p:nvPr>
            <p:ph type="title"/>
          </p:nvPr>
        </p:nvSpPr>
        <p:spPr/>
        <p:txBody>
          <a:bodyPr/>
          <a:lstStyle/>
          <a:p>
            <a:pPr algn="ctr"/>
            <a:r>
              <a:rPr lang="en-US" dirty="0"/>
              <a:t>Autonomy</a:t>
            </a:r>
          </a:p>
        </p:txBody>
      </p:sp>
      <p:sp>
        <p:nvSpPr>
          <p:cNvPr id="3" name="Text Placeholder 2">
            <a:extLst>
              <a:ext uri="{FF2B5EF4-FFF2-40B4-BE49-F238E27FC236}">
                <a16:creationId xmlns:a16="http://schemas.microsoft.com/office/drawing/2014/main" id="{19C74C14-5896-40A2-B3E9-033046A0FA65}"/>
              </a:ext>
            </a:extLst>
          </p:cNvPr>
          <p:cNvSpPr>
            <a:spLocks noGrp="1"/>
          </p:cNvSpPr>
          <p:nvPr>
            <p:ph type="body" idx="1"/>
          </p:nvPr>
        </p:nvSpPr>
        <p:spPr>
          <a:xfrm>
            <a:off x="1172650" y="1599700"/>
            <a:ext cx="4667318" cy="2582156"/>
          </a:xfrm>
        </p:spPr>
        <p:txBody>
          <a:bodyPr/>
          <a:lstStyle/>
          <a:p>
            <a:pPr marL="101600" indent="0">
              <a:buNone/>
            </a:pPr>
            <a:r>
              <a:rPr lang="en-US" sz="1800" b="0" i="0" dirty="0">
                <a:solidFill>
                  <a:srgbClr val="262626"/>
                </a:solidFill>
                <a:effectLst/>
                <a:latin typeface="+mj-lt"/>
              </a:rPr>
              <a:t> </a:t>
            </a:r>
            <a:r>
              <a:rPr lang="en-US" sz="1800" b="1" dirty="0">
                <a:solidFill>
                  <a:srgbClr val="262626"/>
                </a:solidFill>
                <a:latin typeface="+mj-lt"/>
              </a:rPr>
              <a:t>E</a:t>
            </a:r>
            <a:r>
              <a:rPr lang="en-US" sz="1800" b="1" i="0" dirty="0">
                <a:solidFill>
                  <a:srgbClr val="262626"/>
                </a:solidFill>
                <a:effectLst/>
                <a:latin typeface="+mj-lt"/>
              </a:rPr>
              <a:t>ach service operates </a:t>
            </a:r>
            <a:r>
              <a:rPr lang="en-US" sz="1800" b="1" i="1" dirty="0">
                <a:solidFill>
                  <a:srgbClr val="262626"/>
                </a:solidFill>
                <a:effectLst/>
                <a:latin typeface="+mj-lt"/>
              </a:rPr>
              <a:t>and  changes independently of others</a:t>
            </a:r>
            <a:r>
              <a:rPr lang="en-US" b="1" dirty="0">
                <a:latin typeface="+mj-lt"/>
              </a:rPr>
              <a:t> </a:t>
            </a:r>
            <a:br>
              <a:rPr lang="en-US" dirty="0"/>
            </a:br>
            <a:endParaRPr lang="en-US" dirty="0"/>
          </a:p>
          <a:p>
            <a:pPr marL="101600" indent="0">
              <a:buNone/>
            </a:pPr>
            <a:endParaRPr lang="en-US" dirty="0"/>
          </a:p>
        </p:txBody>
      </p:sp>
      <p:sp>
        <p:nvSpPr>
          <p:cNvPr id="5" name="Slide Number Placeholder 4">
            <a:extLst>
              <a:ext uri="{FF2B5EF4-FFF2-40B4-BE49-F238E27FC236}">
                <a16:creationId xmlns:a16="http://schemas.microsoft.com/office/drawing/2014/main" id="{A949C691-4B9B-4A79-9ED2-1EF16609E61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37</a:t>
            </a:fld>
            <a:endParaRPr lang="en"/>
          </a:p>
        </p:txBody>
      </p:sp>
      <p:pic>
        <p:nvPicPr>
          <p:cNvPr id="1028" name="Picture 4" descr="Autonomy Indepedence Freedom Auto Words KS2 رسم - Twinkl">
            <a:extLst>
              <a:ext uri="{FF2B5EF4-FFF2-40B4-BE49-F238E27FC236}">
                <a16:creationId xmlns:a16="http://schemas.microsoft.com/office/drawing/2014/main" id="{F0B79849-4DAE-4F15-AC6A-8E395CC84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528" y="1599700"/>
            <a:ext cx="4171426" cy="232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667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5FC8-4982-41EA-A749-A8FE59BE47EC}"/>
              </a:ext>
            </a:extLst>
          </p:cNvPr>
          <p:cNvSpPr>
            <a:spLocks noGrp="1"/>
          </p:cNvSpPr>
          <p:nvPr>
            <p:ph type="title"/>
          </p:nvPr>
        </p:nvSpPr>
        <p:spPr>
          <a:xfrm>
            <a:off x="661100" y="664300"/>
            <a:ext cx="7821800" cy="653700"/>
          </a:xfrm>
        </p:spPr>
        <p:txBody>
          <a:bodyPr/>
          <a:lstStyle/>
          <a:p>
            <a:pPr algn="ctr"/>
            <a:r>
              <a:rPr lang="en-US" dirty="0"/>
              <a:t>Autonomy</a:t>
            </a:r>
          </a:p>
        </p:txBody>
      </p:sp>
      <p:sp>
        <p:nvSpPr>
          <p:cNvPr id="3" name="Text Placeholder 2">
            <a:extLst>
              <a:ext uri="{FF2B5EF4-FFF2-40B4-BE49-F238E27FC236}">
                <a16:creationId xmlns:a16="http://schemas.microsoft.com/office/drawing/2014/main" id="{19C74C14-5896-40A2-B3E9-033046A0FA65}"/>
              </a:ext>
            </a:extLst>
          </p:cNvPr>
          <p:cNvSpPr>
            <a:spLocks noGrp="1"/>
          </p:cNvSpPr>
          <p:nvPr>
            <p:ph type="body" idx="1"/>
          </p:nvPr>
        </p:nvSpPr>
        <p:spPr>
          <a:xfrm>
            <a:off x="661100" y="1366440"/>
            <a:ext cx="8373172" cy="3161200"/>
          </a:xfrm>
        </p:spPr>
        <p:txBody>
          <a:bodyPr/>
          <a:lstStyle/>
          <a:p>
            <a:pPr marL="101600" indent="0">
              <a:buNone/>
            </a:pPr>
            <a:r>
              <a:rPr lang="en-US" sz="1800" b="0" i="0" dirty="0">
                <a:solidFill>
                  <a:srgbClr val="262626"/>
                </a:solidFill>
                <a:effectLst/>
                <a:latin typeface="NewBaskervilleStd-Roman"/>
              </a:rPr>
              <a:t> </a:t>
            </a:r>
            <a:r>
              <a:rPr lang="en-US" sz="1800" b="1" i="1" dirty="0">
                <a:solidFill>
                  <a:srgbClr val="262626"/>
                </a:solidFill>
                <a:effectLst/>
                <a:latin typeface="+mj-lt"/>
              </a:rPr>
              <a:t>Loosely coupled </a:t>
            </a:r>
            <a:r>
              <a:rPr lang="en-US" sz="1600" dirty="0">
                <a:solidFill>
                  <a:srgbClr val="262626"/>
                </a:solidFill>
                <a:latin typeface="+mj-lt"/>
              </a:rPr>
              <a:t>: </a:t>
            </a:r>
            <a:r>
              <a:rPr lang="en-US" sz="1600" b="0" i="0" dirty="0">
                <a:solidFill>
                  <a:srgbClr val="333333"/>
                </a:solidFill>
                <a:effectLst/>
                <a:latin typeface="+mj-lt"/>
              </a:rPr>
              <a:t>Enables a team to work independently the majority of time on their service(s) without being impacted by changes to other services and without affecting other services</a:t>
            </a:r>
            <a:br>
              <a:rPr lang="en-US" sz="1600" dirty="0">
                <a:latin typeface="+mj-lt"/>
              </a:rPr>
            </a:br>
            <a:endParaRPr lang="en-US" sz="1600" dirty="0">
              <a:latin typeface="+mj-lt"/>
            </a:endParaRPr>
          </a:p>
          <a:p>
            <a:pPr marL="101600" indent="0">
              <a:buNone/>
            </a:pPr>
            <a:endParaRPr lang="en-US" sz="1600" dirty="0">
              <a:latin typeface="+mj-lt"/>
            </a:endParaRPr>
          </a:p>
          <a:p>
            <a:pPr marL="101600" indent="0">
              <a:buNone/>
            </a:pPr>
            <a:endParaRPr lang="en-US" sz="1600" dirty="0">
              <a:latin typeface="+mj-lt"/>
            </a:endParaRPr>
          </a:p>
          <a:p>
            <a:pPr marL="101600" indent="0">
              <a:buNone/>
            </a:pPr>
            <a:r>
              <a:rPr lang="en-US" sz="1600" b="1" i="1" dirty="0">
                <a:solidFill>
                  <a:srgbClr val="262626"/>
                </a:solidFill>
                <a:effectLst/>
                <a:latin typeface="+mj-lt"/>
              </a:rPr>
              <a:t>Independently deployable </a:t>
            </a:r>
            <a:r>
              <a:rPr lang="en-US" sz="1600" b="1" i="0" dirty="0">
                <a:solidFill>
                  <a:srgbClr val="262626"/>
                </a:solidFill>
                <a:effectLst/>
                <a:latin typeface="+mj-lt"/>
              </a:rPr>
              <a:t>:</a:t>
            </a:r>
            <a:r>
              <a:rPr lang="en-US" sz="1600" b="0" i="0" dirty="0">
                <a:solidFill>
                  <a:srgbClr val="262626"/>
                </a:solidFill>
                <a:effectLst/>
                <a:latin typeface="+mj-lt"/>
              </a:rPr>
              <a:t> </a:t>
            </a:r>
            <a:r>
              <a:rPr lang="en-US" sz="1600" b="0" i="0" dirty="0">
                <a:solidFill>
                  <a:srgbClr val="333333"/>
                </a:solidFill>
                <a:effectLst/>
                <a:latin typeface="+mj-lt"/>
              </a:rPr>
              <a:t>Enables a team to deploy their service without having to coordinate with other teams</a:t>
            </a:r>
            <a:endParaRPr lang="en-US" dirty="0">
              <a:latin typeface="+mj-lt"/>
            </a:endParaRPr>
          </a:p>
        </p:txBody>
      </p:sp>
      <p:sp>
        <p:nvSpPr>
          <p:cNvPr id="5" name="Slide Number Placeholder 4">
            <a:extLst>
              <a:ext uri="{FF2B5EF4-FFF2-40B4-BE49-F238E27FC236}">
                <a16:creationId xmlns:a16="http://schemas.microsoft.com/office/drawing/2014/main" id="{A949C691-4B9B-4A79-9ED2-1EF16609E610}"/>
              </a:ext>
            </a:extLst>
          </p:cNvPr>
          <p:cNvSpPr>
            <a:spLocks noGrp="1"/>
          </p:cNvSpPr>
          <p:nvPr>
            <p:ph type="sldNum" idx="12"/>
          </p:nvPr>
        </p:nvSpPr>
        <p:spPr>
          <a:xfrm>
            <a:off x="8504254" y="4527640"/>
            <a:ext cx="639746" cy="615860"/>
          </a:xfrm>
        </p:spPr>
        <p:txBody>
          <a:bodyPr/>
          <a:lstStyle/>
          <a:p>
            <a:pPr marL="0" lvl="0" indent="0" algn="ctr" rtl="0">
              <a:spcBef>
                <a:spcPts val="0"/>
              </a:spcBef>
              <a:spcAft>
                <a:spcPts val="0"/>
              </a:spcAft>
              <a:buNone/>
            </a:pPr>
            <a:fld id="{00000000-1234-1234-1234-123412341234}" type="slidenum">
              <a:rPr lang="en" smtClean="0"/>
              <a:t>38</a:t>
            </a:fld>
            <a:endParaRPr lang="en" dirty="0"/>
          </a:p>
        </p:txBody>
      </p:sp>
    </p:spTree>
    <p:extLst>
      <p:ext uri="{BB962C8B-B14F-4D97-AF65-F5344CB8AC3E}">
        <p14:creationId xmlns:p14="http://schemas.microsoft.com/office/powerpoint/2010/main" val="3614015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5FC8-4982-41EA-A749-A8FE59BE47EC}"/>
              </a:ext>
            </a:extLst>
          </p:cNvPr>
          <p:cNvSpPr>
            <a:spLocks noGrp="1"/>
          </p:cNvSpPr>
          <p:nvPr>
            <p:ph type="title"/>
          </p:nvPr>
        </p:nvSpPr>
        <p:spPr/>
        <p:txBody>
          <a:bodyPr/>
          <a:lstStyle/>
          <a:p>
            <a:pPr algn="ctr"/>
            <a:r>
              <a:rPr lang="en-US" dirty="0" err="1"/>
              <a:t>Recilience</a:t>
            </a:r>
            <a:endParaRPr lang="en-US" dirty="0"/>
          </a:p>
        </p:txBody>
      </p:sp>
      <p:sp>
        <p:nvSpPr>
          <p:cNvPr id="3" name="Text Placeholder 2">
            <a:extLst>
              <a:ext uri="{FF2B5EF4-FFF2-40B4-BE49-F238E27FC236}">
                <a16:creationId xmlns:a16="http://schemas.microsoft.com/office/drawing/2014/main" id="{19C74C14-5896-40A2-B3E9-033046A0FA65}"/>
              </a:ext>
            </a:extLst>
          </p:cNvPr>
          <p:cNvSpPr>
            <a:spLocks noGrp="1"/>
          </p:cNvSpPr>
          <p:nvPr>
            <p:ph type="body" idx="1"/>
          </p:nvPr>
        </p:nvSpPr>
        <p:spPr>
          <a:xfrm>
            <a:off x="726328" y="1464182"/>
            <a:ext cx="5442823" cy="2582156"/>
          </a:xfrm>
        </p:spPr>
        <p:txBody>
          <a:bodyPr/>
          <a:lstStyle/>
          <a:p>
            <a:pPr marL="101600" indent="0">
              <a:buNone/>
            </a:pPr>
            <a:r>
              <a:rPr lang="en-US" sz="1800" b="0" i="0" dirty="0">
                <a:solidFill>
                  <a:srgbClr val="262626"/>
                </a:solidFill>
                <a:effectLst/>
                <a:latin typeface="+mj-lt"/>
              </a:rPr>
              <a:t>Microservices are a natural mechanism for isolating failure: if you deploy them independently, application or infrastructure failure may only affect part of your system</a:t>
            </a:r>
            <a:r>
              <a:rPr lang="en-US" sz="1600" dirty="0">
                <a:latin typeface="+mj-lt"/>
              </a:rPr>
              <a:t> </a:t>
            </a:r>
            <a:br>
              <a:rPr lang="en-US" sz="1600" dirty="0">
                <a:latin typeface="+mn-lt"/>
              </a:rPr>
            </a:br>
            <a:br>
              <a:rPr lang="en-US" dirty="0">
                <a:latin typeface="+mn-lt"/>
              </a:rPr>
            </a:br>
            <a:endParaRPr lang="en-US" dirty="0">
              <a:latin typeface="+mn-lt"/>
            </a:endParaRPr>
          </a:p>
          <a:p>
            <a:pPr marL="101600" indent="0">
              <a:buNone/>
            </a:pPr>
            <a:endParaRPr lang="en-US" dirty="0">
              <a:latin typeface="+mn-lt"/>
            </a:endParaRPr>
          </a:p>
        </p:txBody>
      </p:sp>
      <p:sp>
        <p:nvSpPr>
          <p:cNvPr id="5" name="Slide Number Placeholder 4">
            <a:extLst>
              <a:ext uri="{FF2B5EF4-FFF2-40B4-BE49-F238E27FC236}">
                <a16:creationId xmlns:a16="http://schemas.microsoft.com/office/drawing/2014/main" id="{A949C691-4B9B-4A79-9ED2-1EF16609E61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39</a:t>
            </a:fld>
            <a:endParaRPr lang="en"/>
          </a:p>
        </p:txBody>
      </p:sp>
      <p:pic>
        <p:nvPicPr>
          <p:cNvPr id="2050" name="Picture 2" descr="Resilience pattern for Java microservices. The Circuit Breaker. - DEV  Community">
            <a:extLst>
              <a:ext uri="{FF2B5EF4-FFF2-40B4-BE49-F238E27FC236}">
                <a16:creationId xmlns:a16="http://schemas.microsoft.com/office/drawing/2014/main" id="{48596E17-94A4-49A0-BF74-0FFCEDF0B5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2469" y="1473302"/>
            <a:ext cx="2573036" cy="2573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94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ECDD-E02D-4BCD-9339-59DDBD865E9A}"/>
              </a:ext>
            </a:extLst>
          </p:cNvPr>
          <p:cNvSpPr>
            <a:spLocks noGrp="1"/>
          </p:cNvSpPr>
          <p:nvPr>
            <p:ph type="title"/>
          </p:nvPr>
        </p:nvSpPr>
        <p:spPr/>
        <p:txBody>
          <a:bodyPr/>
          <a:lstStyle/>
          <a:p>
            <a:pPr algn="ctr"/>
            <a:r>
              <a:rPr lang="en-US" dirty="0"/>
              <a:t>Software Architecture Style</a:t>
            </a:r>
          </a:p>
        </p:txBody>
      </p:sp>
      <p:sp>
        <p:nvSpPr>
          <p:cNvPr id="5" name="Slide Number Placeholder 4">
            <a:extLst>
              <a:ext uri="{FF2B5EF4-FFF2-40B4-BE49-F238E27FC236}">
                <a16:creationId xmlns:a16="http://schemas.microsoft.com/office/drawing/2014/main" id="{64294430-ED83-4F4B-B641-0EA0CD3CEB2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pic>
        <p:nvPicPr>
          <p:cNvPr id="1028" name="Picture 4" descr="3 tier architecture example code project">
            <a:extLst>
              <a:ext uri="{FF2B5EF4-FFF2-40B4-BE49-F238E27FC236}">
                <a16:creationId xmlns:a16="http://schemas.microsoft.com/office/drawing/2014/main" id="{49973688-F970-4474-865B-7F9C70B0E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1861" y="1415104"/>
            <a:ext cx="2642139" cy="1592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nterprise Integration Patterns - Pipes and Filters">
            <a:extLst>
              <a:ext uri="{FF2B5EF4-FFF2-40B4-BE49-F238E27FC236}">
                <a16:creationId xmlns:a16="http://schemas.microsoft.com/office/drawing/2014/main" id="{E5CDFB27-2CA5-4661-8092-2F18451823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100" y="4253514"/>
            <a:ext cx="4572241"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12. Microkernel Architecture Style - Fundamentals of Software Architecture  [Book]">
            <a:extLst>
              <a:ext uri="{FF2B5EF4-FFF2-40B4-BE49-F238E27FC236}">
                <a16:creationId xmlns:a16="http://schemas.microsoft.com/office/drawing/2014/main" id="{95724739-7F82-4058-AC8C-36AF0DEFE5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518" y="1724514"/>
            <a:ext cx="2513653" cy="19399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ervice-Oriented Architecture - TTOW0130 - Service-Oriented Applications">
            <a:extLst>
              <a:ext uri="{FF2B5EF4-FFF2-40B4-BE49-F238E27FC236}">
                <a16:creationId xmlns:a16="http://schemas.microsoft.com/office/drawing/2014/main" id="{3E0948EE-D264-4E55-9D16-2B974ACD8E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4498" y="1455285"/>
            <a:ext cx="2796024" cy="257061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icroservice Architecture - Learn, Build and Deploy Applications | Edureka">
            <a:extLst>
              <a:ext uri="{FF2B5EF4-FFF2-40B4-BE49-F238E27FC236}">
                <a16:creationId xmlns:a16="http://schemas.microsoft.com/office/drawing/2014/main" id="{F337A500-404D-417F-8825-5B6E8A39AE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1861" y="3007254"/>
            <a:ext cx="2362810" cy="210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291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5FC8-4982-41EA-A749-A8FE59BE47EC}"/>
              </a:ext>
            </a:extLst>
          </p:cNvPr>
          <p:cNvSpPr>
            <a:spLocks noGrp="1"/>
          </p:cNvSpPr>
          <p:nvPr>
            <p:ph type="title"/>
          </p:nvPr>
        </p:nvSpPr>
        <p:spPr/>
        <p:txBody>
          <a:bodyPr/>
          <a:lstStyle/>
          <a:p>
            <a:pPr algn="ctr"/>
            <a:r>
              <a:rPr lang="en-US" dirty="0"/>
              <a:t>Transparency</a:t>
            </a:r>
          </a:p>
        </p:txBody>
      </p:sp>
      <p:sp>
        <p:nvSpPr>
          <p:cNvPr id="3" name="Text Placeholder 2">
            <a:extLst>
              <a:ext uri="{FF2B5EF4-FFF2-40B4-BE49-F238E27FC236}">
                <a16:creationId xmlns:a16="http://schemas.microsoft.com/office/drawing/2014/main" id="{19C74C14-5896-40A2-B3E9-033046A0FA65}"/>
              </a:ext>
            </a:extLst>
          </p:cNvPr>
          <p:cNvSpPr>
            <a:spLocks noGrp="1"/>
          </p:cNvSpPr>
          <p:nvPr>
            <p:ph type="body" idx="1"/>
          </p:nvPr>
        </p:nvSpPr>
        <p:spPr>
          <a:xfrm>
            <a:off x="726328" y="1464181"/>
            <a:ext cx="5442823" cy="3220707"/>
          </a:xfrm>
        </p:spPr>
        <p:txBody>
          <a:bodyPr/>
          <a:lstStyle/>
          <a:p>
            <a:pPr marL="101600" indent="0">
              <a:buNone/>
            </a:pPr>
            <a:r>
              <a:rPr lang="en-US" sz="1400" b="0" i="0" dirty="0">
                <a:solidFill>
                  <a:srgbClr val="262626"/>
                </a:solidFill>
                <a:effectLst/>
                <a:latin typeface="+mj-lt"/>
              </a:rPr>
              <a:t>Most importantly, you need to know when a failure has occurred, and rather than one system, a microservice application depends on the interaction and behavior of multiple services, possibly built by different teams. At any point, your system should be</a:t>
            </a:r>
            <a:br>
              <a:rPr lang="en-US" sz="1400" b="0" i="0" dirty="0">
                <a:solidFill>
                  <a:srgbClr val="262626"/>
                </a:solidFill>
                <a:effectLst/>
                <a:latin typeface="+mj-lt"/>
              </a:rPr>
            </a:br>
            <a:r>
              <a:rPr lang="en-US" sz="1400" b="0" i="0" dirty="0">
                <a:solidFill>
                  <a:srgbClr val="262626"/>
                </a:solidFill>
                <a:effectLst/>
                <a:latin typeface="+mj-lt"/>
              </a:rPr>
              <a:t>transparent and observable to ensure that you both observe and diagnose problems.</a:t>
            </a:r>
          </a:p>
          <a:p>
            <a:pPr marL="101600" indent="0">
              <a:buNone/>
            </a:pPr>
            <a:br>
              <a:rPr lang="en-US" sz="1400" b="0" i="0" dirty="0">
                <a:solidFill>
                  <a:srgbClr val="262626"/>
                </a:solidFill>
                <a:effectLst/>
                <a:latin typeface="+mj-lt"/>
              </a:rPr>
            </a:br>
            <a:r>
              <a:rPr lang="en-US" sz="1400" b="0" i="0" dirty="0">
                <a:solidFill>
                  <a:srgbClr val="262626"/>
                </a:solidFill>
                <a:effectLst/>
                <a:latin typeface="+mj-lt"/>
              </a:rPr>
              <a:t>Every service in your application will produce business, operational, and infrastructure metrics; application logs; and request traces. As a result, you’ll need to make sense of a huge amount of data.</a:t>
            </a:r>
            <a:r>
              <a:rPr lang="en-US" sz="1400" dirty="0">
                <a:latin typeface="+mj-lt"/>
              </a:rPr>
              <a:t> </a:t>
            </a:r>
            <a:br>
              <a:rPr lang="en-US" sz="1400" dirty="0"/>
            </a:br>
            <a:endParaRPr lang="en-US" sz="1400" dirty="0">
              <a:latin typeface="+mn-lt"/>
            </a:endParaRPr>
          </a:p>
        </p:txBody>
      </p:sp>
      <p:sp>
        <p:nvSpPr>
          <p:cNvPr id="5" name="Slide Number Placeholder 4">
            <a:extLst>
              <a:ext uri="{FF2B5EF4-FFF2-40B4-BE49-F238E27FC236}">
                <a16:creationId xmlns:a16="http://schemas.microsoft.com/office/drawing/2014/main" id="{A949C691-4B9B-4A79-9ED2-1EF16609E61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40</a:t>
            </a:fld>
            <a:endParaRPr lang="en"/>
          </a:p>
        </p:txBody>
      </p:sp>
      <p:pic>
        <p:nvPicPr>
          <p:cNvPr id="1026" name="Picture 2" descr="6 Transparency Tactics for a Clear Recruiting Process | TA">
            <a:extLst>
              <a:ext uri="{FF2B5EF4-FFF2-40B4-BE49-F238E27FC236}">
                <a16:creationId xmlns:a16="http://schemas.microsoft.com/office/drawing/2014/main" id="{CA8B65ED-F9F0-4936-AC95-BD9008D125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151" y="1464181"/>
            <a:ext cx="2895827" cy="2878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613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5FC8-4982-41EA-A749-A8FE59BE47EC}"/>
              </a:ext>
            </a:extLst>
          </p:cNvPr>
          <p:cNvSpPr>
            <a:spLocks noGrp="1"/>
          </p:cNvSpPr>
          <p:nvPr>
            <p:ph type="title"/>
          </p:nvPr>
        </p:nvSpPr>
        <p:spPr/>
        <p:txBody>
          <a:bodyPr/>
          <a:lstStyle/>
          <a:p>
            <a:pPr algn="ctr"/>
            <a:r>
              <a:rPr lang="en-US" dirty="0"/>
              <a:t>Automation</a:t>
            </a:r>
          </a:p>
        </p:txBody>
      </p:sp>
      <p:sp>
        <p:nvSpPr>
          <p:cNvPr id="3" name="Text Placeholder 2">
            <a:extLst>
              <a:ext uri="{FF2B5EF4-FFF2-40B4-BE49-F238E27FC236}">
                <a16:creationId xmlns:a16="http://schemas.microsoft.com/office/drawing/2014/main" id="{19C74C14-5896-40A2-B3E9-033046A0FA65}"/>
              </a:ext>
            </a:extLst>
          </p:cNvPr>
          <p:cNvSpPr>
            <a:spLocks noGrp="1"/>
          </p:cNvSpPr>
          <p:nvPr>
            <p:ph type="body" idx="1"/>
          </p:nvPr>
        </p:nvSpPr>
        <p:spPr>
          <a:xfrm>
            <a:off x="726328" y="1464181"/>
            <a:ext cx="4929405" cy="3220707"/>
          </a:xfrm>
        </p:spPr>
        <p:txBody>
          <a:bodyPr/>
          <a:lstStyle/>
          <a:p>
            <a:pPr marL="101600" indent="0">
              <a:buNone/>
            </a:pPr>
            <a:r>
              <a:rPr lang="en-US" sz="1800" b="0" i="0" dirty="0">
                <a:solidFill>
                  <a:srgbClr val="262626"/>
                </a:solidFill>
                <a:effectLst/>
                <a:latin typeface="NewBaskervilleStd-Roman"/>
              </a:rPr>
              <a:t>Microservices are a more complex architecture</a:t>
            </a:r>
            <a:br>
              <a:rPr lang="en-US" sz="1800" b="0" i="0" dirty="0">
                <a:solidFill>
                  <a:srgbClr val="262626"/>
                </a:solidFill>
                <a:effectLst/>
                <a:latin typeface="NewBaskervilleStd-Roman"/>
              </a:rPr>
            </a:br>
            <a:r>
              <a:rPr lang="en-US" sz="1800" b="0" i="0" dirty="0">
                <a:solidFill>
                  <a:srgbClr val="262626"/>
                </a:solidFill>
                <a:effectLst/>
                <a:latin typeface="NewBaskervilleStd-Roman"/>
              </a:rPr>
              <a:t>than building a single application. By embracing automation and seeking consistency</a:t>
            </a:r>
            <a:br>
              <a:rPr lang="en-US" sz="1800" b="0" i="0" dirty="0">
                <a:solidFill>
                  <a:srgbClr val="262626"/>
                </a:solidFill>
                <a:effectLst/>
                <a:latin typeface="NewBaskervilleStd-Roman"/>
              </a:rPr>
            </a:br>
            <a:r>
              <a:rPr lang="en-US" sz="1800" b="0" i="0" dirty="0">
                <a:solidFill>
                  <a:srgbClr val="262626"/>
                </a:solidFill>
                <a:effectLst/>
                <a:latin typeface="NewBaskervilleStd-Roman"/>
              </a:rPr>
              <a:t>in the infrastructure </a:t>
            </a:r>
            <a:r>
              <a:rPr lang="en-US" sz="1800" b="0" i="1" dirty="0">
                <a:solidFill>
                  <a:srgbClr val="262626"/>
                </a:solidFill>
                <a:effectLst/>
                <a:latin typeface="NewBaskervilleStd-Italic"/>
              </a:rPr>
              <a:t>between </a:t>
            </a:r>
            <a:r>
              <a:rPr lang="en-US" sz="1800" b="0" i="0" dirty="0">
                <a:solidFill>
                  <a:srgbClr val="262626"/>
                </a:solidFill>
                <a:effectLst/>
                <a:latin typeface="NewBaskervilleStd-Roman"/>
              </a:rPr>
              <a:t>services, you can significantly reduce the cost of managing</a:t>
            </a:r>
            <a:br>
              <a:rPr lang="en-US" sz="1800" b="0" i="0" dirty="0">
                <a:solidFill>
                  <a:srgbClr val="262626"/>
                </a:solidFill>
                <a:effectLst/>
                <a:latin typeface="NewBaskervilleStd-Roman"/>
              </a:rPr>
            </a:br>
            <a:r>
              <a:rPr lang="en-US" sz="1800" b="0" i="0" dirty="0">
                <a:solidFill>
                  <a:srgbClr val="262626"/>
                </a:solidFill>
                <a:effectLst/>
                <a:latin typeface="NewBaskervilleStd-Roman"/>
              </a:rPr>
              <a:t>this additional complexity. </a:t>
            </a:r>
          </a:p>
          <a:p>
            <a:pPr marL="101600" indent="0">
              <a:buNone/>
            </a:pPr>
            <a:endParaRPr lang="en-US" sz="1800" b="0" i="0" dirty="0">
              <a:solidFill>
                <a:srgbClr val="262626"/>
              </a:solidFill>
              <a:effectLst/>
              <a:latin typeface="NewBaskervilleStd-Roman"/>
            </a:endParaRPr>
          </a:p>
          <a:p>
            <a:pPr marL="101600" indent="0">
              <a:buNone/>
            </a:pPr>
            <a:r>
              <a:rPr lang="en-US" sz="1800" b="0" i="0" dirty="0">
                <a:solidFill>
                  <a:srgbClr val="262626"/>
                </a:solidFill>
                <a:effectLst/>
                <a:latin typeface="NewBaskervilleStd-Roman"/>
              </a:rPr>
              <a:t>You need to use automation to ensure the correctness of deployments and system operation</a:t>
            </a:r>
            <a:r>
              <a:rPr lang="en-US" sz="1200" dirty="0"/>
              <a:t> </a:t>
            </a:r>
            <a:br>
              <a:rPr lang="en-US" sz="1200" dirty="0"/>
            </a:br>
            <a:br>
              <a:rPr lang="en-US" sz="1400" dirty="0"/>
            </a:br>
            <a:endParaRPr lang="en-US" sz="1400" dirty="0">
              <a:latin typeface="+mn-lt"/>
            </a:endParaRPr>
          </a:p>
        </p:txBody>
      </p:sp>
      <p:sp>
        <p:nvSpPr>
          <p:cNvPr id="5" name="Slide Number Placeholder 4">
            <a:extLst>
              <a:ext uri="{FF2B5EF4-FFF2-40B4-BE49-F238E27FC236}">
                <a16:creationId xmlns:a16="http://schemas.microsoft.com/office/drawing/2014/main" id="{A949C691-4B9B-4A79-9ED2-1EF16609E61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41</a:t>
            </a:fld>
            <a:endParaRPr lang="en"/>
          </a:p>
        </p:txBody>
      </p:sp>
      <p:pic>
        <p:nvPicPr>
          <p:cNvPr id="2050" name="Picture 2" descr="4 Automation Technologies Used In Automotive Industry">
            <a:extLst>
              <a:ext uri="{FF2B5EF4-FFF2-40B4-BE49-F238E27FC236}">
                <a16:creationId xmlns:a16="http://schemas.microsoft.com/office/drawing/2014/main" id="{A3CA2786-7F83-4BD7-A2CE-4459034086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258" y="1447370"/>
            <a:ext cx="3387742" cy="281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157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5FC8-4982-41EA-A749-A8FE59BE47EC}"/>
              </a:ext>
            </a:extLst>
          </p:cNvPr>
          <p:cNvSpPr>
            <a:spLocks noGrp="1"/>
          </p:cNvSpPr>
          <p:nvPr>
            <p:ph type="title"/>
          </p:nvPr>
        </p:nvSpPr>
        <p:spPr/>
        <p:txBody>
          <a:bodyPr/>
          <a:lstStyle/>
          <a:p>
            <a:pPr algn="ctr"/>
            <a:r>
              <a:rPr lang="en-US" dirty="0"/>
              <a:t>Alignment</a:t>
            </a:r>
          </a:p>
        </p:txBody>
      </p:sp>
      <p:sp>
        <p:nvSpPr>
          <p:cNvPr id="3" name="Text Placeholder 2">
            <a:extLst>
              <a:ext uri="{FF2B5EF4-FFF2-40B4-BE49-F238E27FC236}">
                <a16:creationId xmlns:a16="http://schemas.microsoft.com/office/drawing/2014/main" id="{19C74C14-5896-40A2-B3E9-033046A0FA65}"/>
              </a:ext>
            </a:extLst>
          </p:cNvPr>
          <p:cNvSpPr>
            <a:spLocks noGrp="1"/>
          </p:cNvSpPr>
          <p:nvPr>
            <p:ph type="body" idx="1"/>
          </p:nvPr>
        </p:nvSpPr>
        <p:spPr>
          <a:xfrm>
            <a:off x="839218" y="1318000"/>
            <a:ext cx="4929405" cy="3015019"/>
          </a:xfrm>
        </p:spPr>
        <p:txBody>
          <a:bodyPr/>
          <a:lstStyle/>
          <a:p>
            <a:pPr marL="101600" indent="0">
              <a:buNone/>
            </a:pPr>
            <a:r>
              <a:rPr lang="en-US" sz="1800" b="0" i="0" dirty="0">
                <a:solidFill>
                  <a:srgbClr val="262626"/>
                </a:solidFill>
                <a:effectLst/>
                <a:latin typeface="NewBaskervilleStd-Roman"/>
              </a:rPr>
              <a:t>In microservice architecture, each service should align to a single business capability, encapsulating</a:t>
            </a:r>
            <a:br>
              <a:rPr lang="en-US" sz="1800" b="0" i="0" dirty="0">
                <a:solidFill>
                  <a:srgbClr val="262626"/>
                </a:solidFill>
                <a:effectLst/>
                <a:latin typeface="NewBaskervilleStd-Roman"/>
              </a:rPr>
            </a:br>
            <a:r>
              <a:rPr lang="en-US" sz="1800" b="0" i="0" dirty="0">
                <a:solidFill>
                  <a:srgbClr val="262626"/>
                </a:solidFill>
                <a:effectLst/>
                <a:latin typeface="NewBaskervilleStd-Roman"/>
              </a:rPr>
              <a:t>all relevant technical layers</a:t>
            </a:r>
            <a:r>
              <a:rPr lang="en-US" sz="1600" dirty="0"/>
              <a:t> </a:t>
            </a:r>
            <a:br>
              <a:rPr lang="en-US" sz="1600" dirty="0"/>
            </a:br>
            <a:br>
              <a:rPr lang="en-US" sz="1200" dirty="0"/>
            </a:br>
            <a:br>
              <a:rPr lang="en-US" sz="1400" dirty="0"/>
            </a:br>
            <a:endParaRPr lang="en-US" sz="1400" dirty="0">
              <a:latin typeface="+mn-lt"/>
            </a:endParaRPr>
          </a:p>
        </p:txBody>
      </p:sp>
      <p:sp>
        <p:nvSpPr>
          <p:cNvPr id="5" name="Slide Number Placeholder 4">
            <a:extLst>
              <a:ext uri="{FF2B5EF4-FFF2-40B4-BE49-F238E27FC236}">
                <a16:creationId xmlns:a16="http://schemas.microsoft.com/office/drawing/2014/main" id="{A949C691-4B9B-4A79-9ED2-1EF16609E610}"/>
              </a:ext>
            </a:extLst>
          </p:cNvPr>
          <p:cNvSpPr>
            <a:spLocks noGrp="1"/>
          </p:cNvSpPr>
          <p:nvPr>
            <p:ph type="sldNum" idx="12"/>
          </p:nvPr>
        </p:nvSpPr>
        <p:spPr>
          <a:xfrm rot="8663001">
            <a:off x="6809611" y="4360598"/>
            <a:ext cx="653700" cy="653700"/>
          </a:xfrm>
        </p:spPr>
        <p:txBody>
          <a:bodyPr/>
          <a:lstStyle/>
          <a:p>
            <a:pPr marL="0" lvl="0" indent="0" algn="ctr" rtl="0">
              <a:spcBef>
                <a:spcPts val="0"/>
              </a:spcBef>
              <a:spcAft>
                <a:spcPts val="0"/>
              </a:spcAft>
              <a:buNone/>
            </a:pPr>
            <a:fld id="{00000000-1234-1234-1234-123412341234}" type="slidenum">
              <a:rPr lang="en" smtClean="0"/>
              <a:t>42</a:t>
            </a:fld>
            <a:endParaRPr lang="en" dirty="0"/>
          </a:p>
        </p:txBody>
      </p:sp>
      <p:pic>
        <p:nvPicPr>
          <p:cNvPr id="3074" name="Picture 2" descr="What is an alignment?">
            <a:extLst>
              <a:ext uri="{FF2B5EF4-FFF2-40B4-BE49-F238E27FC236}">
                <a16:creationId xmlns:a16="http://schemas.microsoft.com/office/drawing/2014/main" id="{CA57B5C2-E900-41D7-8CA3-FBF980BE08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8623" y="1464181"/>
            <a:ext cx="3262666" cy="2171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157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6B52-8554-466D-9DC9-3622B9A684D6}"/>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Advantage of Microservices</a:t>
            </a:r>
          </a:p>
        </p:txBody>
      </p:sp>
      <p:sp>
        <p:nvSpPr>
          <p:cNvPr id="5" name="Slide Number Placeholder 4">
            <a:extLst>
              <a:ext uri="{FF2B5EF4-FFF2-40B4-BE49-F238E27FC236}">
                <a16:creationId xmlns:a16="http://schemas.microsoft.com/office/drawing/2014/main" id="{B9D74A9E-DC86-4A34-93B6-3954D5C1C2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43</a:t>
            </a:fld>
            <a:endParaRPr lang="en" dirty="0"/>
          </a:p>
        </p:txBody>
      </p:sp>
      <p:pic>
        <p:nvPicPr>
          <p:cNvPr id="7" name="Picture 6">
            <a:extLst>
              <a:ext uri="{FF2B5EF4-FFF2-40B4-BE49-F238E27FC236}">
                <a16:creationId xmlns:a16="http://schemas.microsoft.com/office/drawing/2014/main" id="{2BF0C54D-B9FA-421B-9725-94A85FDD57B7}"/>
              </a:ext>
            </a:extLst>
          </p:cNvPr>
          <p:cNvPicPr>
            <a:picLocks noChangeAspect="1"/>
          </p:cNvPicPr>
          <p:nvPr/>
        </p:nvPicPr>
        <p:blipFill>
          <a:blip r:embed="rId2"/>
          <a:stretch>
            <a:fillRect/>
          </a:stretch>
        </p:blipFill>
        <p:spPr>
          <a:xfrm>
            <a:off x="2521671" y="1441094"/>
            <a:ext cx="4122057" cy="3048706"/>
          </a:xfrm>
          <a:prstGeom prst="rect">
            <a:avLst/>
          </a:prstGeom>
        </p:spPr>
      </p:pic>
    </p:spTree>
    <p:extLst>
      <p:ext uri="{BB962C8B-B14F-4D97-AF65-F5344CB8AC3E}">
        <p14:creationId xmlns:p14="http://schemas.microsoft.com/office/powerpoint/2010/main" val="1237233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08437-CF6F-4F58-9B2F-07AEE4310813}"/>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Advantage of Microservices </a:t>
            </a:r>
            <a:endParaRPr lang="en-US" dirty="0"/>
          </a:p>
        </p:txBody>
      </p:sp>
      <p:sp>
        <p:nvSpPr>
          <p:cNvPr id="3" name="Text Placeholder 2">
            <a:extLst>
              <a:ext uri="{FF2B5EF4-FFF2-40B4-BE49-F238E27FC236}">
                <a16:creationId xmlns:a16="http://schemas.microsoft.com/office/drawing/2014/main" id="{BFC628F8-7807-4835-891D-0BE902FA45B0}"/>
              </a:ext>
            </a:extLst>
          </p:cNvPr>
          <p:cNvSpPr>
            <a:spLocks noGrp="1"/>
          </p:cNvSpPr>
          <p:nvPr>
            <p:ph type="body" idx="1"/>
          </p:nvPr>
        </p:nvSpPr>
        <p:spPr>
          <a:xfrm>
            <a:off x="774204" y="1318000"/>
            <a:ext cx="8179296" cy="3469900"/>
          </a:xfrm>
        </p:spPr>
        <p:txBody>
          <a:bodyPr/>
          <a:lstStyle/>
          <a:p>
            <a:pPr>
              <a:lnSpc>
                <a:spcPct val="150000"/>
              </a:lnSpc>
            </a:pPr>
            <a:r>
              <a:rPr lang="en-US" sz="1800" b="0" i="0" dirty="0">
                <a:solidFill>
                  <a:srgbClr val="262626"/>
                </a:solidFill>
                <a:effectLst/>
                <a:latin typeface="+mj-lt"/>
              </a:rPr>
              <a:t>It enables the continuous delivery and deployment of large, complex applications.</a:t>
            </a:r>
          </a:p>
          <a:p>
            <a:pPr>
              <a:lnSpc>
                <a:spcPct val="150000"/>
              </a:lnSpc>
            </a:pPr>
            <a:r>
              <a:rPr lang="en-US" sz="1800" b="0" i="0" dirty="0">
                <a:solidFill>
                  <a:srgbClr val="262626"/>
                </a:solidFill>
                <a:effectLst/>
                <a:latin typeface="+mj-lt"/>
              </a:rPr>
              <a:t>Services are small and easily maintained.</a:t>
            </a:r>
          </a:p>
          <a:p>
            <a:pPr>
              <a:lnSpc>
                <a:spcPct val="150000"/>
              </a:lnSpc>
            </a:pPr>
            <a:r>
              <a:rPr lang="en-US" sz="1800" b="0" i="0" dirty="0">
                <a:solidFill>
                  <a:srgbClr val="CCA659"/>
                </a:solidFill>
                <a:effectLst/>
                <a:latin typeface="+mj-lt"/>
              </a:rPr>
              <a:t> </a:t>
            </a:r>
            <a:r>
              <a:rPr lang="en-US" sz="1800" b="0" i="0" dirty="0">
                <a:solidFill>
                  <a:srgbClr val="262626"/>
                </a:solidFill>
                <a:effectLst/>
                <a:latin typeface="+mj-lt"/>
              </a:rPr>
              <a:t>Services are independently deployable.</a:t>
            </a:r>
          </a:p>
          <a:p>
            <a:pPr>
              <a:lnSpc>
                <a:spcPct val="150000"/>
              </a:lnSpc>
            </a:pPr>
            <a:r>
              <a:rPr lang="en-US" sz="1800" b="0" i="0" dirty="0">
                <a:solidFill>
                  <a:srgbClr val="CCA659"/>
                </a:solidFill>
                <a:effectLst/>
                <a:latin typeface="+mj-lt"/>
              </a:rPr>
              <a:t> </a:t>
            </a:r>
            <a:r>
              <a:rPr lang="en-US" sz="1800" b="0" i="0" dirty="0">
                <a:solidFill>
                  <a:srgbClr val="262626"/>
                </a:solidFill>
                <a:effectLst/>
                <a:latin typeface="+mj-lt"/>
              </a:rPr>
              <a:t>Services are independently scalable.</a:t>
            </a:r>
          </a:p>
          <a:p>
            <a:pPr>
              <a:lnSpc>
                <a:spcPct val="150000"/>
              </a:lnSpc>
            </a:pPr>
            <a:r>
              <a:rPr lang="en-US" sz="1800" b="0" i="0" dirty="0">
                <a:solidFill>
                  <a:srgbClr val="262626"/>
                </a:solidFill>
                <a:effectLst/>
                <a:latin typeface="+mj-lt"/>
              </a:rPr>
              <a:t>The microservice architecture enables teams to be autonomous.</a:t>
            </a:r>
          </a:p>
          <a:p>
            <a:pPr>
              <a:lnSpc>
                <a:spcPct val="150000"/>
              </a:lnSpc>
            </a:pPr>
            <a:r>
              <a:rPr lang="en-US" sz="1800" b="0" i="0" dirty="0">
                <a:solidFill>
                  <a:srgbClr val="262626"/>
                </a:solidFill>
                <a:effectLst/>
                <a:latin typeface="+mj-lt"/>
              </a:rPr>
              <a:t>It allows easy experimenting and adoption of new technologies.</a:t>
            </a:r>
          </a:p>
          <a:p>
            <a:pPr>
              <a:lnSpc>
                <a:spcPct val="150000"/>
              </a:lnSpc>
            </a:pPr>
            <a:r>
              <a:rPr lang="en-US" sz="1800" b="0" i="0" dirty="0">
                <a:solidFill>
                  <a:srgbClr val="262626"/>
                </a:solidFill>
                <a:effectLst/>
                <a:latin typeface="+mj-lt"/>
              </a:rPr>
              <a:t>It has better fault isolation</a:t>
            </a:r>
            <a:r>
              <a:rPr lang="en-US" sz="1800" dirty="0">
                <a:latin typeface="+mj-lt"/>
              </a:rPr>
              <a:t> </a:t>
            </a:r>
            <a:br>
              <a:rPr lang="en-US" sz="1800" dirty="0"/>
            </a:br>
            <a:br>
              <a:rPr lang="en-US" sz="1800" b="0" i="0" dirty="0">
                <a:solidFill>
                  <a:srgbClr val="262626"/>
                </a:solidFill>
                <a:effectLst/>
                <a:latin typeface="+mj-lt"/>
              </a:rPr>
            </a:br>
            <a:endParaRPr lang="en-US" sz="1800" dirty="0">
              <a:solidFill>
                <a:srgbClr val="262626"/>
              </a:solidFill>
              <a:latin typeface="+mj-lt"/>
            </a:endParaRPr>
          </a:p>
          <a:p>
            <a:endParaRPr lang="en-US" sz="1800" b="0" i="0" dirty="0">
              <a:solidFill>
                <a:srgbClr val="262626"/>
              </a:solidFill>
              <a:effectLst/>
              <a:latin typeface="+mj-lt"/>
            </a:endParaRPr>
          </a:p>
          <a:p>
            <a:endParaRPr lang="en-US" sz="1800" b="0" i="0" dirty="0">
              <a:solidFill>
                <a:srgbClr val="262626"/>
              </a:solidFill>
              <a:effectLst/>
              <a:latin typeface="+mj-lt"/>
            </a:endParaRPr>
          </a:p>
          <a:p>
            <a:pPr marL="101600" indent="0">
              <a:buNone/>
            </a:pPr>
            <a:br>
              <a:rPr lang="en-US" sz="1800" b="0" i="0" dirty="0">
                <a:solidFill>
                  <a:srgbClr val="262626"/>
                </a:solidFill>
                <a:effectLst/>
                <a:latin typeface="+mj-lt"/>
              </a:rPr>
            </a:br>
            <a:r>
              <a:rPr lang="en-US" sz="1800" b="0" i="0" dirty="0">
                <a:solidFill>
                  <a:srgbClr val="CCA659"/>
                </a:solidFill>
                <a:effectLst/>
                <a:latin typeface="+mj-lt"/>
              </a:rPr>
              <a:t> </a:t>
            </a:r>
            <a:endParaRPr lang="en-US" dirty="0"/>
          </a:p>
        </p:txBody>
      </p:sp>
      <p:sp>
        <p:nvSpPr>
          <p:cNvPr id="5" name="Slide Number Placeholder 4">
            <a:extLst>
              <a:ext uri="{FF2B5EF4-FFF2-40B4-BE49-F238E27FC236}">
                <a16:creationId xmlns:a16="http://schemas.microsoft.com/office/drawing/2014/main" id="{E1DE9B6A-979F-4D18-B5F0-DFC8A86EE79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44</a:t>
            </a:fld>
            <a:endParaRPr lang="en"/>
          </a:p>
        </p:txBody>
      </p:sp>
    </p:spTree>
    <p:extLst>
      <p:ext uri="{BB962C8B-B14F-4D97-AF65-F5344CB8AC3E}">
        <p14:creationId xmlns:p14="http://schemas.microsoft.com/office/powerpoint/2010/main" val="787355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9D74A9E-DC86-4A34-93B6-3954D5C1C2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45</a:t>
            </a:fld>
            <a:endParaRPr lang="en" dirty="0"/>
          </a:p>
        </p:txBody>
      </p:sp>
      <p:sp>
        <p:nvSpPr>
          <p:cNvPr id="6" name="TextBox 5">
            <a:extLst>
              <a:ext uri="{FF2B5EF4-FFF2-40B4-BE49-F238E27FC236}">
                <a16:creationId xmlns:a16="http://schemas.microsoft.com/office/drawing/2014/main" id="{882721E4-5F23-42DB-AA85-2609BD277CFE}"/>
              </a:ext>
            </a:extLst>
          </p:cNvPr>
          <p:cNvSpPr txBox="1"/>
          <p:nvPr/>
        </p:nvSpPr>
        <p:spPr>
          <a:xfrm>
            <a:off x="661054" y="702400"/>
            <a:ext cx="8950325" cy="458074"/>
          </a:xfrm>
          <a:prstGeom prst="rect">
            <a:avLst/>
          </a:prstGeom>
          <a:noFill/>
        </p:spPr>
        <p:txBody>
          <a:bodyPr wrap="square">
            <a:spAutoFit/>
          </a:bodyPr>
          <a:lstStyle/>
          <a:p>
            <a:pPr>
              <a:lnSpc>
                <a:spcPct val="150000"/>
              </a:lnSpc>
            </a:pPr>
            <a:r>
              <a:rPr lang="en-US" sz="1800" b="0" i="0" dirty="0">
                <a:solidFill>
                  <a:schemeClr val="bg1"/>
                </a:solidFill>
                <a:effectLst/>
                <a:latin typeface="+mj-lt"/>
              </a:rPr>
              <a:t>It enables the continuous delivery and deployment of large, complex applications</a:t>
            </a:r>
          </a:p>
        </p:txBody>
      </p:sp>
      <p:sp>
        <p:nvSpPr>
          <p:cNvPr id="8" name="TextBox 7">
            <a:extLst>
              <a:ext uri="{FF2B5EF4-FFF2-40B4-BE49-F238E27FC236}">
                <a16:creationId xmlns:a16="http://schemas.microsoft.com/office/drawing/2014/main" id="{9D2D6077-0B55-4C41-B58B-E24CCE6FC560}"/>
              </a:ext>
            </a:extLst>
          </p:cNvPr>
          <p:cNvSpPr txBox="1"/>
          <p:nvPr/>
        </p:nvSpPr>
        <p:spPr>
          <a:xfrm>
            <a:off x="815974" y="1556087"/>
            <a:ext cx="7477125" cy="2056782"/>
          </a:xfrm>
          <a:prstGeom prst="rect">
            <a:avLst/>
          </a:prstGeom>
          <a:noFill/>
        </p:spPr>
        <p:txBody>
          <a:bodyPr wrap="square">
            <a:spAutoFit/>
          </a:bodyPr>
          <a:lstStyle/>
          <a:p>
            <a:r>
              <a:rPr lang="en-US" sz="2000" b="1" i="1" dirty="0">
                <a:solidFill>
                  <a:schemeClr val="accent4">
                    <a:lumMod val="75000"/>
                  </a:schemeClr>
                </a:solidFill>
                <a:effectLst/>
                <a:latin typeface="+mj-lt"/>
              </a:rPr>
              <a:t>It has the testability required by continuous delivery/deployment</a:t>
            </a:r>
            <a:endParaRPr lang="en-US" dirty="0">
              <a:solidFill>
                <a:srgbClr val="262626"/>
              </a:solidFill>
              <a:latin typeface="+mj-lt"/>
            </a:endParaRPr>
          </a:p>
          <a:p>
            <a:pPr>
              <a:lnSpc>
                <a:spcPct val="200000"/>
              </a:lnSpc>
            </a:pPr>
            <a:r>
              <a:rPr lang="en-US" sz="1400" b="0" i="0" dirty="0">
                <a:solidFill>
                  <a:srgbClr val="262626"/>
                </a:solidFill>
                <a:effectLst/>
                <a:latin typeface="+mj-lt"/>
              </a:rPr>
              <a:t>Automated testing is a key practice of continuous delivery/deployment. Because each service in a microservice architecture is relatively small, automated tests are much easier to write and faster to execute. As a result, the application will have fewer bugs</a:t>
            </a:r>
            <a:r>
              <a:rPr lang="en-US" dirty="0">
                <a:latin typeface="+mj-lt"/>
              </a:rPr>
              <a:t> </a:t>
            </a:r>
            <a:br>
              <a:rPr lang="en-US" dirty="0"/>
            </a:br>
            <a:endParaRPr lang="en-US" dirty="0"/>
          </a:p>
        </p:txBody>
      </p:sp>
    </p:spTree>
    <p:extLst>
      <p:ext uri="{BB962C8B-B14F-4D97-AF65-F5344CB8AC3E}">
        <p14:creationId xmlns:p14="http://schemas.microsoft.com/office/powerpoint/2010/main" val="973888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9D74A9E-DC86-4A34-93B6-3954D5C1C2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46</a:t>
            </a:fld>
            <a:endParaRPr lang="en" dirty="0"/>
          </a:p>
        </p:txBody>
      </p:sp>
      <p:sp>
        <p:nvSpPr>
          <p:cNvPr id="6" name="TextBox 5">
            <a:extLst>
              <a:ext uri="{FF2B5EF4-FFF2-40B4-BE49-F238E27FC236}">
                <a16:creationId xmlns:a16="http://schemas.microsoft.com/office/drawing/2014/main" id="{882721E4-5F23-42DB-AA85-2609BD277CFE}"/>
              </a:ext>
            </a:extLst>
          </p:cNvPr>
          <p:cNvSpPr txBox="1"/>
          <p:nvPr/>
        </p:nvSpPr>
        <p:spPr>
          <a:xfrm>
            <a:off x="661054" y="702400"/>
            <a:ext cx="8950325" cy="458074"/>
          </a:xfrm>
          <a:prstGeom prst="rect">
            <a:avLst/>
          </a:prstGeom>
          <a:noFill/>
        </p:spPr>
        <p:txBody>
          <a:bodyPr wrap="square">
            <a:spAutoFit/>
          </a:bodyPr>
          <a:lstStyle/>
          <a:p>
            <a:pPr>
              <a:lnSpc>
                <a:spcPct val="150000"/>
              </a:lnSpc>
            </a:pPr>
            <a:r>
              <a:rPr lang="en-US" sz="1800" b="0" i="0" dirty="0">
                <a:solidFill>
                  <a:schemeClr val="bg1"/>
                </a:solidFill>
                <a:effectLst/>
                <a:latin typeface="+mj-lt"/>
              </a:rPr>
              <a:t>It enables the continuous delivery and deployment of large, complex applications</a:t>
            </a:r>
          </a:p>
        </p:txBody>
      </p:sp>
      <p:sp>
        <p:nvSpPr>
          <p:cNvPr id="8" name="TextBox 7">
            <a:extLst>
              <a:ext uri="{FF2B5EF4-FFF2-40B4-BE49-F238E27FC236}">
                <a16:creationId xmlns:a16="http://schemas.microsoft.com/office/drawing/2014/main" id="{9D2D6077-0B55-4C41-B58B-E24CCE6FC560}"/>
              </a:ext>
            </a:extLst>
          </p:cNvPr>
          <p:cNvSpPr txBox="1"/>
          <p:nvPr/>
        </p:nvSpPr>
        <p:spPr>
          <a:xfrm>
            <a:off x="815974" y="1556087"/>
            <a:ext cx="7553325" cy="3008324"/>
          </a:xfrm>
          <a:prstGeom prst="rect">
            <a:avLst/>
          </a:prstGeom>
          <a:noFill/>
        </p:spPr>
        <p:txBody>
          <a:bodyPr wrap="square">
            <a:spAutoFit/>
          </a:bodyPr>
          <a:lstStyle/>
          <a:p>
            <a:r>
              <a:rPr lang="en-US" sz="1800" b="1" i="1" dirty="0">
                <a:solidFill>
                  <a:schemeClr val="accent4">
                    <a:lumMod val="75000"/>
                  </a:schemeClr>
                </a:solidFill>
                <a:effectLst/>
                <a:latin typeface="+mj-lt"/>
              </a:rPr>
              <a:t>It has the </a:t>
            </a:r>
            <a:r>
              <a:rPr lang="en-US" sz="1800" b="1" i="1" dirty="0" err="1">
                <a:solidFill>
                  <a:schemeClr val="accent4">
                    <a:lumMod val="75000"/>
                  </a:schemeClr>
                </a:solidFill>
                <a:effectLst/>
                <a:latin typeface="+mj-lt"/>
              </a:rPr>
              <a:t>deployability</a:t>
            </a:r>
            <a:r>
              <a:rPr lang="en-US" sz="1800" b="1" i="1" dirty="0">
                <a:solidFill>
                  <a:schemeClr val="accent4">
                    <a:lumMod val="75000"/>
                  </a:schemeClr>
                </a:solidFill>
                <a:effectLst/>
                <a:latin typeface="+mj-lt"/>
              </a:rPr>
              <a:t> required by continuous delivery/deployment</a:t>
            </a:r>
          </a:p>
          <a:p>
            <a:endParaRPr lang="en-US" sz="1800" b="0" i="0" dirty="0">
              <a:solidFill>
                <a:srgbClr val="262626"/>
              </a:solidFill>
              <a:effectLst/>
              <a:latin typeface="+mj-lt"/>
            </a:endParaRPr>
          </a:p>
          <a:p>
            <a:pPr>
              <a:lnSpc>
                <a:spcPct val="150000"/>
              </a:lnSpc>
            </a:pPr>
            <a:r>
              <a:rPr lang="en-US" sz="1800" b="0" i="0" dirty="0">
                <a:solidFill>
                  <a:srgbClr val="262626"/>
                </a:solidFill>
                <a:effectLst/>
                <a:latin typeface="+mj-lt"/>
              </a:rPr>
              <a:t>Each service can be deployed independently of other services. If the developers responsible for a service need to deploy a change that’s local to that service, they don’t need to coordinate with other developers. They can deploy their changes. As a result, it’s much easier to deploy changes frequently into production.</a:t>
            </a:r>
            <a:r>
              <a:rPr lang="en-US" dirty="0">
                <a:latin typeface="+mj-lt"/>
              </a:rPr>
              <a:t> </a:t>
            </a:r>
            <a:br>
              <a:rPr lang="en-US" dirty="0">
                <a:latin typeface="+mj-lt"/>
              </a:rPr>
            </a:br>
            <a:endParaRPr lang="en-US" dirty="0">
              <a:latin typeface="+mj-lt"/>
            </a:endParaRPr>
          </a:p>
        </p:txBody>
      </p:sp>
    </p:spTree>
    <p:extLst>
      <p:ext uri="{BB962C8B-B14F-4D97-AF65-F5344CB8AC3E}">
        <p14:creationId xmlns:p14="http://schemas.microsoft.com/office/powerpoint/2010/main" val="1768960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9D74A9E-DC86-4A34-93B6-3954D5C1C2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47</a:t>
            </a:fld>
            <a:endParaRPr lang="en" dirty="0"/>
          </a:p>
        </p:txBody>
      </p:sp>
      <p:sp>
        <p:nvSpPr>
          <p:cNvPr id="6" name="TextBox 5">
            <a:extLst>
              <a:ext uri="{FF2B5EF4-FFF2-40B4-BE49-F238E27FC236}">
                <a16:creationId xmlns:a16="http://schemas.microsoft.com/office/drawing/2014/main" id="{882721E4-5F23-42DB-AA85-2609BD277CFE}"/>
              </a:ext>
            </a:extLst>
          </p:cNvPr>
          <p:cNvSpPr txBox="1"/>
          <p:nvPr/>
        </p:nvSpPr>
        <p:spPr>
          <a:xfrm>
            <a:off x="661054" y="702400"/>
            <a:ext cx="8950325" cy="458074"/>
          </a:xfrm>
          <a:prstGeom prst="rect">
            <a:avLst/>
          </a:prstGeom>
          <a:noFill/>
        </p:spPr>
        <p:txBody>
          <a:bodyPr wrap="square">
            <a:spAutoFit/>
          </a:bodyPr>
          <a:lstStyle/>
          <a:p>
            <a:pPr>
              <a:lnSpc>
                <a:spcPct val="150000"/>
              </a:lnSpc>
            </a:pPr>
            <a:r>
              <a:rPr lang="en-US" sz="1800" b="0" i="0" dirty="0">
                <a:solidFill>
                  <a:schemeClr val="bg1"/>
                </a:solidFill>
                <a:effectLst/>
                <a:latin typeface="+mj-lt"/>
              </a:rPr>
              <a:t>It enables the continuous delivery and deployment of large, complex applications</a:t>
            </a:r>
          </a:p>
        </p:txBody>
      </p:sp>
      <p:sp>
        <p:nvSpPr>
          <p:cNvPr id="8" name="TextBox 7">
            <a:extLst>
              <a:ext uri="{FF2B5EF4-FFF2-40B4-BE49-F238E27FC236}">
                <a16:creationId xmlns:a16="http://schemas.microsoft.com/office/drawing/2014/main" id="{9D2D6077-0B55-4C41-B58B-E24CCE6FC560}"/>
              </a:ext>
            </a:extLst>
          </p:cNvPr>
          <p:cNvSpPr txBox="1"/>
          <p:nvPr/>
        </p:nvSpPr>
        <p:spPr>
          <a:xfrm>
            <a:off x="815974" y="1556087"/>
            <a:ext cx="7553325" cy="2638992"/>
          </a:xfrm>
          <a:prstGeom prst="rect">
            <a:avLst/>
          </a:prstGeom>
          <a:noFill/>
        </p:spPr>
        <p:txBody>
          <a:bodyPr wrap="square">
            <a:spAutoFit/>
          </a:bodyPr>
          <a:lstStyle/>
          <a:p>
            <a:r>
              <a:rPr lang="en-US" sz="1800" b="1" i="1" dirty="0">
                <a:solidFill>
                  <a:schemeClr val="accent4">
                    <a:lumMod val="75000"/>
                  </a:schemeClr>
                </a:solidFill>
                <a:effectLst/>
                <a:latin typeface="+mj-lt"/>
              </a:rPr>
              <a:t>It enables development teams to be autonomous and loosely coupled</a:t>
            </a:r>
            <a:r>
              <a:rPr lang="en-US" sz="2400" b="1" dirty="0">
                <a:solidFill>
                  <a:schemeClr val="accent4">
                    <a:lumMod val="75000"/>
                  </a:schemeClr>
                </a:solidFill>
                <a:latin typeface="+mj-lt"/>
              </a:rPr>
              <a:t> </a:t>
            </a:r>
            <a:br>
              <a:rPr lang="en-US" sz="2400" b="1" dirty="0">
                <a:solidFill>
                  <a:schemeClr val="accent4">
                    <a:lumMod val="75000"/>
                  </a:schemeClr>
                </a:solidFill>
                <a:latin typeface="+mj-lt"/>
              </a:rPr>
            </a:br>
            <a:endParaRPr lang="en-US" sz="1800" b="1" i="0" dirty="0">
              <a:solidFill>
                <a:schemeClr val="accent4">
                  <a:lumMod val="75000"/>
                </a:schemeClr>
              </a:solidFill>
              <a:effectLst/>
              <a:latin typeface="+mj-lt"/>
            </a:endParaRPr>
          </a:p>
          <a:p>
            <a:pPr>
              <a:lnSpc>
                <a:spcPct val="150000"/>
              </a:lnSpc>
            </a:pPr>
            <a:r>
              <a:rPr lang="en-US" b="0" i="0" dirty="0">
                <a:solidFill>
                  <a:srgbClr val="262626"/>
                </a:solidFill>
                <a:effectLst/>
                <a:latin typeface="+mj-lt"/>
              </a:rPr>
              <a:t>You can structure the engineering organization as a collection of small (for example, two-pizza)</a:t>
            </a:r>
            <a:br>
              <a:rPr lang="en-US" b="0" i="0" dirty="0">
                <a:solidFill>
                  <a:srgbClr val="262626"/>
                </a:solidFill>
                <a:effectLst/>
                <a:latin typeface="+mj-lt"/>
              </a:rPr>
            </a:br>
            <a:r>
              <a:rPr lang="en-US" b="0" i="0" dirty="0">
                <a:solidFill>
                  <a:srgbClr val="262626"/>
                </a:solidFill>
                <a:effectLst/>
                <a:latin typeface="+mj-lt"/>
              </a:rPr>
              <a:t>teams. Each team is solely responsible for the development and deployment of one or more related services. each team can develop, deploy, and scale their services independently of all the other teams. As a result, the development velocity is much higher.</a:t>
            </a:r>
            <a:r>
              <a:rPr lang="en-US" dirty="0">
                <a:latin typeface="+mj-lt"/>
              </a:rPr>
              <a:t> </a:t>
            </a:r>
            <a:br>
              <a:rPr lang="en-US" sz="2400" dirty="0"/>
            </a:br>
            <a:br>
              <a:rPr lang="en-US" dirty="0">
                <a:latin typeface="+mj-lt"/>
              </a:rPr>
            </a:br>
            <a:endParaRPr lang="en-US" dirty="0">
              <a:latin typeface="+mj-lt"/>
            </a:endParaRPr>
          </a:p>
        </p:txBody>
      </p:sp>
    </p:spTree>
    <p:extLst>
      <p:ext uri="{BB962C8B-B14F-4D97-AF65-F5344CB8AC3E}">
        <p14:creationId xmlns:p14="http://schemas.microsoft.com/office/powerpoint/2010/main" val="3472069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9D74A9E-DC86-4A34-93B6-3954D5C1C2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48</a:t>
            </a:fld>
            <a:endParaRPr lang="en" dirty="0"/>
          </a:p>
        </p:txBody>
      </p:sp>
      <p:sp>
        <p:nvSpPr>
          <p:cNvPr id="6" name="TextBox 5">
            <a:extLst>
              <a:ext uri="{FF2B5EF4-FFF2-40B4-BE49-F238E27FC236}">
                <a16:creationId xmlns:a16="http://schemas.microsoft.com/office/drawing/2014/main" id="{882721E4-5F23-42DB-AA85-2609BD277CFE}"/>
              </a:ext>
            </a:extLst>
          </p:cNvPr>
          <p:cNvSpPr txBox="1"/>
          <p:nvPr/>
        </p:nvSpPr>
        <p:spPr>
          <a:xfrm>
            <a:off x="0" y="658437"/>
            <a:ext cx="8950325" cy="579967"/>
          </a:xfrm>
          <a:prstGeom prst="rect">
            <a:avLst/>
          </a:prstGeom>
          <a:noFill/>
        </p:spPr>
        <p:txBody>
          <a:bodyPr wrap="square">
            <a:spAutoFit/>
          </a:bodyPr>
          <a:lstStyle/>
          <a:p>
            <a:pPr algn="ctr">
              <a:lnSpc>
                <a:spcPct val="150000"/>
              </a:lnSpc>
            </a:pPr>
            <a:r>
              <a:rPr lang="en-US" sz="2400" b="0" i="0" dirty="0">
                <a:solidFill>
                  <a:schemeClr val="bg1"/>
                </a:solidFill>
                <a:effectLst/>
                <a:latin typeface="+mj-lt"/>
              </a:rPr>
              <a:t>Services are small and easily maintained</a:t>
            </a:r>
          </a:p>
        </p:txBody>
      </p:sp>
      <p:sp>
        <p:nvSpPr>
          <p:cNvPr id="8" name="TextBox 7">
            <a:extLst>
              <a:ext uri="{FF2B5EF4-FFF2-40B4-BE49-F238E27FC236}">
                <a16:creationId xmlns:a16="http://schemas.microsoft.com/office/drawing/2014/main" id="{9D2D6077-0B55-4C41-B58B-E24CCE6FC560}"/>
              </a:ext>
            </a:extLst>
          </p:cNvPr>
          <p:cNvSpPr txBox="1"/>
          <p:nvPr/>
        </p:nvSpPr>
        <p:spPr>
          <a:xfrm>
            <a:off x="815975" y="1556087"/>
            <a:ext cx="3946525" cy="2962158"/>
          </a:xfrm>
          <a:prstGeom prst="rect">
            <a:avLst/>
          </a:prstGeom>
          <a:noFill/>
        </p:spPr>
        <p:txBody>
          <a:bodyPr wrap="square">
            <a:spAutoFit/>
          </a:bodyPr>
          <a:lstStyle/>
          <a:p>
            <a:pPr>
              <a:lnSpc>
                <a:spcPct val="150000"/>
              </a:lnSpc>
            </a:pPr>
            <a:r>
              <a:rPr lang="en-US" sz="1600" b="0" i="0" dirty="0">
                <a:solidFill>
                  <a:srgbClr val="262626"/>
                </a:solidFill>
                <a:effectLst/>
                <a:latin typeface="+mj-lt"/>
              </a:rPr>
              <a:t>The code is easier for a developer to understand. The small code base doesn’t slow down the IDE, making developers more productive. And each service typically starts a lot faster than a large monolith does, which also makes developers more productive and speeds up deployments.</a:t>
            </a:r>
            <a:r>
              <a:rPr lang="en-US" sz="1600" dirty="0">
                <a:latin typeface="+mj-lt"/>
              </a:rPr>
              <a:t> </a:t>
            </a:r>
            <a:br>
              <a:rPr lang="en-US" dirty="0">
                <a:latin typeface="+mj-lt"/>
              </a:rPr>
            </a:br>
            <a:endParaRPr lang="en-US" dirty="0">
              <a:latin typeface="+mj-lt"/>
            </a:endParaRPr>
          </a:p>
        </p:txBody>
      </p:sp>
      <p:sp>
        <p:nvSpPr>
          <p:cNvPr id="4" name="AutoShape 2" descr="What are Microservices and what are their benefits? | by Maria Wachal |  SoftwareMill Tech Blog">
            <a:extLst>
              <a:ext uri="{FF2B5EF4-FFF2-40B4-BE49-F238E27FC236}">
                <a16:creationId xmlns:a16="http://schemas.microsoft.com/office/drawing/2014/main" id="{DC70A371-61C5-488B-87A2-CA4EFD13C23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0" name="Picture 4" descr="API vs Microservices [What's the Differences] | LaptrinhX">
            <a:extLst>
              <a:ext uri="{FF2B5EF4-FFF2-40B4-BE49-F238E27FC236}">
                <a16:creationId xmlns:a16="http://schemas.microsoft.com/office/drawing/2014/main" id="{84137DE4-D58A-4E2B-8DE3-8701D00A9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8470" y="1556086"/>
            <a:ext cx="5019484" cy="327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671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9D74A9E-DC86-4A34-93B6-3954D5C1C2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49</a:t>
            </a:fld>
            <a:endParaRPr lang="en" dirty="0"/>
          </a:p>
        </p:txBody>
      </p:sp>
      <p:sp>
        <p:nvSpPr>
          <p:cNvPr id="6" name="TextBox 5">
            <a:extLst>
              <a:ext uri="{FF2B5EF4-FFF2-40B4-BE49-F238E27FC236}">
                <a16:creationId xmlns:a16="http://schemas.microsoft.com/office/drawing/2014/main" id="{882721E4-5F23-42DB-AA85-2609BD277CFE}"/>
              </a:ext>
            </a:extLst>
          </p:cNvPr>
          <p:cNvSpPr txBox="1"/>
          <p:nvPr/>
        </p:nvSpPr>
        <p:spPr>
          <a:xfrm>
            <a:off x="0" y="658437"/>
            <a:ext cx="8950325" cy="579967"/>
          </a:xfrm>
          <a:prstGeom prst="rect">
            <a:avLst/>
          </a:prstGeom>
          <a:noFill/>
        </p:spPr>
        <p:txBody>
          <a:bodyPr wrap="square">
            <a:spAutoFit/>
          </a:bodyPr>
          <a:lstStyle/>
          <a:p>
            <a:pPr algn="ctr">
              <a:lnSpc>
                <a:spcPct val="150000"/>
              </a:lnSpc>
            </a:pPr>
            <a:r>
              <a:rPr lang="en-US" sz="2400" b="0" i="0" dirty="0">
                <a:solidFill>
                  <a:schemeClr val="bg1"/>
                </a:solidFill>
                <a:effectLst/>
                <a:latin typeface="+mj-lt"/>
              </a:rPr>
              <a:t>Services are independently deployable.</a:t>
            </a:r>
          </a:p>
        </p:txBody>
      </p:sp>
      <p:sp>
        <p:nvSpPr>
          <p:cNvPr id="8" name="TextBox 7">
            <a:extLst>
              <a:ext uri="{FF2B5EF4-FFF2-40B4-BE49-F238E27FC236}">
                <a16:creationId xmlns:a16="http://schemas.microsoft.com/office/drawing/2014/main" id="{9D2D6077-0B55-4C41-B58B-E24CCE6FC560}"/>
              </a:ext>
            </a:extLst>
          </p:cNvPr>
          <p:cNvSpPr txBox="1"/>
          <p:nvPr/>
        </p:nvSpPr>
        <p:spPr>
          <a:xfrm>
            <a:off x="815975" y="1556087"/>
            <a:ext cx="5178425" cy="2638992"/>
          </a:xfrm>
          <a:prstGeom prst="rect">
            <a:avLst/>
          </a:prstGeom>
          <a:noFill/>
        </p:spPr>
        <p:txBody>
          <a:bodyPr wrap="square">
            <a:spAutoFit/>
          </a:bodyPr>
          <a:lstStyle/>
          <a:p>
            <a:pPr>
              <a:lnSpc>
                <a:spcPct val="150000"/>
              </a:lnSpc>
            </a:pPr>
            <a:r>
              <a:rPr lang="en-US" b="0" i="0" dirty="0">
                <a:solidFill>
                  <a:srgbClr val="262626"/>
                </a:solidFill>
                <a:effectLst/>
                <a:latin typeface="+mj-lt"/>
              </a:rPr>
              <a:t>Each service in a microservice architecture can be scaled independently of other services using X-axis cloning and Z-axis partitioning. Moreover, each service can be deployed on hardware that’s best suited to its resource requirements. This is quite different than when using a monolithic architecture, where components with wildly different resource requirements for example, CPU-intensive vs. memory-intensive must be deployed together.</a:t>
            </a:r>
            <a:r>
              <a:rPr lang="en-US" dirty="0">
                <a:latin typeface="+mj-lt"/>
              </a:rPr>
              <a:t> </a:t>
            </a:r>
            <a:br>
              <a:rPr lang="en-US" dirty="0">
                <a:latin typeface="+mj-lt"/>
              </a:rPr>
            </a:br>
            <a:endParaRPr lang="en-US" dirty="0">
              <a:latin typeface="+mj-lt"/>
            </a:endParaRPr>
          </a:p>
        </p:txBody>
      </p:sp>
      <p:sp>
        <p:nvSpPr>
          <p:cNvPr id="4" name="AutoShape 2" descr="What are Microservices and what are their benefits? | by Maria Wachal |  SoftwareMill Tech Blog">
            <a:extLst>
              <a:ext uri="{FF2B5EF4-FFF2-40B4-BE49-F238E27FC236}">
                <a16:creationId xmlns:a16="http://schemas.microsoft.com/office/drawing/2014/main" id="{DC70A371-61C5-488B-87A2-CA4EFD13C23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How Microservices Architecture Helps Complex and Evolving Applications | by  Luke Skywalker | Experience Stack">
            <a:extLst>
              <a:ext uri="{FF2B5EF4-FFF2-40B4-BE49-F238E27FC236}">
                <a16:creationId xmlns:a16="http://schemas.microsoft.com/office/drawing/2014/main" id="{77ED67EC-C082-4781-BAB9-092F7A1EAFCB}"/>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4" name="Picture 4" descr="How to Benefit from Microservices Architecture Implementation - Aionys">
            <a:extLst>
              <a:ext uri="{FF2B5EF4-FFF2-40B4-BE49-F238E27FC236}">
                <a16:creationId xmlns:a16="http://schemas.microsoft.com/office/drawing/2014/main" id="{E9B17517-4018-47CA-BFD9-3A817C533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100" y="1435100"/>
            <a:ext cx="3152265" cy="340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490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92A0-E7B7-4352-A686-9A06D452FC05}"/>
              </a:ext>
            </a:extLst>
          </p:cNvPr>
          <p:cNvSpPr>
            <a:spLocks noGrp="1"/>
          </p:cNvSpPr>
          <p:nvPr>
            <p:ph type="title"/>
          </p:nvPr>
        </p:nvSpPr>
        <p:spPr/>
        <p:txBody>
          <a:bodyPr/>
          <a:lstStyle/>
          <a:p>
            <a:pPr algn="ctr"/>
            <a:r>
              <a:rPr lang="en-US" sz="2400" b="1" dirty="0">
                <a:solidFill>
                  <a:schemeClr val="bg1"/>
                </a:solidFill>
                <a:latin typeface="+mn-lt"/>
                <a:cs typeface="Arial" panose="020B0604020202020204" pitchFamily="34" charset="0"/>
              </a:rPr>
              <a:t>Architectural Style Classification</a:t>
            </a:r>
            <a:endParaRPr lang="en-US" dirty="0"/>
          </a:p>
        </p:txBody>
      </p:sp>
      <p:sp>
        <p:nvSpPr>
          <p:cNvPr id="3" name="Text Placeholder 2">
            <a:extLst>
              <a:ext uri="{FF2B5EF4-FFF2-40B4-BE49-F238E27FC236}">
                <a16:creationId xmlns:a16="http://schemas.microsoft.com/office/drawing/2014/main" id="{6CC13B0A-7D89-40EF-BBAC-46EC84F5376C}"/>
              </a:ext>
            </a:extLst>
          </p:cNvPr>
          <p:cNvSpPr>
            <a:spLocks noGrp="1"/>
          </p:cNvSpPr>
          <p:nvPr>
            <p:ph type="body" idx="1"/>
          </p:nvPr>
        </p:nvSpPr>
        <p:spPr>
          <a:xfrm>
            <a:off x="1172650" y="1599700"/>
            <a:ext cx="7331604" cy="3399020"/>
          </a:xfrm>
        </p:spPr>
        <p:txBody>
          <a:bodyPr/>
          <a:lstStyle/>
          <a:p>
            <a:pPr>
              <a:lnSpc>
                <a:spcPct val="150000"/>
              </a:lnSpc>
            </a:pPr>
            <a:r>
              <a:rPr lang="en-US" b="1" i="0" dirty="0">
                <a:solidFill>
                  <a:srgbClr val="262626"/>
                </a:solidFill>
                <a:effectLst/>
                <a:latin typeface="+mj-lt"/>
              </a:rPr>
              <a:t>Monolithic</a:t>
            </a:r>
            <a:r>
              <a:rPr lang="en-US" b="0" i="0" dirty="0">
                <a:solidFill>
                  <a:srgbClr val="262626"/>
                </a:solidFill>
                <a:effectLst/>
                <a:latin typeface="+mj-lt"/>
              </a:rPr>
              <a:t>:</a:t>
            </a:r>
            <a:r>
              <a:rPr lang="en-US" sz="1800" b="0" i="0" dirty="0">
                <a:solidFill>
                  <a:srgbClr val="000000"/>
                </a:solidFill>
                <a:effectLst/>
                <a:latin typeface="TimesNewRomanPSMT"/>
              </a:rPr>
              <a:t> single deployment unit(Process) of all code</a:t>
            </a:r>
            <a:r>
              <a:rPr lang="en-US" dirty="0"/>
              <a:t> </a:t>
            </a:r>
            <a:br>
              <a:rPr lang="en-US" dirty="0"/>
            </a:br>
            <a:br>
              <a:rPr lang="en-US" dirty="0"/>
            </a:br>
            <a:endParaRPr lang="en-US" dirty="0"/>
          </a:p>
          <a:p>
            <a:pPr>
              <a:lnSpc>
                <a:spcPct val="150000"/>
              </a:lnSpc>
            </a:pPr>
            <a:r>
              <a:rPr lang="en-US" sz="1800" b="1" dirty="0">
                <a:solidFill>
                  <a:srgbClr val="000000"/>
                </a:solidFill>
                <a:effectLst/>
                <a:latin typeface="TimesNewRomanPS-ItalicMT"/>
              </a:rPr>
              <a:t>Distributed</a:t>
            </a:r>
            <a:r>
              <a:rPr lang="en-US" sz="2000" b="0" i="0" dirty="0">
                <a:solidFill>
                  <a:srgbClr val="262626"/>
                </a:solidFill>
                <a:effectLst/>
                <a:latin typeface="+mj-lt"/>
              </a:rPr>
              <a:t>: </a:t>
            </a:r>
            <a:r>
              <a:rPr lang="en-US" sz="1800" b="0" i="0" dirty="0">
                <a:solidFill>
                  <a:srgbClr val="000000"/>
                </a:solidFill>
                <a:effectLst/>
                <a:latin typeface="TimesNewRomanPSMT"/>
              </a:rPr>
              <a:t>multiple deployment units connected through remote access protocols</a:t>
            </a:r>
            <a:r>
              <a:rPr lang="en-US" dirty="0"/>
              <a:t> </a:t>
            </a:r>
            <a:br>
              <a:rPr lang="en-US" dirty="0"/>
            </a:br>
            <a:endParaRPr lang="en-US" dirty="0">
              <a:latin typeface="+mj-lt"/>
            </a:endParaRPr>
          </a:p>
        </p:txBody>
      </p:sp>
      <p:sp>
        <p:nvSpPr>
          <p:cNvPr id="5" name="Slide Number Placeholder 4">
            <a:extLst>
              <a:ext uri="{FF2B5EF4-FFF2-40B4-BE49-F238E27FC236}">
                <a16:creationId xmlns:a16="http://schemas.microsoft.com/office/drawing/2014/main" id="{C4F7B06D-8E0D-44C1-8367-8A47EDDF53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7744977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9D74A9E-DC86-4A34-93B6-3954D5C1C2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50</a:t>
            </a:fld>
            <a:endParaRPr lang="en" dirty="0"/>
          </a:p>
        </p:txBody>
      </p:sp>
      <p:sp>
        <p:nvSpPr>
          <p:cNvPr id="6" name="TextBox 5">
            <a:extLst>
              <a:ext uri="{FF2B5EF4-FFF2-40B4-BE49-F238E27FC236}">
                <a16:creationId xmlns:a16="http://schemas.microsoft.com/office/drawing/2014/main" id="{882721E4-5F23-42DB-AA85-2609BD277CFE}"/>
              </a:ext>
            </a:extLst>
          </p:cNvPr>
          <p:cNvSpPr txBox="1"/>
          <p:nvPr/>
        </p:nvSpPr>
        <p:spPr>
          <a:xfrm>
            <a:off x="0" y="658437"/>
            <a:ext cx="8950325" cy="579967"/>
          </a:xfrm>
          <a:prstGeom prst="rect">
            <a:avLst/>
          </a:prstGeom>
          <a:noFill/>
        </p:spPr>
        <p:txBody>
          <a:bodyPr wrap="square">
            <a:spAutoFit/>
          </a:bodyPr>
          <a:lstStyle/>
          <a:p>
            <a:pPr algn="ctr">
              <a:lnSpc>
                <a:spcPct val="150000"/>
              </a:lnSpc>
            </a:pPr>
            <a:r>
              <a:rPr lang="en-US" sz="2400" b="0" i="0" dirty="0">
                <a:solidFill>
                  <a:schemeClr val="bg1"/>
                </a:solidFill>
                <a:effectLst/>
                <a:latin typeface="+mj-lt"/>
              </a:rPr>
              <a:t>It has better fault isolation</a:t>
            </a:r>
          </a:p>
        </p:txBody>
      </p:sp>
      <p:sp>
        <p:nvSpPr>
          <p:cNvPr id="8" name="TextBox 7">
            <a:extLst>
              <a:ext uri="{FF2B5EF4-FFF2-40B4-BE49-F238E27FC236}">
                <a16:creationId xmlns:a16="http://schemas.microsoft.com/office/drawing/2014/main" id="{9D2D6077-0B55-4C41-B58B-E24CCE6FC560}"/>
              </a:ext>
            </a:extLst>
          </p:cNvPr>
          <p:cNvSpPr txBox="1"/>
          <p:nvPr/>
        </p:nvSpPr>
        <p:spPr>
          <a:xfrm>
            <a:off x="815975" y="1556087"/>
            <a:ext cx="4772025" cy="1992661"/>
          </a:xfrm>
          <a:prstGeom prst="rect">
            <a:avLst/>
          </a:prstGeom>
          <a:noFill/>
        </p:spPr>
        <p:txBody>
          <a:bodyPr wrap="square">
            <a:spAutoFit/>
          </a:bodyPr>
          <a:lstStyle/>
          <a:p>
            <a:pPr>
              <a:lnSpc>
                <a:spcPct val="150000"/>
              </a:lnSpc>
            </a:pPr>
            <a:r>
              <a:rPr lang="en-US" b="0" i="0" dirty="0">
                <a:solidFill>
                  <a:srgbClr val="262626"/>
                </a:solidFill>
                <a:effectLst/>
                <a:latin typeface="+mj-lt"/>
              </a:rPr>
              <a:t>The microservice architecture has better fault isolation. For example, a memory leak  in one service only affects that service. Other services will continue to handle requests normally. In comparison, one misbehaving component of a monolithic architecture will bring down the entire system.</a:t>
            </a:r>
            <a:r>
              <a:rPr lang="en-US" dirty="0">
                <a:latin typeface="+mj-lt"/>
              </a:rPr>
              <a:t> </a:t>
            </a:r>
            <a:br>
              <a:rPr lang="en-US" dirty="0">
                <a:latin typeface="+mj-lt"/>
              </a:rPr>
            </a:br>
            <a:endParaRPr lang="en-US" dirty="0">
              <a:latin typeface="+mj-lt"/>
            </a:endParaRPr>
          </a:p>
        </p:txBody>
      </p:sp>
      <p:sp>
        <p:nvSpPr>
          <p:cNvPr id="4" name="AutoShape 2" descr="What are Microservices and what are their benefits? | by Maria Wachal |  SoftwareMill Tech Blog">
            <a:extLst>
              <a:ext uri="{FF2B5EF4-FFF2-40B4-BE49-F238E27FC236}">
                <a16:creationId xmlns:a16="http://schemas.microsoft.com/office/drawing/2014/main" id="{DC70A371-61C5-488B-87A2-CA4EFD13C23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Fault tolerance through optimal workload placement">
            <a:extLst>
              <a:ext uri="{FF2B5EF4-FFF2-40B4-BE49-F238E27FC236}">
                <a16:creationId xmlns:a16="http://schemas.microsoft.com/office/drawing/2014/main" id="{7FFF2EAE-58A9-4EF7-8958-1B3F37BBF060}"/>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2" name="Picture 8" descr="What does Fault Tolerance mean❓ Definition.">
            <a:extLst>
              <a:ext uri="{FF2B5EF4-FFF2-40B4-BE49-F238E27FC236}">
                <a16:creationId xmlns:a16="http://schemas.microsoft.com/office/drawing/2014/main" id="{8EAF0F0A-DFC9-46B9-AD9E-889B755B1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601" y="1409700"/>
            <a:ext cx="3835400" cy="285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7525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9D74A9E-DC86-4A34-93B6-3954D5C1C2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51</a:t>
            </a:fld>
            <a:endParaRPr lang="en" dirty="0"/>
          </a:p>
        </p:txBody>
      </p:sp>
      <p:sp>
        <p:nvSpPr>
          <p:cNvPr id="6" name="TextBox 5">
            <a:extLst>
              <a:ext uri="{FF2B5EF4-FFF2-40B4-BE49-F238E27FC236}">
                <a16:creationId xmlns:a16="http://schemas.microsoft.com/office/drawing/2014/main" id="{882721E4-5F23-42DB-AA85-2609BD277CFE}"/>
              </a:ext>
            </a:extLst>
          </p:cNvPr>
          <p:cNvSpPr txBox="1"/>
          <p:nvPr/>
        </p:nvSpPr>
        <p:spPr>
          <a:xfrm>
            <a:off x="815975" y="658437"/>
            <a:ext cx="8134350" cy="579967"/>
          </a:xfrm>
          <a:prstGeom prst="rect">
            <a:avLst/>
          </a:prstGeom>
          <a:noFill/>
        </p:spPr>
        <p:txBody>
          <a:bodyPr wrap="square">
            <a:spAutoFit/>
          </a:bodyPr>
          <a:lstStyle/>
          <a:p>
            <a:pPr>
              <a:lnSpc>
                <a:spcPct val="150000"/>
              </a:lnSpc>
            </a:pPr>
            <a:r>
              <a:rPr lang="en-US" sz="2400" b="0" i="0" dirty="0">
                <a:solidFill>
                  <a:schemeClr val="bg1"/>
                </a:solidFill>
                <a:effectLst/>
                <a:latin typeface="+mj-lt"/>
              </a:rPr>
              <a:t>It allows easy adoption of new technologies.</a:t>
            </a:r>
          </a:p>
        </p:txBody>
      </p:sp>
      <p:sp>
        <p:nvSpPr>
          <p:cNvPr id="8" name="TextBox 7">
            <a:extLst>
              <a:ext uri="{FF2B5EF4-FFF2-40B4-BE49-F238E27FC236}">
                <a16:creationId xmlns:a16="http://schemas.microsoft.com/office/drawing/2014/main" id="{9D2D6077-0B55-4C41-B58B-E24CCE6FC560}"/>
              </a:ext>
            </a:extLst>
          </p:cNvPr>
          <p:cNvSpPr txBox="1"/>
          <p:nvPr/>
        </p:nvSpPr>
        <p:spPr>
          <a:xfrm>
            <a:off x="815976" y="1556087"/>
            <a:ext cx="5529104" cy="2454326"/>
          </a:xfrm>
          <a:prstGeom prst="rect">
            <a:avLst/>
          </a:prstGeom>
          <a:noFill/>
        </p:spPr>
        <p:txBody>
          <a:bodyPr wrap="square">
            <a:spAutoFit/>
          </a:bodyPr>
          <a:lstStyle/>
          <a:p>
            <a:pPr>
              <a:lnSpc>
                <a:spcPct val="150000"/>
              </a:lnSpc>
            </a:pPr>
            <a:r>
              <a:rPr lang="en-US" sz="1800" b="0" i="0" dirty="0">
                <a:solidFill>
                  <a:srgbClr val="262626"/>
                </a:solidFill>
                <a:effectLst/>
                <a:latin typeface="+mj-lt"/>
              </a:rPr>
              <a:t>microservice architecture eliminates any long-term commitment to a technology stack. In principle, when developing a new service, the developers are free to pick whatever language and frameworks are best suited for that service</a:t>
            </a:r>
            <a:r>
              <a:rPr lang="en-US" dirty="0">
                <a:latin typeface="+mj-lt"/>
              </a:rPr>
              <a:t> </a:t>
            </a:r>
            <a:br>
              <a:rPr lang="en-US" dirty="0">
                <a:latin typeface="+mj-lt"/>
              </a:rPr>
            </a:br>
            <a:endParaRPr lang="en-US" dirty="0">
              <a:latin typeface="+mj-lt"/>
            </a:endParaRPr>
          </a:p>
        </p:txBody>
      </p:sp>
      <p:sp>
        <p:nvSpPr>
          <p:cNvPr id="4" name="AutoShape 2" descr="What are Microservices and what are their benefits? | by Maria Wachal |  SoftwareMill Tech Blog">
            <a:extLst>
              <a:ext uri="{FF2B5EF4-FFF2-40B4-BE49-F238E27FC236}">
                <a16:creationId xmlns:a16="http://schemas.microsoft.com/office/drawing/2014/main" id="{DC70A371-61C5-488B-87A2-CA4EFD13C23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4" descr="Fault tolerance through optimal workload placement">
            <a:extLst>
              <a:ext uri="{FF2B5EF4-FFF2-40B4-BE49-F238E27FC236}">
                <a16:creationId xmlns:a16="http://schemas.microsoft.com/office/drawing/2014/main" id="{7FFF2EAE-58A9-4EF7-8958-1B3F37BBF060}"/>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0" name="Picture 2" descr="Top Skills To Become a Full Stack Developer - InterviewBit">
            <a:extLst>
              <a:ext uri="{FF2B5EF4-FFF2-40B4-BE49-F238E27FC236}">
                <a16:creationId xmlns:a16="http://schemas.microsoft.com/office/drawing/2014/main" id="{77D14596-39F1-4054-8BD3-1A98A5E4E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1" y="1404937"/>
            <a:ext cx="2658904" cy="297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074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AA8A-01C5-4BC2-BABA-DDFEE8B928C0}"/>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Disadvantage of Microservices</a:t>
            </a:r>
          </a:p>
        </p:txBody>
      </p:sp>
      <p:sp>
        <p:nvSpPr>
          <p:cNvPr id="5" name="Slide Number Placeholder 4">
            <a:extLst>
              <a:ext uri="{FF2B5EF4-FFF2-40B4-BE49-F238E27FC236}">
                <a16:creationId xmlns:a16="http://schemas.microsoft.com/office/drawing/2014/main" id="{8204B3A4-71B2-452C-89DB-09018BC9199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52</a:t>
            </a:fld>
            <a:endParaRPr lang="en" dirty="0"/>
          </a:p>
        </p:txBody>
      </p:sp>
      <p:pic>
        <p:nvPicPr>
          <p:cNvPr id="7" name="Picture 6">
            <a:extLst>
              <a:ext uri="{FF2B5EF4-FFF2-40B4-BE49-F238E27FC236}">
                <a16:creationId xmlns:a16="http://schemas.microsoft.com/office/drawing/2014/main" id="{89932C68-7393-4380-B1A1-7929981DB6F7}"/>
              </a:ext>
            </a:extLst>
          </p:cNvPr>
          <p:cNvPicPr>
            <a:picLocks noChangeAspect="1"/>
          </p:cNvPicPr>
          <p:nvPr/>
        </p:nvPicPr>
        <p:blipFill>
          <a:blip r:embed="rId2"/>
          <a:stretch>
            <a:fillRect/>
          </a:stretch>
        </p:blipFill>
        <p:spPr>
          <a:xfrm>
            <a:off x="2667000" y="1521200"/>
            <a:ext cx="3810000" cy="3158750"/>
          </a:xfrm>
          <a:prstGeom prst="rect">
            <a:avLst/>
          </a:prstGeom>
        </p:spPr>
      </p:pic>
    </p:spTree>
    <p:extLst>
      <p:ext uri="{BB962C8B-B14F-4D97-AF65-F5344CB8AC3E}">
        <p14:creationId xmlns:p14="http://schemas.microsoft.com/office/powerpoint/2010/main" val="5075647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2C55-2AF9-4EEB-A087-4E9EDE2193DA}"/>
              </a:ext>
            </a:extLst>
          </p:cNvPr>
          <p:cNvSpPr>
            <a:spLocks noGrp="1"/>
          </p:cNvSpPr>
          <p:nvPr>
            <p:ph type="title"/>
          </p:nvPr>
        </p:nvSpPr>
        <p:spPr/>
        <p:txBody>
          <a:bodyPr/>
          <a:lstStyle/>
          <a:p>
            <a:pPr algn="ctr"/>
            <a:r>
              <a:rPr lang="en-US" sz="2400" b="0" i="0" dirty="0">
                <a:solidFill>
                  <a:schemeClr val="bg1"/>
                </a:solidFill>
                <a:effectLst/>
                <a:latin typeface="FranklinGothic-Demi"/>
              </a:rPr>
              <a:t>FINDING THE RIGHT SERVICES IS CHALLENGING</a:t>
            </a:r>
            <a:r>
              <a:rPr lang="en-US" sz="2400" dirty="0">
                <a:solidFill>
                  <a:schemeClr val="bg1"/>
                </a:solidFill>
              </a:rPr>
              <a:t> </a:t>
            </a:r>
          </a:p>
        </p:txBody>
      </p:sp>
      <p:sp>
        <p:nvSpPr>
          <p:cNvPr id="3" name="Text Placeholder 2">
            <a:extLst>
              <a:ext uri="{FF2B5EF4-FFF2-40B4-BE49-F238E27FC236}">
                <a16:creationId xmlns:a16="http://schemas.microsoft.com/office/drawing/2014/main" id="{919FCCCF-B0D5-4E7F-91B6-BE5A5FBD312A}"/>
              </a:ext>
            </a:extLst>
          </p:cNvPr>
          <p:cNvSpPr>
            <a:spLocks noGrp="1"/>
          </p:cNvSpPr>
          <p:nvPr>
            <p:ph type="body" idx="1"/>
          </p:nvPr>
        </p:nvSpPr>
        <p:spPr>
          <a:xfrm>
            <a:off x="842450" y="1458800"/>
            <a:ext cx="4745550" cy="2890200"/>
          </a:xfrm>
        </p:spPr>
        <p:txBody>
          <a:bodyPr/>
          <a:lstStyle/>
          <a:p>
            <a:pPr marL="101600" indent="0">
              <a:buNone/>
            </a:pPr>
            <a:r>
              <a:rPr lang="en-US" sz="1600" b="0" i="0" dirty="0">
                <a:solidFill>
                  <a:srgbClr val="262626"/>
                </a:solidFill>
                <a:effectLst/>
                <a:latin typeface="+mj-lt"/>
              </a:rPr>
              <a:t>One challenge with using the microservice architecture is that there isn’t a concrete, </a:t>
            </a:r>
            <a:r>
              <a:rPr lang="en-US" sz="1600" b="0" i="0" dirty="0">
                <a:solidFill>
                  <a:srgbClr val="262626"/>
                </a:solidFill>
                <a:effectLst/>
                <a:highlight>
                  <a:srgbClr val="FFFF00"/>
                </a:highlight>
                <a:latin typeface="+mj-lt"/>
              </a:rPr>
              <a:t>well-defined algorithm for decomposing a system into services</a:t>
            </a:r>
            <a:r>
              <a:rPr lang="en-US" sz="1600" b="0" i="0" dirty="0">
                <a:solidFill>
                  <a:srgbClr val="262626"/>
                </a:solidFill>
                <a:effectLst/>
                <a:latin typeface="+mj-lt"/>
              </a:rPr>
              <a:t>. As with much of software development, it’s something of an art. To make matters worse, if you decompose a system incorrectly, you’ll build a </a:t>
            </a:r>
            <a:r>
              <a:rPr lang="en-US" sz="1600" b="0" i="1" dirty="0">
                <a:solidFill>
                  <a:srgbClr val="262626"/>
                </a:solidFill>
                <a:effectLst/>
                <a:latin typeface="+mj-lt"/>
              </a:rPr>
              <a:t>distributed monolith</a:t>
            </a:r>
            <a:r>
              <a:rPr lang="en-US" sz="1600" b="0" i="0" dirty="0">
                <a:solidFill>
                  <a:srgbClr val="262626"/>
                </a:solidFill>
                <a:effectLst/>
                <a:latin typeface="+mj-lt"/>
              </a:rPr>
              <a:t>, a system consisting of coupled services that must be deployed together.</a:t>
            </a:r>
          </a:p>
          <a:p>
            <a:pPr marL="101600" indent="0">
              <a:buNone/>
            </a:pPr>
            <a:r>
              <a:rPr lang="en-US" sz="1600" b="0" i="0" dirty="0">
                <a:solidFill>
                  <a:srgbClr val="262626"/>
                </a:solidFill>
                <a:effectLst/>
                <a:latin typeface="+mj-lt"/>
              </a:rPr>
              <a:t> A distributed monolith has the drawbacks of both the monolithic architecture and the microservice architecture</a:t>
            </a:r>
            <a:r>
              <a:rPr lang="en-US" sz="1600" dirty="0">
                <a:latin typeface="+mj-lt"/>
              </a:rPr>
              <a:t> </a:t>
            </a:r>
            <a:br>
              <a:rPr lang="en-US" sz="1600" dirty="0">
                <a:latin typeface="+mj-lt"/>
              </a:rPr>
            </a:br>
            <a:br>
              <a:rPr lang="en-US" sz="1600" dirty="0">
                <a:latin typeface="+mj-lt"/>
              </a:rPr>
            </a:br>
            <a:endParaRPr lang="en-US" sz="1600" dirty="0">
              <a:latin typeface="+mj-lt"/>
            </a:endParaRPr>
          </a:p>
        </p:txBody>
      </p:sp>
      <p:sp>
        <p:nvSpPr>
          <p:cNvPr id="5" name="Slide Number Placeholder 4">
            <a:extLst>
              <a:ext uri="{FF2B5EF4-FFF2-40B4-BE49-F238E27FC236}">
                <a16:creationId xmlns:a16="http://schemas.microsoft.com/office/drawing/2014/main" id="{FFAD31CB-437C-45AF-ADCA-D691E53F64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53</a:t>
            </a:fld>
            <a:endParaRPr lang="en"/>
          </a:p>
        </p:txBody>
      </p:sp>
      <p:pic>
        <p:nvPicPr>
          <p:cNvPr id="9218" name="Picture 2" descr="Microservices gets it WRONG defining Service Boundaries - CodeOpinion">
            <a:extLst>
              <a:ext uri="{FF2B5EF4-FFF2-40B4-BE49-F238E27FC236}">
                <a16:creationId xmlns:a16="http://schemas.microsoft.com/office/drawing/2014/main" id="{9857F56A-8E88-4DD0-B246-129D25337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0" y="1318000"/>
            <a:ext cx="3365500" cy="3098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4535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2C55-2AF9-4EEB-A087-4E9EDE2193DA}"/>
              </a:ext>
            </a:extLst>
          </p:cNvPr>
          <p:cNvSpPr>
            <a:spLocks noGrp="1"/>
          </p:cNvSpPr>
          <p:nvPr>
            <p:ph type="title"/>
          </p:nvPr>
        </p:nvSpPr>
        <p:spPr/>
        <p:txBody>
          <a:bodyPr/>
          <a:lstStyle/>
          <a:p>
            <a:pPr algn="ctr"/>
            <a:r>
              <a:rPr lang="en-US" sz="2000" b="0" i="0" dirty="0">
                <a:solidFill>
                  <a:schemeClr val="bg1"/>
                </a:solidFill>
                <a:effectLst/>
                <a:latin typeface="FranklinGothic-Demi"/>
              </a:rPr>
              <a:t>DISTRIBUTED SYSTEMS ARE COMPLEX</a:t>
            </a:r>
            <a:r>
              <a:rPr lang="en-US" sz="2000" dirty="0">
                <a:solidFill>
                  <a:schemeClr val="bg1"/>
                </a:solidFill>
              </a:rPr>
              <a:t> </a:t>
            </a:r>
          </a:p>
        </p:txBody>
      </p:sp>
      <p:sp>
        <p:nvSpPr>
          <p:cNvPr id="3" name="Text Placeholder 2">
            <a:extLst>
              <a:ext uri="{FF2B5EF4-FFF2-40B4-BE49-F238E27FC236}">
                <a16:creationId xmlns:a16="http://schemas.microsoft.com/office/drawing/2014/main" id="{919FCCCF-B0D5-4E7F-91B6-BE5A5FBD312A}"/>
              </a:ext>
            </a:extLst>
          </p:cNvPr>
          <p:cNvSpPr>
            <a:spLocks noGrp="1"/>
          </p:cNvSpPr>
          <p:nvPr>
            <p:ph type="body" idx="1"/>
          </p:nvPr>
        </p:nvSpPr>
        <p:spPr>
          <a:xfrm>
            <a:off x="842450" y="1458800"/>
            <a:ext cx="5228150" cy="2890200"/>
          </a:xfrm>
        </p:spPr>
        <p:txBody>
          <a:bodyPr/>
          <a:lstStyle/>
          <a:p>
            <a:r>
              <a:rPr lang="en-US" sz="1400" b="0" i="0" dirty="0">
                <a:solidFill>
                  <a:srgbClr val="262626"/>
                </a:solidFill>
                <a:effectLst/>
                <a:latin typeface="+mn-lt"/>
              </a:rPr>
              <a:t>Another issue with using the microservice architecture is that developers must deal with the additional complexity of creating a distributed system.</a:t>
            </a:r>
          </a:p>
          <a:p>
            <a:r>
              <a:rPr lang="en-US" sz="1400" b="0" i="0" dirty="0">
                <a:solidFill>
                  <a:srgbClr val="262626"/>
                </a:solidFill>
                <a:effectLst/>
                <a:latin typeface="+mn-lt"/>
              </a:rPr>
              <a:t> Services must use an </a:t>
            </a:r>
            <a:r>
              <a:rPr lang="en-US" sz="1400" b="0" i="0" dirty="0" err="1">
                <a:solidFill>
                  <a:srgbClr val="262626"/>
                </a:solidFill>
                <a:effectLst/>
                <a:latin typeface="+mn-lt"/>
              </a:rPr>
              <a:t>interprocess</a:t>
            </a:r>
            <a:r>
              <a:rPr lang="en-US" sz="1400" b="0" i="0" dirty="0">
                <a:solidFill>
                  <a:srgbClr val="262626"/>
                </a:solidFill>
                <a:effectLst/>
                <a:latin typeface="+mn-lt"/>
              </a:rPr>
              <a:t> communication mechanism. This is more complex than a simple method</a:t>
            </a:r>
            <a:br>
              <a:rPr lang="en-US" sz="1400" b="0" i="0" dirty="0">
                <a:solidFill>
                  <a:srgbClr val="262626"/>
                </a:solidFill>
                <a:effectLst/>
                <a:latin typeface="+mn-lt"/>
              </a:rPr>
            </a:br>
            <a:r>
              <a:rPr lang="en-US" sz="1400" b="0" i="0" dirty="0">
                <a:solidFill>
                  <a:srgbClr val="262626"/>
                </a:solidFill>
                <a:effectLst/>
                <a:latin typeface="+mn-lt"/>
              </a:rPr>
              <a:t>call.</a:t>
            </a:r>
          </a:p>
          <a:p>
            <a:r>
              <a:rPr lang="en-US" sz="1400" b="0" i="0" dirty="0">
                <a:solidFill>
                  <a:srgbClr val="262626"/>
                </a:solidFill>
                <a:effectLst/>
                <a:latin typeface="+mn-lt"/>
              </a:rPr>
              <a:t> Moreover, a service must be designed to handle partial failure and deal with the remote service either being unavailable or exhibiting high latency</a:t>
            </a:r>
            <a:r>
              <a:rPr lang="en-US" sz="1400" dirty="0">
                <a:latin typeface="+mn-lt"/>
              </a:rPr>
              <a:t> </a:t>
            </a:r>
            <a:br>
              <a:rPr lang="en-US" sz="1400" dirty="0">
                <a:latin typeface="+mj-lt"/>
              </a:rPr>
            </a:br>
            <a:br>
              <a:rPr lang="en-US" sz="1400" dirty="0">
                <a:latin typeface="+mj-lt"/>
              </a:rPr>
            </a:br>
            <a:br>
              <a:rPr lang="en-US" sz="1400" dirty="0">
                <a:latin typeface="+mj-lt"/>
              </a:rPr>
            </a:br>
            <a:endParaRPr lang="en-US" sz="1400" dirty="0">
              <a:latin typeface="+mj-lt"/>
            </a:endParaRPr>
          </a:p>
        </p:txBody>
      </p:sp>
      <p:sp>
        <p:nvSpPr>
          <p:cNvPr id="5" name="Slide Number Placeholder 4">
            <a:extLst>
              <a:ext uri="{FF2B5EF4-FFF2-40B4-BE49-F238E27FC236}">
                <a16:creationId xmlns:a16="http://schemas.microsoft.com/office/drawing/2014/main" id="{FFAD31CB-437C-45AF-ADCA-D691E53F64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54</a:t>
            </a:fld>
            <a:endParaRPr lang="en"/>
          </a:p>
        </p:txBody>
      </p:sp>
      <p:pic>
        <p:nvPicPr>
          <p:cNvPr id="11266" name="Picture 2" descr="Complex - BlueHome Property Management">
            <a:extLst>
              <a:ext uri="{FF2B5EF4-FFF2-40B4-BE49-F238E27FC236}">
                <a16:creationId xmlns:a16="http://schemas.microsoft.com/office/drawing/2014/main" id="{55036611-4793-477C-8B09-EAA4C0CE8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0601" y="1514474"/>
            <a:ext cx="2760504" cy="272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319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2C55-2AF9-4EEB-A087-4E9EDE2193DA}"/>
              </a:ext>
            </a:extLst>
          </p:cNvPr>
          <p:cNvSpPr>
            <a:spLocks noGrp="1"/>
          </p:cNvSpPr>
          <p:nvPr>
            <p:ph type="title"/>
          </p:nvPr>
        </p:nvSpPr>
        <p:spPr>
          <a:xfrm>
            <a:off x="355600" y="664300"/>
            <a:ext cx="8148654" cy="653700"/>
          </a:xfrm>
        </p:spPr>
        <p:txBody>
          <a:bodyPr/>
          <a:lstStyle/>
          <a:p>
            <a:pPr algn="ctr"/>
            <a:r>
              <a:rPr lang="en-US" sz="1800" b="0" i="0" dirty="0">
                <a:solidFill>
                  <a:schemeClr val="bg1"/>
                </a:solidFill>
                <a:effectLst/>
                <a:latin typeface="FranklinGothic-Demi"/>
              </a:rPr>
              <a:t>DEPLOYING FEATURES SPANNING MULTIPLE SERVICES NEEDS CAREFUL COORDINATION</a:t>
            </a:r>
            <a:r>
              <a:rPr lang="en-US" sz="1400" dirty="0">
                <a:solidFill>
                  <a:schemeClr val="bg1"/>
                </a:solidFill>
              </a:rPr>
              <a:t> </a:t>
            </a:r>
            <a:br>
              <a:rPr lang="en-US" sz="1400" dirty="0">
                <a:solidFill>
                  <a:schemeClr val="bg1"/>
                </a:solidFill>
              </a:rPr>
            </a:br>
            <a:endParaRPr lang="en-US" sz="2000" dirty="0">
              <a:solidFill>
                <a:schemeClr val="bg1"/>
              </a:solidFill>
            </a:endParaRPr>
          </a:p>
        </p:txBody>
      </p:sp>
      <p:sp>
        <p:nvSpPr>
          <p:cNvPr id="3" name="Text Placeholder 2">
            <a:extLst>
              <a:ext uri="{FF2B5EF4-FFF2-40B4-BE49-F238E27FC236}">
                <a16:creationId xmlns:a16="http://schemas.microsoft.com/office/drawing/2014/main" id="{919FCCCF-B0D5-4E7F-91B6-BE5A5FBD312A}"/>
              </a:ext>
            </a:extLst>
          </p:cNvPr>
          <p:cNvSpPr>
            <a:spLocks noGrp="1"/>
          </p:cNvSpPr>
          <p:nvPr>
            <p:ph type="body" idx="1"/>
          </p:nvPr>
        </p:nvSpPr>
        <p:spPr>
          <a:xfrm>
            <a:off x="842450" y="1458800"/>
            <a:ext cx="5558350" cy="2890200"/>
          </a:xfrm>
        </p:spPr>
        <p:txBody>
          <a:bodyPr/>
          <a:lstStyle/>
          <a:p>
            <a:pPr marL="101600" indent="0">
              <a:buNone/>
            </a:pPr>
            <a:r>
              <a:rPr lang="en-US" sz="1800" b="0" i="0" dirty="0">
                <a:solidFill>
                  <a:srgbClr val="262626"/>
                </a:solidFill>
                <a:effectLst/>
                <a:latin typeface="+mj-lt"/>
              </a:rPr>
              <a:t>Another challenge with using the microservice architecture is that deploying features  that span multiple services requires careful coordination between the various development teams.</a:t>
            </a:r>
          </a:p>
          <a:p>
            <a:pPr marL="101600" indent="0">
              <a:buNone/>
            </a:pPr>
            <a:r>
              <a:rPr lang="en-US" sz="1800" b="0" i="0" dirty="0">
                <a:solidFill>
                  <a:srgbClr val="262626"/>
                </a:solidFill>
                <a:effectLst/>
                <a:latin typeface="+mj-lt"/>
              </a:rPr>
              <a:t> You have to create a rollout plan that orders service deployments based on the dependencies between services. That’s quite different than a monolithic architecture, where you can easily deploy updates to multiple components atomically</a:t>
            </a:r>
            <a:r>
              <a:rPr lang="en-US" sz="1200" dirty="0">
                <a:latin typeface="+mj-lt"/>
              </a:rPr>
              <a:t> </a:t>
            </a:r>
            <a:br>
              <a:rPr lang="en-US" sz="1200" dirty="0">
                <a:latin typeface="+mj-lt"/>
              </a:rPr>
            </a:br>
            <a:endParaRPr lang="en-US" sz="1400" dirty="0">
              <a:latin typeface="+mj-lt"/>
            </a:endParaRPr>
          </a:p>
        </p:txBody>
      </p:sp>
      <p:sp>
        <p:nvSpPr>
          <p:cNvPr id="5" name="Slide Number Placeholder 4">
            <a:extLst>
              <a:ext uri="{FF2B5EF4-FFF2-40B4-BE49-F238E27FC236}">
                <a16:creationId xmlns:a16="http://schemas.microsoft.com/office/drawing/2014/main" id="{FFAD31CB-437C-45AF-ADCA-D691E53F64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55</a:t>
            </a:fld>
            <a:endParaRPr lang="en"/>
          </a:p>
        </p:txBody>
      </p:sp>
      <p:pic>
        <p:nvPicPr>
          <p:cNvPr id="12292" name="Picture 4" descr="teamwork transparant - Clip Art Library">
            <a:extLst>
              <a:ext uri="{FF2B5EF4-FFF2-40B4-BE49-F238E27FC236}">
                <a16:creationId xmlns:a16="http://schemas.microsoft.com/office/drawing/2014/main" id="{0163BA31-BABE-4C49-AFA4-202BF4855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701" y="1318000"/>
            <a:ext cx="2654300" cy="241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5259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2C55-2AF9-4EEB-A087-4E9EDE2193DA}"/>
              </a:ext>
            </a:extLst>
          </p:cNvPr>
          <p:cNvSpPr>
            <a:spLocks noGrp="1"/>
          </p:cNvSpPr>
          <p:nvPr>
            <p:ph type="title"/>
          </p:nvPr>
        </p:nvSpPr>
        <p:spPr>
          <a:xfrm>
            <a:off x="355600" y="664300"/>
            <a:ext cx="8148654" cy="653700"/>
          </a:xfrm>
        </p:spPr>
        <p:txBody>
          <a:bodyPr/>
          <a:lstStyle/>
          <a:p>
            <a:pPr algn="ctr"/>
            <a:r>
              <a:rPr lang="en-US" sz="1800" b="0" i="0" dirty="0">
                <a:solidFill>
                  <a:schemeClr val="bg1"/>
                </a:solidFill>
                <a:effectLst/>
                <a:latin typeface="FranklinGothic-Demi"/>
              </a:rPr>
              <a:t>DECIDING WHEN TO ADOPT IS DIFFICULT</a:t>
            </a:r>
            <a:endParaRPr lang="en-US" sz="2000" dirty="0">
              <a:solidFill>
                <a:schemeClr val="bg1"/>
              </a:solidFill>
            </a:endParaRPr>
          </a:p>
        </p:txBody>
      </p:sp>
      <p:sp>
        <p:nvSpPr>
          <p:cNvPr id="3" name="Text Placeholder 2">
            <a:extLst>
              <a:ext uri="{FF2B5EF4-FFF2-40B4-BE49-F238E27FC236}">
                <a16:creationId xmlns:a16="http://schemas.microsoft.com/office/drawing/2014/main" id="{919FCCCF-B0D5-4E7F-91B6-BE5A5FBD312A}"/>
              </a:ext>
            </a:extLst>
          </p:cNvPr>
          <p:cNvSpPr>
            <a:spLocks noGrp="1"/>
          </p:cNvSpPr>
          <p:nvPr>
            <p:ph type="body" idx="1"/>
          </p:nvPr>
        </p:nvSpPr>
        <p:spPr>
          <a:xfrm>
            <a:off x="842449" y="1458800"/>
            <a:ext cx="5782187" cy="3379900"/>
          </a:xfrm>
        </p:spPr>
        <p:txBody>
          <a:bodyPr/>
          <a:lstStyle/>
          <a:p>
            <a:r>
              <a:rPr lang="en-US" sz="1800" b="1" i="0" dirty="0">
                <a:solidFill>
                  <a:srgbClr val="262626"/>
                </a:solidFill>
                <a:effectLst/>
                <a:highlight>
                  <a:srgbClr val="FFFF00"/>
                </a:highlight>
                <a:latin typeface="+mj-lt"/>
              </a:rPr>
              <a:t>Another</a:t>
            </a:r>
            <a:r>
              <a:rPr lang="en-US" sz="1800" b="0" i="0" dirty="0">
                <a:solidFill>
                  <a:srgbClr val="262626"/>
                </a:solidFill>
                <a:effectLst/>
                <a:latin typeface="+mj-lt"/>
              </a:rPr>
              <a:t> issue with using the microservice architecture is deciding at what point during  the lifecycle of the application you should use this architecture. </a:t>
            </a:r>
          </a:p>
          <a:p>
            <a:r>
              <a:rPr lang="en-US" sz="1800" b="1" i="0" dirty="0">
                <a:solidFill>
                  <a:srgbClr val="262626"/>
                </a:solidFill>
                <a:effectLst/>
                <a:highlight>
                  <a:srgbClr val="FFFF00"/>
                </a:highlight>
                <a:latin typeface="+mj-lt"/>
              </a:rPr>
              <a:t>When</a:t>
            </a:r>
            <a:r>
              <a:rPr lang="en-US" sz="1800" b="0" i="0" dirty="0">
                <a:solidFill>
                  <a:srgbClr val="262626"/>
                </a:solidFill>
                <a:effectLst/>
                <a:latin typeface="+mj-lt"/>
              </a:rPr>
              <a:t> developing the first version of an application, you often don’t have the problems that this architecture solves. Moreover, using an elaborate, distributed architecture will slow down development.</a:t>
            </a:r>
            <a:r>
              <a:rPr lang="en-US" sz="1600" dirty="0">
                <a:latin typeface="+mj-lt"/>
              </a:rPr>
              <a:t> </a:t>
            </a:r>
          </a:p>
          <a:p>
            <a:r>
              <a:rPr lang="en-US" sz="1800" b="1" dirty="0">
                <a:solidFill>
                  <a:srgbClr val="262626"/>
                </a:solidFill>
                <a:highlight>
                  <a:srgbClr val="FFFF00"/>
                </a:highlight>
                <a:latin typeface="+mj-lt"/>
              </a:rPr>
              <a:t>A startup </a:t>
            </a:r>
            <a:r>
              <a:rPr lang="en-US" sz="1800" dirty="0">
                <a:solidFill>
                  <a:srgbClr val="262626"/>
                </a:solidFill>
                <a:latin typeface="+mj-lt"/>
              </a:rPr>
              <a:t>should almost certainly begin with a monolithic application </a:t>
            </a:r>
            <a:br>
              <a:rPr lang="en-US" sz="1200" dirty="0"/>
            </a:br>
            <a:endParaRPr lang="en-US" sz="1400" dirty="0">
              <a:latin typeface="+mj-lt"/>
            </a:endParaRPr>
          </a:p>
        </p:txBody>
      </p:sp>
      <p:sp>
        <p:nvSpPr>
          <p:cNvPr id="5" name="Slide Number Placeholder 4">
            <a:extLst>
              <a:ext uri="{FF2B5EF4-FFF2-40B4-BE49-F238E27FC236}">
                <a16:creationId xmlns:a16="http://schemas.microsoft.com/office/drawing/2014/main" id="{FFAD31CB-437C-45AF-ADCA-D691E53F64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56</a:t>
            </a:fld>
            <a:endParaRPr lang="en"/>
          </a:p>
        </p:txBody>
      </p:sp>
      <p:pic>
        <p:nvPicPr>
          <p:cNvPr id="13314" name="Picture 2" descr="Top 3 Reasons Why Companies Struggle With Agile and Scrum">
            <a:extLst>
              <a:ext uri="{FF2B5EF4-FFF2-40B4-BE49-F238E27FC236}">
                <a16:creationId xmlns:a16="http://schemas.microsoft.com/office/drawing/2014/main" id="{844D9410-615C-41BE-83A0-70CC4C163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7200" y="1465150"/>
            <a:ext cx="2284412" cy="22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8654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2C55-2AF9-4EEB-A087-4E9EDE2193DA}"/>
              </a:ext>
            </a:extLst>
          </p:cNvPr>
          <p:cNvSpPr>
            <a:spLocks noGrp="1"/>
          </p:cNvSpPr>
          <p:nvPr>
            <p:ph type="title"/>
          </p:nvPr>
        </p:nvSpPr>
        <p:spPr>
          <a:xfrm>
            <a:off x="355600" y="664300"/>
            <a:ext cx="8148654" cy="653700"/>
          </a:xfrm>
        </p:spPr>
        <p:txBody>
          <a:bodyPr/>
          <a:lstStyle/>
          <a:p>
            <a:pPr algn="ctr"/>
            <a:r>
              <a:rPr lang="en-US" sz="2800" dirty="0">
                <a:latin typeface="+mn-lt"/>
              </a:rPr>
              <a:t>Developer Experience</a:t>
            </a:r>
            <a:endParaRPr lang="en-US" sz="2800" dirty="0">
              <a:solidFill>
                <a:schemeClr val="bg1"/>
              </a:solidFill>
              <a:latin typeface="+mn-lt"/>
            </a:endParaRPr>
          </a:p>
        </p:txBody>
      </p:sp>
      <p:sp>
        <p:nvSpPr>
          <p:cNvPr id="3" name="Text Placeholder 2">
            <a:extLst>
              <a:ext uri="{FF2B5EF4-FFF2-40B4-BE49-F238E27FC236}">
                <a16:creationId xmlns:a16="http://schemas.microsoft.com/office/drawing/2014/main" id="{919FCCCF-B0D5-4E7F-91B6-BE5A5FBD312A}"/>
              </a:ext>
            </a:extLst>
          </p:cNvPr>
          <p:cNvSpPr>
            <a:spLocks noGrp="1"/>
          </p:cNvSpPr>
          <p:nvPr>
            <p:ph type="body" idx="1"/>
          </p:nvPr>
        </p:nvSpPr>
        <p:spPr>
          <a:xfrm>
            <a:off x="626550" y="1461714"/>
            <a:ext cx="5602046" cy="2732200"/>
          </a:xfrm>
        </p:spPr>
        <p:txBody>
          <a:bodyPr/>
          <a:lstStyle/>
          <a:p>
            <a:pPr marL="101600" indent="0">
              <a:lnSpc>
                <a:spcPct val="200000"/>
              </a:lnSpc>
              <a:buNone/>
            </a:pPr>
            <a:r>
              <a:rPr lang="en-US" sz="1600" dirty="0">
                <a:latin typeface="+mj-lt"/>
              </a:rPr>
              <a:t>As you have more and more services, the developer experience can begin to suffer. More resource-intensive runtimes like the JVM can limit the number of microservices that can be run on a single developer machine</a:t>
            </a:r>
            <a:endParaRPr lang="en-US" sz="1400" dirty="0">
              <a:latin typeface="+mj-lt"/>
            </a:endParaRPr>
          </a:p>
        </p:txBody>
      </p:sp>
      <p:sp>
        <p:nvSpPr>
          <p:cNvPr id="5" name="Slide Number Placeholder 4">
            <a:extLst>
              <a:ext uri="{FF2B5EF4-FFF2-40B4-BE49-F238E27FC236}">
                <a16:creationId xmlns:a16="http://schemas.microsoft.com/office/drawing/2014/main" id="{FFAD31CB-437C-45AF-ADCA-D691E53F64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57</a:t>
            </a:fld>
            <a:endParaRPr lang="en"/>
          </a:p>
        </p:txBody>
      </p:sp>
      <p:pic>
        <p:nvPicPr>
          <p:cNvPr id="14338" name="Picture 2" descr="Programer Having Problem Project Developer Programming And Coding  Technology Website Design Safety Of The Social World Cyberspace Concept  Stock Photo - Download Image Now - iStock">
            <a:extLst>
              <a:ext uri="{FF2B5EF4-FFF2-40B4-BE49-F238E27FC236}">
                <a16:creationId xmlns:a16="http://schemas.microsoft.com/office/drawing/2014/main" id="{61FF9CF2-E168-46C2-84E7-47D6DA26D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495" y="1461714"/>
            <a:ext cx="2597905" cy="236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4609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2C55-2AF9-4EEB-A087-4E9EDE2193DA}"/>
              </a:ext>
            </a:extLst>
          </p:cNvPr>
          <p:cNvSpPr>
            <a:spLocks noGrp="1"/>
          </p:cNvSpPr>
          <p:nvPr>
            <p:ph type="title"/>
          </p:nvPr>
        </p:nvSpPr>
        <p:spPr>
          <a:xfrm>
            <a:off x="355600" y="664300"/>
            <a:ext cx="8148654" cy="653700"/>
          </a:xfrm>
        </p:spPr>
        <p:txBody>
          <a:bodyPr/>
          <a:lstStyle/>
          <a:p>
            <a:pPr algn="ctr"/>
            <a:r>
              <a:rPr lang="en-US" sz="2000" dirty="0"/>
              <a:t>Technology Overload</a:t>
            </a:r>
            <a:endParaRPr lang="en-US" sz="2800" dirty="0">
              <a:solidFill>
                <a:schemeClr val="bg1"/>
              </a:solidFill>
              <a:latin typeface="+mn-lt"/>
            </a:endParaRPr>
          </a:p>
        </p:txBody>
      </p:sp>
      <p:sp>
        <p:nvSpPr>
          <p:cNvPr id="3" name="Text Placeholder 2">
            <a:extLst>
              <a:ext uri="{FF2B5EF4-FFF2-40B4-BE49-F238E27FC236}">
                <a16:creationId xmlns:a16="http://schemas.microsoft.com/office/drawing/2014/main" id="{919FCCCF-B0D5-4E7F-91B6-BE5A5FBD312A}"/>
              </a:ext>
            </a:extLst>
          </p:cNvPr>
          <p:cNvSpPr>
            <a:spLocks noGrp="1"/>
          </p:cNvSpPr>
          <p:nvPr>
            <p:ph type="body" idx="1"/>
          </p:nvPr>
        </p:nvSpPr>
        <p:spPr>
          <a:xfrm>
            <a:off x="626550" y="1461714"/>
            <a:ext cx="4961450" cy="2732200"/>
          </a:xfrm>
        </p:spPr>
        <p:txBody>
          <a:bodyPr/>
          <a:lstStyle/>
          <a:p>
            <a:pPr marL="101600" indent="0">
              <a:lnSpc>
                <a:spcPct val="200000"/>
              </a:lnSpc>
              <a:buNone/>
            </a:pPr>
            <a:r>
              <a:rPr lang="en-US" sz="1400" dirty="0">
                <a:latin typeface="+mj-lt"/>
              </a:rPr>
              <a:t>Microservices may well give you the </a:t>
            </a:r>
            <a:r>
              <a:rPr lang="en-US" sz="1400" i="1" dirty="0">
                <a:latin typeface="+mj-lt"/>
              </a:rPr>
              <a:t>option</a:t>
            </a:r>
            <a:r>
              <a:rPr lang="en-US" sz="1400" dirty="0">
                <a:latin typeface="+mj-lt"/>
              </a:rPr>
              <a:t> for each microservice to be written in a different programming language, to run on a different runtime, or to use a different database—but these are options, not requirements. You have to carefully balance the breadth and complexity of the technology you use against the costs that a diverse array of technology can bring.</a:t>
            </a:r>
          </a:p>
        </p:txBody>
      </p:sp>
      <p:sp>
        <p:nvSpPr>
          <p:cNvPr id="5" name="Slide Number Placeholder 4">
            <a:extLst>
              <a:ext uri="{FF2B5EF4-FFF2-40B4-BE49-F238E27FC236}">
                <a16:creationId xmlns:a16="http://schemas.microsoft.com/office/drawing/2014/main" id="{FFAD31CB-437C-45AF-ADCA-D691E53F64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58</a:t>
            </a:fld>
            <a:endParaRPr lang="en"/>
          </a:p>
        </p:txBody>
      </p:sp>
      <p:pic>
        <p:nvPicPr>
          <p:cNvPr id="15362" name="Picture 2" descr="Technology Overload (Intro): A Simple Look at What EdTech Options are out  There, What They Do, and How">
            <a:extLst>
              <a:ext uri="{FF2B5EF4-FFF2-40B4-BE49-F238E27FC236}">
                <a16:creationId xmlns:a16="http://schemas.microsoft.com/office/drawing/2014/main" id="{A261C3D3-68B1-41B7-8A9C-DF4BBB9A1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104" y="1461714"/>
            <a:ext cx="3233896" cy="236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6715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2C55-2AF9-4EEB-A087-4E9EDE2193DA}"/>
              </a:ext>
            </a:extLst>
          </p:cNvPr>
          <p:cNvSpPr>
            <a:spLocks noGrp="1"/>
          </p:cNvSpPr>
          <p:nvPr>
            <p:ph type="title"/>
          </p:nvPr>
        </p:nvSpPr>
        <p:spPr>
          <a:xfrm>
            <a:off x="355600" y="664300"/>
            <a:ext cx="8148654" cy="653700"/>
          </a:xfrm>
        </p:spPr>
        <p:txBody>
          <a:bodyPr/>
          <a:lstStyle/>
          <a:p>
            <a:pPr algn="ctr"/>
            <a:r>
              <a:rPr lang="en-US" sz="2000" dirty="0"/>
              <a:t>Technology Overload</a:t>
            </a:r>
            <a:endParaRPr lang="en-US" sz="2800" dirty="0">
              <a:solidFill>
                <a:schemeClr val="bg1"/>
              </a:solidFill>
              <a:latin typeface="+mn-lt"/>
            </a:endParaRPr>
          </a:p>
        </p:txBody>
      </p:sp>
      <p:sp>
        <p:nvSpPr>
          <p:cNvPr id="3" name="Text Placeholder 2">
            <a:extLst>
              <a:ext uri="{FF2B5EF4-FFF2-40B4-BE49-F238E27FC236}">
                <a16:creationId xmlns:a16="http://schemas.microsoft.com/office/drawing/2014/main" id="{919FCCCF-B0D5-4E7F-91B6-BE5A5FBD312A}"/>
              </a:ext>
            </a:extLst>
          </p:cNvPr>
          <p:cNvSpPr>
            <a:spLocks noGrp="1"/>
          </p:cNvSpPr>
          <p:nvPr>
            <p:ph type="body" idx="1"/>
          </p:nvPr>
        </p:nvSpPr>
        <p:spPr>
          <a:xfrm>
            <a:off x="626550" y="1461714"/>
            <a:ext cx="4961450" cy="2119687"/>
          </a:xfrm>
        </p:spPr>
        <p:txBody>
          <a:bodyPr/>
          <a:lstStyle/>
          <a:p>
            <a:pPr>
              <a:lnSpc>
                <a:spcPct val="100000"/>
              </a:lnSpc>
            </a:pPr>
            <a:r>
              <a:rPr lang="en-US" sz="1600" dirty="0">
                <a:latin typeface="+mj-lt"/>
              </a:rPr>
              <a:t>Run more things</a:t>
            </a:r>
          </a:p>
          <a:p>
            <a:pPr>
              <a:lnSpc>
                <a:spcPct val="100000"/>
              </a:lnSpc>
            </a:pPr>
            <a:r>
              <a:rPr lang="en-US" sz="1600" dirty="0">
                <a:latin typeface="+mj-lt"/>
              </a:rPr>
              <a:t>More processes</a:t>
            </a:r>
          </a:p>
          <a:p>
            <a:pPr>
              <a:lnSpc>
                <a:spcPct val="100000"/>
              </a:lnSpc>
            </a:pPr>
            <a:r>
              <a:rPr lang="en-US" sz="1600" dirty="0">
                <a:latin typeface="+mj-lt"/>
              </a:rPr>
              <a:t> More computers</a:t>
            </a:r>
          </a:p>
          <a:p>
            <a:pPr>
              <a:lnSpc>
                <a:spcPct val="100000"/>
              </a:lnSpc>
            </a:pPr>
            <a:r>
              <a:rPr lang="en-US" sz="1600" dirty="0">
                <a:latin typeface="+mj-lt"/>
              </a:rPr>
              <a:t>More network</a:t>
            </a:r>
          </a:p>
          <a:p>
            <a:pPr>
              <a:lnSpc>
                <a:spcPct val="100000"/>
              </a:lnSpc>
            </a:pPr>
            <a:r>
              <a:rPr lang="en-US" sz="1600" dirty="0">
                <a:latin typeface="+mj-lt"/>
              </a:rPr>
              <a:t>More storage</a:t>
            </a:r>
          </a:p>
          <a:p>
            <a:pPr>
              <a:lnSpc>
                <a:spcPct val="100000"/>
              </a:lnSpc>
            </a:pPr>
            <a:r>
              <a:rPr lang="en-US" sz="1600" dirty="0">
                <a:latin typeface="+mj-lt"/>
              </a:rPr>
              <a:t>More supporting software</a:t>
            </a:r>
          </a:p>
          <a:p>
            <a:pPr>
              <a:lnSpc>
                <a:spcPct val="100000"/>
              </a:lnSpc>
            </a:pPr>
            <a:endParaRPr lang="en-US" sz="1600" dirty="0">
              <a:latin typeface="+mj-lt"/>
            </a:endParaRPr>
          </a:p>
        </p:txBody>
      </p:sp>
      <p:sp>
        <p:nvSpPr>
          <p:cNvPr id="5" name="Slide Number Placeholder 4">
            <a:extLst>
              <a:ext uri="{FF2B5EF4-FFF2-40B4-BE49-F238E27FC236}">
                <a16:creationId xmlns:a16="http://schemas.microsoft.com/office/drawing/2014/main" id="{FFAD31CB-437C-45AF-ADCA-D691E53F64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59</a:t>
            </a:fld>
            <a:endParaRPr lang="en"/>
          </a:p>
        </p:txBody>
      </p:sp>
      <p:pic>
        <p:nvPicPr>
          <p:cNvPr id="16386" name="Picture 2" descr="Cost Allocation Plans vs. Indirect Cost Proposals">
            <a:extLst>
              <a:ext uri="{FF2B5EF4-FFF2-40B4-BE49-F238E27FC236}">
                <a16:creationId xmlns:a16="http://schemas.microsoft.com/office/drawing/2014/main" id="{E2E14470-8448-4312-8246-72490CE35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1" y="1416318"/>
            <a:ext cx="4884754" cy="24370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8B147AF-D4B6-4B12-9DFC-CDF068772B7A}"/>
              </a:ext>
            </a:extLst>
          </p:cNvPr>
          <p:cNvSpPr txBox="1"/>
          <p:nvPr/>
        </p:nvSpPr>
        <p:spPr>
          <a:xfrm>
            <a:off x="825500" y="3853418"/>
            <a:ext cx="7772399" cy="584775"/>
          </a:xfrm>
          <a:prstGeom prst="rect">
            <a:avLst/>
          </a:prstGeom>
          <a:noFill/>
        </p:spPr>
        <p:txBody>
          <a:bodyPr wrap="square">
            <a:spAutoFit/>
          </a:bodyPr>
          <a:lstStyle/>
          <a:p>
            <a:r>
              <a:rPr lang="en-US" sz="1600" b="1" dirty="0">
                <a:highlight>
                  <a:srgbClr val="FFFF00"/>
                </a:highlight>
                <a:latin typeface="+mj-lt"/>
              </a:rPr>
              <a:t>Note : </a:t>
            </a:r>
            <a:r>
              <a:rPr lang="en-US" sz="1600" dirty="0">
                <a:latin typeface="+mj-lt"/>
              </a:rPr>
              <a:t>Microservices are a poor choice for an organization primarily concerned with reducing costs, as a cost-cutting mentality</a:t>
            </a:r>
          </a:p>
        </p:txBody>
      </p:sp>
    </p:spTree>
    <p:extLst>
      <p:ext uri="{BB962C8B-B14F-4D97-AF65-F5344CB8AC3E}">
        <p14:creationId xmlns:p14="http://schemas.microsoft.com/office/powerpoint/2010/main" val="363293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dirty="0"/>
          </a:p>
        </p:txBody>
      </p:sp>
      <p:sp>
        <p:nvSpPr>
          <p:cNvPr id="17" name="Title 10">
            <a:extLst>
              <a:ext uri="{FF2B5EF4-FFF2-40B4-BE49-F238E27FC236}">
                <a16:creationId xmlns:a16="http://schemas.microsoft.com/office/drawing/2014/main" id="{BE493BE5-5163-4324-BA19-08AF66FDC790}"/>
              </a:ext>
            </a:extLst>
          </p:cNvPr>
          <p:cNvSpPr>
            <a:spLocks noGrp="1"/>
          </p:cNvSpPr>
          <p:nvPr>
            <p:ph type="title"/>
          </p:nvPr>
        </p:nvSpPr>
        <p:spPr>
          <a:xfrm>
            <a:off x="1137684" y="719554"/>
            <a:ext cx="6192124" cy="497100"/>
          </a:xfrm>
        </p:spPr>
        <p:txBody>
          <a:bodyPr/>
          <a:lstStyle/>
          <a:p>
            <a:pPr algn="ctr" rtl="1"/>
            <a:r>
              <a:rPr lang="en-US" sz="2800" b="1" dirty="0">
                <a:solidFill>
                  <a:schemeClr val="bg1"/>
                </a:solidFill>
                <a:latin typeface="Arial" panose="020B0604020202020204" pitchFamily="34" charset="0"/>
                <a:cs typeface="Arial" panose="020B0604020202020204" pitchFamily="34" charset="0"/>
              </a:rPr>
              <a:t>Monolith Architecture</a:t>
            </a:r>
          </a:p>
        </p:txBody>
      </p:sp>
      <p:sp>
        <p:nvSpPr>
          <p:cNvPr id="34" name="TextBox 33">
            <a:extLst>
              <a:ext uri="{FF2B5EF4-FFF2-40B4-BE49-F238E27FC236}">
                <a16:creationId xmlns:a16="http://schemas.microsoft.com/office/drawing/2014/main" id="{D2586FDA-1919-4D35-8186-E102BBC2BA5F}"/>
              </a:ext>
            </a:extLst>
          </p:cNvPr>
          <p:cNvSpPr txBox="1"/>
          <p:nvPr/>
        </p:nvSpPr>
        <p:spPr>
          <a:xfrm>
            <a:off x="926210" y="1351011"/>
            <a:ext cx="4081953" cy="2639377"/>
          </a:xfrm>
          <a:prstGeom prst="rect">
            <a:avLst/>
          </a:prstGeom>
          <a:noFill/>
        </p:spPr>
        <p:txBody>
          <a:bodyPr wrap="square" rtlCol="0">
            <a:spAutoFit/>
          </a:bodyPr>
          <a:lstStyle/>
          <a:p>
            <a:pPr fontAlgn="base">
              <a:lnSpc>
                <a:spcPct val="250000"/>
              </a:lnSpc>
              <a:buFont typeface="Arial" panose="020B0604020202020204" pitchFamily="34" charset="0"/>
              <a:buChar char="•"/>
            </a:pPr>
            <a:r>
              <a:rPr lang="en-US" sz="1600" b="0" i="0" dirty="0">
                <a:solidFill>
                  <a:srgbClr val="333839"/>
                </a:solidFill>
                <a:effectLst/>
                <a:latin typeface="+mj-lt"/>
                <a:cs typeface="Arial" panose="020B0604020202020204" pitchFamily="34" charset="0"/>
              </a:rPr>
              <a:t>Single Deployment</a:t>
            </a:r>
          </a:p>
          <a:p>
            <a:pPr algn="l" fontAlgn="base">
              <a:lnSpc>
                <a:spcPct val="250000"/>
              </a:lnSpc>
              <a:buFont typeface="Arial" panose="020B0604020202020204" pitchFamily="34" charset="0"/>
              <a:buChar char="•"/>
            </a:pPr>
            <a:r>
              <a:rPr lang="en-US" sz="1600" dirty="0">
                <a:solidFill>
                  <a:srgbClr val="333839"/>
                </a:solidFill>
                <a:latin typeface="+mj-lt"/>
                <a:cs typeface="Arial" panose="020B0604020202020204" pitchFamily="34" charset="0"/>
              </a:rPr>
              <a:t>Single Process</a:t>
            </a:r>
          </a:p>
          <a:p>
            <a:pPr fontAlgn="base">
              <a:lnSpc>
                <a:spcPct val="250000"/>
              </a:lnSpc>
              <a:buFont typeface="Arial" panose="020B0604020202020204" pitchFamily="34" charset="0"/>
              <a:buChar char="•"/>
            </a:pPr>
            <a:r>
              <a:rPr lang="en-US" sz="1600" b="0" i="0" dirty="0">
                <a:solidFill>
                  <a:srgbClr val="333839"/>
                </a:solidFill>
                <a:effectLst/>
                <a:latin typeface="+mj-lt"/>
                <a:cs typeface="Arial" panose="020B0604020202020204" pitchFamily="34" charset="0"/>
              </a:rPr>
              <a:t>Single Codebase</a:t>
            </a:r>
          </a:p>
          <a:p>
            <a:pPr algn="l" fontAlgn="base">
              <a:lnSpc>
                <a:spcPct val="150000"/>
              </a:lnSpc>
              <a:buFont typeface="Arial" panose="020B0604020202020204" pitchFamily="34" charset="0"/>
              <a:buChar char="•"/>
            </a:pPr>
            <a:endParaRPr lang="en-US" sz="1600" dirty="0">
              <a:solidFill>
                <a:srgbClr val="333839"/>
              </a:solidFill>
              <a:latin typeface="+mj-lt"/>
              <a:cs typeface="Arial" panose="020B0604020202020204" pitchFamily="34" charset="0"/>
            </a:endParaRPr>
          </a:p>
          <a:p>
            <a:pPr algn="l" fontAlgn="base">
              <a:lnSpc>
                <a:spcPct val="150000"/>
              </a:lnSpc>
              <a:buFont typeface="Arial" panose="020B0604020202020204" pitchFamily="34" charset="0"/>
              <a:buChar char="•"/>
            </a:pPr>
            <a:endParaRPr lang="en-US" sz="1600" b="0" i="0" dirty="0">
              <a:solidFill>
                <a:srgbClr val="333839"/>
              </a:solidFill>
              <a:effectLst/>
              <a:latin typeface="+mj-lt"/>
            </a:endParaRPr>
          </a:p>
        </p:txBody>
      </p:sp>
      <p:pic>
        <p:nvPicPr>
          <p:cNvPr id="1026" name="Picture 2" descr="Hexagonal Architecture in Java - Inbox - Eonics">
            <a:extLst>
              <a:ext uri="{FF2B5EF4-FFF2-40B4-BE49-F238E27FC236}">
                <a16:creationId xmlns:a16="http://schemas.microsoft.com/office/drawing/2014/main" id="{4A53AB72-7912-40CB-B959-E7FEC3BB1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344" y="1365974"/>
            <a:ext cx="5370910" cy="356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4856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2C55-2AF9-4EEB-A087-4E9EDE2193DA}"/>
              </a:ext>
            </a:extLst>
          </p:cNvPr>
          <p:cNvSpPr>
            <a:spLocks noGrp="1"/>
          </p:cNvSpPr>
          <p:nvPr>
            <p:ph type="title"/>
          </p:nvPr>
        </p:nvSpPr>
        <p:spPr>
          <a:xfrm>
            <a:off x="355600" y="664300"/>
            <a:ext cx="8148654" cy="653700"/>
          </a:xfrm>
        </p:spPr>
        <p:txBody>
          <a:bodyPr/>
          <a:lstStyle/>
          <a:p>
            <a:pPr algn="ctr"/>
            <a:r>
              <a:rPr lang="en-US" sz="2000" b="0" i="0" dirty="0">
                <a:solidFill>
                  <a:schemeClr val="bg1"/>
                </a:solidFill>
                <a:effectLst/>
                <a:latin typeface="+mn-lt"/>
              </a:rPr>
              <a:t>Reporting</a:t>
            </a:r>
            <a:endParaRPr lang="en-US" sz="2000" dirty="0">
              <a:solidFill>
                <a:schemeClr val="bg1"/>
              </a:solidFill>
              <a:latin typeface="+mn-lt"/>
            </a:endParaRPr>
          </a:p>
        </p:txBody>
      </p:sp>
      <p:sp>
        <p:nvSpPr>
          <p:cNvPr id="3" name="Text Placeholder 2">
            <a:extLst>
              <a:ext uri="{FF2B5EF4-FFF2-40B4-BE49-F238E27FC236}">
                <a16:creationId xmlns:a16="http://schemas.microsoft.com/office/drawing/2014/main" id="{919FCCCF-B0D5-4E7F-91B6-BE5A5FBD312A}"/>
              </a:ext>
            </a:extLst>
          </p:cNvPr>
          <p:cNvSpPr>
            <a:spLocks noGrp="1"/>
          </p:cNvSpPr>
          <p:nvPr>
            <p:ph type="body" idx="1"/>
          </p:nvPr>
        </p:nvSpPr>
        <p:spPr>
          <a:xfrm>
            <a:off x="842449" y="1458800"/>
            <a:ext cx="5782187" cy="3379900"/>
          </a:xfrm>
        </p:spPr>
        <p:txBody>
          <a:bodyPr/>
          <a:lstStyle/>
          <a:p>
            <a:pPr marL="101600" indent="0">
              <a:lnSpc>
                <a:spcPct val="200000"/>
              </a:lnSpc>
              <a:buNone/>
            </a:pPr>
            <a:r>
              <a:rPr lang="en-US" sz="1400" dirty="0">
                <a:latin typeface="+mj-lt"/>
              </a:rPr>
              <a:t>With a monolithic system, you typically have a monolithic database With a microservice architecture, we have broken up this monolithic schema. That doesn’t mean that the need for reporting across all our data has gone away; we’ve just made it much more difficult, because now our data is scattered across multiple logically isolated schemas</a:t>
            </a:r>
          </a:p>
        </p:txBody>
      </p:sp>
      <p:sp>
        <p:nvSpPr>
          <p:cNvPr id="5" name="Slide Number Placeholder 4">
            <a:extLst>
              <a:ext uri="{FF2B5EF4-FFF2-40B4-BE49-F238E27FC236}">
                <a16:creationId xmlns:a16="http://schemas.microsoft.com/office/drawing/2014/main" id="{FFAD31CB-437C-45AF-ADCA-D691E53F64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60</a:t>
            </a:fld>
            <a:endParaRPr lang="en"/>
          </a:p>
        </p:txBody>
      </p:sp>
      <p:pic>
        <p:nvPicPr>
          <p:cNvPr id="17410" name="Picture 2" descr="4. Reach-in Reporting AntiPattern - Microservices AntiPatterns and Pitfalls  [Book]">
            <a:extLst>
              <a:ext uri="{FF2B5EF4-FFF2-40B4-BE49-F238E27FC236}">
                <a16:creationId xmlns:a16="http://schemas.microsoft.com/office/drawing/2014/main" id="{A4C5B3C2-1FBE-42D5-8F46-53896F86F7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810" y="1638300"/>
            <a:ext cx="2562090" cy="229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546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2C55-2AF9-4EEB-A087-4E9EDE2193DA}"/>
              </a:ext>
            </a:extLst>
          </p:cNvPr>
          <p:cNvSpPr>
            <a:spLocks noGrp="1"/>
          </p:cNvSpPr>
          <p:nvPr>
            <p:ph type="title"/>
          </p:nvPr>
        </p:nvSpPr>
        <p:spPr>
          <a:xfrm>
            <a:off x="355600" y="664300"/>
            <a:ext cx="8148654" cy="653700"/>
          </a:xfrm>
        </p:spPr>
        <p:txBody>
          <a:bodyPr/>
          <a:lstStyle/>
          <a:p>
            <a:pPr algn="ctr"/>
            <a:r>
              <a:rPr lang="en-US" sz="2000" b="0" i="0" dirty="0">
                <a:solidFill>
                  <a:schemeClr val="bg1"/>
                </a:solidFill>
                <a:effectLst/>
                <a:latin typeface="+mn-lt"/>
              </a:rPr>
              <a:t>Reporting</a:t>
            </a:r>
            <a:endParaRPr lang="en-US" sz="2000" dirty="0">
              <a:solidFill>
                <a:schemeClr val="bg1"/>
              </a:solidFill>
              <a:latin typeface="+mn-lt"/>
            </a:endParaRPr>
          </a:p>
        </p:txBody>
      </p:sp>
      <p:sp>
        <p:nvSpPr>
          <p:cNvPr id="3" name="Text Placeholder 2">
            <a:extLst>
              <a:ext uri="{FF2B5EF4-FFF2-40B4-BE49-F238E27FC236}">
                <a16:creationId xmlns:a16="http://schemas.microsoft.com/office/drawing/2014/main" id="{919FCCCF-B0D5-4E7F-91B6-BE5A5FBD312A}"/>
              </a:ext>
            </a:extLst>
          </p:cNvPr>
          <p:cNvSpPr>
            <a:spLocks noGrp="1"/>
          </p:cNvSpPr>
          <p:nvPr>
            <p:ph type="body" idx="1"/>
          </p:nvPr>
        </p:nvSpPr>
        <p:spPr>
          <a:xfrm>
            <a:off x="842449" y="1458800"/>
            <a:ext cx="5782187" cy="3379900"/>
          </a:xfrm>
        </p:spPr>
        <p:txBody>
          <a:bodyPr/>
          <a:lstStyle/>
          <a:p>
            <a:pPr marL="101600" indent="0">
              <a:lnSpc>
                <a:spcPct val="200000"/>
              </a:lnSpc>
              <a:buNone/>
            </a:pPr>
            <a:r>
              <a:rPr lang="en-US" sz="1400" dirty="0">
                <a:latin typeface="+mj-lt"/>
              </a:rPr>
              <a:t>With a monolithic system, you typically have a monolithic database With a microservice architecture, we have broken up this monolithic schema. That doesn’t mean that the need for reporting across all our data has gone away; we’ve just made it much more difficult, because now our data is scattered across multiple logically isolated schemas</a:t>
            </a:r>
          </a:p>
        </p:txBody>
      </p:sp>
      <p:sp>
        <p:nvSpPr>
          <p:cNvPr id="5" name="Slide Number Placeholder 4">
            <a:extLst>
              <a:ext uri="{FF2B5EF4-FFF2-40B4-BE49-F238E27FC236}">
                <a16:creationId xmlns:a16="http://schemas.microsoft.com/office/drawing/2014/main" id="{FFAD31CB-437C-45AF-ADCA-D691E53F64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61</a:t>
            </a:fld>
            <a:endParaRPr lang="en"/>
          </a:p>
        </p:txBody>
      </p:sp>
      <p:pic>
        <p:nvPicPr>
          <p:cNvPr id="17410" name="Picture 2" descr="4. Reach-in Reporting AntiPattern - Microservices AntiPatterns and Pitfalls  [Book]">
            <a:extLst>
              <a:ext uri="{FF2B5EF4-FFF2-40B4-BE49-F238E27FC236}">
                <a16:creationId xmlns:a16="http://schemas.microsoft.com/office/drawing/2014/main" id="{A4C5B3C2-1FBE-42D5-8F46-53896F86F7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810" y="1638300"/>
            <a:ext cx="2562090" cy="229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9974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2C55-2AF9-4EEB-A087-4E9EDE2193DA}"/>
              </a:ext>
            </a:extLst>
          </p:cNvPr>
          <p:cNvSpPr>
            <a:spLocks noGrp="1"/>
          </p:cNvSpPr>
          <p:nvPr>
            <p:ph type="title"/>
          </p:nvPr>
        </p:nvSpPr>
        <p:spPr>
          <a:xfrm>
            <a:off x="355600" y="664300"/>
            <a:ext cx="8148654" cy="653700"/>
          </a:xfrm>
        </p:spPr>
        <p:txBody>
          <a:bodyPr/>
          <a:lstStyle/>
          <a:p>
            <a:pPr algn="ctr"/>
            <a:r>
              <a:rPr lang="en-US" sz="1600" dirty="0"/>
              <a:t>Monitoring and Troubleshooting</a:t>
            </a:r>
            <a:endParaRPr lang="en-US" sz="1600" dirty="0">
              <a:solidFill>
                <a:schemeClr val="bg1"/>
              </a:solidFill>
              <a:latin typeface="+mn-lt"/>
            </a:endParaRPr>
          </a:p>
        </p:txBody>
      </p:sp>
      <p:sp>
        <p:nvSpPr>
          <p:cNvPr id="3" name="Text Placeholder 2">
            <a:extLst>
              <a:ext uri="{FF2B5EF4-FFF2-40B4-BE49-F238E27FC236}">
                <a16:creationId xmlns:a16="http://schemas.microsoft.com/office/drawing/2014/main" id="{919FCCCF-B0D5-4E7F-91B6-BE5A5FBD312A}"/>
              </a:ext>
            </a:extLst>
          </p:cNvPr>
          <p:cNvSpPr>
            <a:spLocks noGrp="1"/>
          </p:cNvSpPr>
          <p:nvPr>
            <p:ph type="body" idx="1"/>
          </p:nvPr>
        </p:nvSpPr>
        <p:spPr>
          <a:xfrm>
            <a:off x="842449" y="1458800"/>
            <a:ext cx="5317051" cy="3379900"/>
          </a:xfrm>
        </p:spPr>
        <p:txBody>
          <a:bodyPr/>
          <a:lstStyle/>
          <a:p>
            <a:pPr marL="101600" indent="0">
              <a:lnSpc>
                <a:spcPct val="200000"/>
              </a:lnSpc>
              <a:buNone/>
            </a:pPr>
            <a:r>
              <a:rPr lang="en-US" sz="1400" dirty="0">
                <a:latin typeface="+mj-lt"/>
              </a:rPr>
              <a:t>With a standard monolithic application, we can have a fairly simplistic approach to monitoring. We have a small number of machines to worry about, and the failure mode of the application is somewhat binary—the application is often either all up or all down.</a:t>
            </a:r>
          </a:p>
          <a:p>
            <a:pPr marL="101600" indent="0">
              <a:lnSpc>
                <a:spcPct val="200000"/>
              </a:lnSpc>
              <a:buNone/>
            </a:pPr>
            <a:r>
              <a:rPr lang="en-US" sz="1200" dirty="0">
                <a:latin typeface="+mj-lt"/>
              </a:rPr>
              <a:t> </a:t>
            </a:r>
            <a:r>
              <a:rPr lang="en-US" sz="1400" dirty="0">
                <a:latin typeface="+mj-lt"/>
              </a:rPr>
              <a:t>With a microservice architecture with tens or hundreds of processes, can we say the same thing?</a:t>
            </a:r>
          </a:p>
        </p:txBody>
      </p:sp>
      <p:sp>
        <p:nvSpPr>
          <p:cNvPr id="5" name="Slide Number Placeholder 4">
            <a:extLst>
              <a:ext uri="{FF2B5EF4-FFF2-40B4-BE49-F238E27FC236}">
                <a16:creationId xmlns:a16="http://schemas.microsoft.com/office/drawing/2014/main" id="{FFAD31CB-437C-45AF-ADCA-D691E53F64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62</a:t>
            </a:fld>
            <a:endParaRPr lang="en"/>
          </a:p>
        </p:txBody>
      </p:sp>
      <p:pic>
        <p:nvPicPr>
          <p:cNvPr id="18434" name="Picture 2" descr="Monitoring Microservice Applications: Introducing the Dynamic Graph -  Instana">
            <a:extLst>
              <a:ext uri="{FF2B5EF4-FFF2-40B4-BE49-F238E27FC236}">
                <a16:creationId xmlns:a16="http://schemas.microsoft.com/office/drawing/2014/main" id="{E1833C6B-B841-4E64-BEB1-EB1BDF093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0" y="1458800"/>
            <a:ext cx="2882900" cy="259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220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2C55-2AF9-4EEB-A087-4E9EDE2193DA}"/>
              </a:ext>
            </a:extLst>
          </p:cNvPr>
          <p:cNvSpPr>
            <a:spLocks noGrp="1"/>
          </p:cNvSpPr>
          <p:nvPr>
            <p:ph type="title"/>
          </p:nvPr>
        </p:nvSpPr>
        <p:spPr>
          <a:xfrm>
            <a:off x="355600" y="664300"/>
            <a:ext cx="8148654" cy="653700"/>
          </a:xfrm>
        </p:spPr>
        <p:txBody>
          <a:bodyPr/>
          <a:lstStyle/>
          <a:p>
            <a:pPr algn="ctr"/>
            <a:r>
              <a:rPr lang="en-US" sz="2800" dirty="0">
                <a:latin typeface="+mj-lt"/>
              </a:rPr>
              <a:t>Latency</a:t>
            </a:r>
            <a:endParaRPr lang="en-US" sz="2800" dirty="0">
              <a:solidFill>
                <a:schemeClr val="bg1"/>
              </a:solidFill>
              <a:latin typeface="+mj-lt"/>
            </a:endParaRPr>
          </a:p>
        </p:txBody>
      </p:sp>
      <p:sp>
        <p:nvSpPr>
          <p:cNvPr id="3" name="Text Placeholder 2">
            <a:extLst>
              <a:ext uri="{FF2B5EF4-FFF2-40B4-BE49-F238E27FC236}">
                <a16:creationId xmlns:a16="http://schemas.microsoft.com/office/drawing/2014/main" id="{919FCCCF-B0D5-4E7F-91B6-BE5A5FBD312A}"/>
              </a:ext>
            </a:extLst>
          </p:cNvPr>
          <p:cNvSpPr>
            <a:spLocks noGrp="1"/>
          </p:cNvSpPr>
          <p:nvPr>
            <p:ph type="body" idx="1"/>
          </p:nvPr>
        </p:nvSpPr>
        <p:spPr>
          <a:xfrm>
            <a:off x="842449" y="1458800"/>
            <a:ext cx="4770951" cy="3379900"/>
          </a:xfrm>
        </p:spPr>
        <p:txBody>
          <a:bodyPr/>
          <a:lstStyle/>
          <a:p>
            <a:pPr marL="101600" indent="0">
              <a:lnSpc>
                <a:spcPct val="200000"/>
              </a:lnSpc>
              <a:buNone/>
            </a:pPr>
            <a:r>
              <a:rPr lang="en-US" sz="1400" dirty="0">
                <a:latin typeface="+mj-lt"/>
              </a:rPr>
              <a:t>With a microservice architecture, processing that might previously have been done locally on one processor can now end up being split across multiple separate microservices. Information that previously flowed within only a single process now needs to be serialized, transmitted, and deserialized over networks that you might be exercising more than ever before</a:t>
            </a:r>
          </a:p>
        </p:txBody>
      </p:sp>
      <p:sp>
        <p:nvSpPr>
          <p:cNvPr id="5" name="Slide Number Placeholder 4">
            <a:extLst>
              <a:ext uri="{FF2B5EF4-FFF2-40B4-BE49-F238E27FC236}">
                <a16:creationId xmlns:a16="http://schemas.microsoft.com/office/drawing/2014/main" id="{FFAD31CB-437C-45AF-ADCA-D691E53F64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63</a:t>
            </a:fld>
            <a:endParaRPr lang="en"/>
          </a:p>
        </p:txBody>
      </p:sp>
      <p:pic>
        <p:nvPicPr>
          <p:cNvPr id="19460" name="Picture 4" descr="What are ping and latency">
            <a:extLst>
              <a:ext uri="{FF2B5EF4-FFF2-40B4-BE49-F238E27FC236}">
                <a16:creationId xmlns:a16="http://schemas.microsoft.com/office/drawing/2014/main" id="{D90CE738-5086-4A89-AE06-1BB341C5E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600" y="1318000"/>
            <a:ext cx="322580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7871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2C55-2AF9-4EEB-A087-4E9EDE2193DA}"/>
              </a:ext>
            </a:extLst>
          </p:cNvPr>
          <p:cNvSpPr>
            <a:spLocks noGrp="1"/>
          </p:cNvSpPr>
          <p:nvPr>
            <p:ph type="title"/>
          </p:nvPr>
        </p:nvSpPr>
        <p:spPr/>
        <p:txBody>
          <a:bodyPr/>
          <a:lstStyle/>
          <a:p>
            <a:pPr algn="ctr"/>
            <a:r>
              <a:rPr lang="en-US" sz="1800" b="1" i="0" dirty="0">
                <a:solidFill>
                  <a:schemeClr val="bg1"/>
                </a:solidFill>
                <a:effectLst/>
                <a:latin typeface="LiberationSerif-Bold"/>
              </a:rPr>
              <a:t>No Silver Bullet</a:t>
            </a:r>
            <a:r>
              <a:rPr lang="en-US" dirty="0">
                <a:solidFill>
                  <a:schemeClr val="bg1"/>
                </a:solidFill>
              </a:rPr>
              <a:t> </a:t>
            </a:r>
          </a:p>
        </p:txBody>
      </p:sp>
      <p:sp>
        <p:nvSpPr>
          <p:cNvPr id="5" name="Slide Number Placeholder 4">
            <a:extLst>
              <a:ext uri="{FF2B5EF4-FFF2-40B4-BE49-F238E27FC236}">
                <a16:creationId xmlns:a16="http://schemas.microsoft.com/office/drawing/2014/main" id="{FFAD31CB-437C-45AF-ADCA-D691E53F64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64</a:t>
            </a:fld>
            <a:endParaRPr lang="en"/>
          </a:p>
        </p:txBody>
      </p:sp>
      <p:sp>
        <p:nvSpPr>
          <p:cNvPr id="4" name="AutoShape 2" descr="Werewolf &amp; Vampire Slaying Silver 45 ACP Rounds | Gunbot!">
            <a:extLst>
              <a:ext uri="{FF2B5EF4-FFF2-40B4-BE49-F238E27FC236}">
                <a16:creationId xmlns:a16="http://schemas.microsoft.com/office/drawing/2014/main" id="{F7261851-995F-4738-80C5-19D221AACE3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4" name="Picture 4" descr="Project Methodologies: Not a Silver Bullet">
            <a:extLst>
              <a:ext uri="{FF2B5EF4-FFF2-40B4-BE49-F238E27FC236}">
                <a16:creationId xmlns:a16="http://schemas.microsoft.com/office/drawing/2014/main" id="{8AFF4F1D-31F3-404D-8FC4-6705ED7C1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1549400"/>
            <a:ext cx="4546600" cy="322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8391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79E0-DC05-4BE0-B3DA-C9DCA1C1E0A7}"/>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Communication</a:t>
            </a:r>
          </a:p>
        </p:txBody>
      </p:sp>
      <p:sp>
        <p:nvSpPr>
          <p:cNvPr id="5" name="Slide Number Placeholder 4">
            <a:extLst>
              <a:ext uri="{FF2B5EF4-FFF2-40B4-BE49-F238E27FC236}">
                <a16:creationId xmlns:a16="http://schemas.microsoft.com/office/drawing/2014/main" id="{D24EA5B5-9B72-4ADD-AAD8-CF4B03C31E7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Arial" panose="020B0604020202020204" pitchFamily="34" charset="0"/>
                <a:cs typeface="Arial" panose="020B0604020202020204" pitchFamily="34" charset="0"/>
              </a:rPr>
              <a:t>65</a:t>
            </a:fld>
            <a:endParaRPr lang="en"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7AE921A3-AD70-4CCF-8D70-020BB5B31186}"/>
              </a:ext>
            </a:extLst>
          </p:cNvPr>
          <p:cNvPicPr>
            <a:picLocks noChangeAspect="1"/>
          </p:cNvPicPr>
          <p:nvPr/>
        </p:nvPicPr>
        <p:blipFill>
          <a:blip r:embed="rId3"/>
          <a:stretch>
            <a:fillRect/>
          </a:stretch>
        </p:blipFill>
        <p:spPr>
          <a:xfrm>
            <a:off x="1219200" y="1623060"/>
            <a:ext cx="6923314" cy="3268254"/>
          </a:xfrm>
          <a:prstGeom prst="rect">
            <a:avLst/>
          </a:prstGeom>
        </p:spPr>
      </p:pic>
    </p:spTree>
    <p:extLst>
      <p:ext uri="{BB962C8B-B14F-4D97-AF65-F5344CB8AC3E}">
        <p14:creationId xmlns:p14="http://schemas.microsoft.com/office/powerpoint/2010/main" val="31104828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79E0-DC05-4BE0-B3DA-C9DCA1C1E0A7}"/>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Interaction style</a:t>
            </a:r>
          </a:p>
        </p:txBody>
      </p:sp>
      <p:sp>
        <p:nvSpPr>
          <p:cNvPr id="3" name="Text Placeholder 2">
            <a:extLst>
              <a:ext uri="{FF2B5EF4-FFF2-40B4-BE49-F238E27FC236}">
                <a16:creationId xmlns:a16="http://schemas.microsoft.com/office/drawing/2014/main" id="{A91A62F1-2BD1-42A6-B9A7-3938B9AA8CD5}"/>
              </a:ext>
            </a:extLst>
          </p:cNvPr>
          <p:cNvSpPr>
            <a:spLocks noGrp="1"/>
          </p:cNvSpPr>
          <p:nvPr>
            <p:ph type="body" idx="1"/>
          </p:nvPr>
        </p:nvSpPr>
        <p:spPr>
          <a:xfrm>
            <a:off x="661100" y="1317999"/>
            <a:ext cx="7681064" cy="3602343"/>
          </a:xfrm>
        </p:spPr>
        <p:txBody>
          <a:bodyPr/>
          <a:lstStyle/>
          <a:p>
            <a:pPr>
              <a:lnSpc>
                <a:spcPct val="200000"/>
              </a:lnSpc>
            </a:pPr>
            <a:r>
              <a:rPr lang="en-US" sz="1800" b="1" i="1" dirty="0">
                <a:solidFill>
                  <a:srgbClr val="262626"/>
                </a:solidFill>
                <a:effectLst/>
                <a:latin typeface="+mj-lt"/>
              </a:rPr>
              <a:t>One-to-one</a:t>
            </a:r>
            <a:r>
              <a:rPr lang="en-US" sz="1800" i="0" dirty="0">
                <a:solidFill>
                  <a:srgbClr val="262626"/>
                </a:solidFill>
                <a:effectLst/>
                <a:latin typeface="+mj-lt"/>
              </a:rPr>
              <a:t>—Each client request is processed by exactly one service.</a:t>
            </a:r>
          </a:p>
          <a:p>
            <a:pPr>
              <a:lnSpc>
                <a:spcPct val="200000"/>
              </a:lnSpc>
            </a:pPr>
            <a:r>
              <a:rPr lang="en-US" sz="1800" b="1" i="1" dirty="0">
                <a:solidFill>
                  <a:srgbClr val="262626"/>
                </a:solidFill>
                <a:effectLst/>
                <a:latin typeface="+mj-lt"/>
              </a:rPr>
              <a:t>One-to-many</a:t>
            </a:r>
            <a:r>
              <a:rPr lang="en-US" sz="1800" i="0" dirty="0">
                <a:solidFill>
                  <a:srgbClr val="262626"/>
                </a:solidFill>
                <a:effectLst/>
                <a:latin typeface="+mj-lt"/>
              </a:rPr>
              <a:t>—Each request is processed by multiple services</a:t>
            </a:r>
          </a:p>
          <a:p>
            <a:pPr>
              <a:lnSpc>
                <a:spcPct val="200000"/>
              </a:lnSpc>
            </a:pPr>
            <a:r>
              <a:rPr lang="en-US" sz="1800" b="1" i="1" dirty="0">
                <a:solidFill>
                  <a:srgbClr val="262626"/>
                </a:solidFill>
                <a:effectLst/>
                <a:latin typeface="+mj-lt"/>
              </a:rPr>
              <a:t>Synchronous</a:t>
            </a:r>
            <a:r>
              <a:rPr lang="en-US" sz="1800" i="0" dirty="0">
                <a:solidFill>
                  <a:srgbClr val="262626"/>
                </a:solidFill>
                <a:effectLst/>
                <a:latin typeface="+mj-lt"/>
              </a:rPr>
              <a:t>—The client expects a timely response from the service and might even block while it waits.</a:t>
            </a:r>
          </a:p>
          <a:p>
            <a:pPr>
              <a:lnSpc>
                <a:spcPct val="200000"/>
              </a:lnSpc>
            </a:pPr>
            <a:r>
              <a:rPr lang="en-US" sz="1800" i="0" dirty="0">
                <a:solidFill>
                  <a:srgbClr val="CCA659"/>
                </a:solidFill>
                <a:effectLst/>
                <a:latin typeface="+mj-lt"/>
              </a:rPr>
              <a:t> </a:t>
            </a:r>
            <a:r>
              <a:rPr lang="en-US" sz="1800" b="1" i="1" dirty="0">
                <a:solidFill>
                  <a:srgbClr val="262626"/>
                </a:solidFill>
                <a:effectLst/>
                <a:latin typeface="+mj-lt"/>
              </a:rPr>
              <a:t>Asynchronous</a:t>
            </a:r>
            <a:r>
              <a:rPr lang="en-US" sz="1800" i="0" dirty="0">
                <a:solidFill>
                  <a:srgbClr val="262626"/>
                </a:solidFill>
                <a:effectLst/>
                <a:latin typeface="+mj-lt"/>
              </a:rPr>
              <a:t>—The client doesn’t block, and the response, if any, isn’t necessarily sent immediately</a:t>
            </a:r>
            <a:br>
              <a:rPr lang="en-US" sz="1800" i="0" dirty="0">
                <a:solidFill>
                  <a:srgbClr val="262626"/>
                </a:solidFill>
                <a:effectLst/>
                <a:latin typeface="NewBaskerville-Roman"/>
              </a:rPr>
            </a:br>
            <a:br>
              <a:rPr lang="en-US" sz="1800" i="0" dirty="0">
                <a:solidFill>
                  <a:srgbClr val="262626"/>
                </a:solidFill>
                <a:effectLst/>
                <a:latin typeface="NewBaskerville-Italic"/>
              </a:rPr>
            </a:br>
            <a:br>
              <a:rPr lang="en-US" sz="1800" i="0" dirty="0">
                <a:solidFill>
                  <a:srgbClr val="CCA659"/>
                </a:solidFill>
                <a:effectLst/>
                <a:latin typeface="Wingdings2"/>
              </a:rPr>
            </a:br>
            <a:endParaRPr lang="en-US" dirty="0"/>
          </a:p>
        </p:txBody>
      </p:sp>
      <p:sp>
        <p:nvSpPr>
          <p:cNvPr id="5" name="Slide Number Placeholder 4">
            <a:extLst>
              <a:ext uri="{FF2B5EF4-FFF2-40B4-BE49-F238E27FC236}">
                <a16:creationId xmlns:a16="http://schemas.microsoft.com/office/drawing/2014/main" id="{D24EA5B5-9B72-4ADD-AAD8-CF4B03C31E7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Arial" panose="020B0604020202020204" pitchFamily="34" charset="0"/>
                <a:cs typeface="Arial" panose="020B0604020202020204" pitchFamily="34" charset="0"/>
              </a:rPr>
              <a:t>66</a:t>
            </a:fld>
            <a:endParaRPr lang="e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53034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79E0-DC05-4BE0-B3DA-C9DCA1C1E0A7}"/>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One to One</a:t>
            </a:r>
          </a:p>
        </p:txBody>
      </p:sp>
      <p:sp>
        <p:nvSpPr>
          <p:cNvPr id="3" name="Text Placeholder 2">
            <a:extLst>
              <a:ext uri="{FF2B5EF4-FFF2-40B4-BE49-F238E27FC236}">
                <a16:creationId xmlns:a16="http://schemas.microsoft.com/office/drawing/2014/main" id="{A91A62F1-2BD1-42A6-B9A7-3938B9AA8CD5}"/>
              </a:ext>
            </a:extLst>
          </p:cNvPr>
          <p:cNvSpPr>
            <a:spLocks noGrp="1"/>
          </p:cNvSpPr>
          <p:nvPr>
            <p:ph type="body" idx="1"/>
          </p:nvPr>
        </p:nvSpPr>
        <p:spPr>
          <a:xfrm>
            <a:off x="661100" y="1317999"/>
            <a:ext cx="5826786" cy="3442687"/>
          </a:xfrm>
        </p:spPr>
        <p:txBody>
          <a:bodyPr/>
          <a:lstStyle/>
          <a:p>
            <a:pPr marL="101600" indent="0">
              <a:lnSpc>
                <a:spcPct val="200000"/>
              </a:lnSpc>
              <a:buNone/>
            </a:pPr>
            <a:r>
              <a:rPr lang="en-US" dirty="0"/>
              <a:t>Request / Response</a:t>
            </a:r>
          </a:p>
          <a:p>
            <a:pPr marL="101600" indent="0">
              <a:lnSpc>
                <a:spcPct val="200000"/>
              </a:lnSpc>
              <a:buNone/>
            </a:pPr>
            <a:r>
              <a:rPr lang="en-US" sz="1600" i="0" dirty="0">
                <a:solidFill>
                  <a:srgbClr val="262626"/>
                </a:solidFill>
                <a:effectLst/>
                <a:latin typeface="+mj-lt"/>
              </a:rPr>
              <a:t>A service client makes a request to a service and waits for a</a:t>
            </a:r>
            <a:br>
              <a:rPr lang="en-US" sz="1600" i="0" dirty="0">
                <a:solidFill>
                  <a:srgbClr val="262626"/>
                </a:solidFill>
                <a:effectLst/>
                <a:latin typeface="+mj-lt"/>
              </a:rPr>
            </a:br>
            <a:r>
              <a:rPr lang="en-US" sz="1600" i="0" dirty="0">
                <a:solidFill>
                  <a:srgbClr val="262626"/>
                </a:solidFill>
                <a:effectLst/>
                <a:latin typeface="+mj-lt"/>
              </a:rPr>
              <a:t>response. The client expects the response to arrive in a timely fashion. It might event block while waiting. This is an interaction style that generally results in services being tightly coupled</a:t>
            </a:r>
            <a:br>
              <a:rPr lang="en-US" sz="1800" i="0" dirty="0">
                <a:solidFill>
                  <a:srgbClr val="262626"/>
                </a:solidFill>
                <a:effectLst/>
                <a:latin typeface="NewBaskerville-Roman"/>
              </a:rPr>
            </a:br>
            <a:br>
              <a:rPr lang="en-US" sz="1800" i="0" dirty="0">
                <a:solidFill>
                  <a:srgbClr val="262626"/>
                </a:solidFill>
                <a:effectLst/>
                <a:latin typeface="NewBaskerville-Roman"/>
              </a:rPr>
            </a:br>
            <a:endParaRPr lang="en-US" dirty="0"/>
          </a:p>
        </p:txBody>
      </p:sp>
      <p:sp>
        <p:nvSpPr>
          <p:cNvPr id="5" name="Slide Number Placeholder 4">
            <a:extLst>
              <a:ext uri="{FF2B5EF4-FFF2-40B4-BE49-F238E27FC236}">
                <a16:creationId xmlns:a16="http://schemas.microsoft.com/office/drawing/2014/main" id="{D24EA5B5-9B72-4ADD-AAD8-CF4B03C31E7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Arial" panose="020B0604020202020204" pitchFamily="34" charset="0"/>
                <a:cs typeface="Arial" panose="020B0604020202020204" pitchFamily="34" charset="0"/>
              </a:rPr>
              <a:t>67</a:t>
            </a:fld>
            <a:endParaRPr lang="e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42473E6-B3E8-4240-B601-FB8048AB45AE}"/>
              </a:ext>
            </a:extLst>
          </p:cNvPr>
          <p:cNvPicPr>
            <a:picLocks noChangeAspect="1"/>
          </p:cNvPicPr>
          <p:nvPr/>
        </p:nvPicPr>
        <p:blipFill>
          <a:blip r:embed="rId3"/>
          <a:stretch>
            <a:fillRect/>
          </a:stretch>
        </p:blipFill>
        <p:spPr>
          <a:xfrm>
            <a:off x="6779289" y="1493482"/>
            <a:ext cx="2364711" cy="2820835"/>
          </a:xfrm>
          <a:prstGeom prst="rect">
            <a:avLst/>
          </a:prstGeom>
        </p:spPr>
      </p:pic>
    </p:spTree>
    <p:extLst>
      <p:ext uri="{BB962C8B-B14F-4D97-AF65-F5344CB8AC3E}">
        <p14:creationId xmlns:p14="http://schemas.microsoft.com/office/powerpoint/2010/main" val="37647787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79E0-DC05-4BE0-B3DA-C9DCA1C1E0A7}"/>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One to One</a:t>
            </a:r>
          </a:p>
        </p:txBody>
      </p:sp>
      <p:sp>
        <p:nvSpPr>
          <p:cNvPr id="3" name="Text Placeholder 2">
            <a:extLst>
              <a:ext uri="{FF2B5EF4-FFF2-40B4-BE49-F238E27FC236}">
                <a16:creationId xmlns:a16="http://schemas.microsoft.com/office/drawing/2014/main" id="{A91A62F1-2BD1-42A6-B9A7-3938B9AA8CD5}"/>
              </a:ext>
            </a:extLst>
          </p:cNvPr>
          <p:cNvSpPr>
            <a:spLocks noGrp="1"/>
          </p:cNvSpPr>
          <p:nvPr>
            <p:ph type="body" idx="1"/>
          </p:nvPr>
        </p:nvSpPr>
        <p:spPr>
          <a:xfrm>
            <a:off x="661100" y="1317999"/>
            <a:ext cx="5478443" cy="3442687"/>
          </a:xfrm>
        </p:spPr>
        <p:txBody>
          <a:bodyPr/>
          <a:lstStyle/>
          <a:p>
            <a:pPr marL="101600" indent="0">
              <a:lnSpc>
                <a:spcPct val="200000"/>
              </a:lnSpc>
              <a:buNone/>
            </a:pPr>
            <a:r>
              <a:rPr lang="en-US" sz="1800" b="1" i="1" dirty="0">
                <a:solidFill>
                  <a:srgbClr val="262626"/>
                </a:solidFill>
                <a:effectLst/>
                <a:latin typeface="+mj-lt"/>
              </a:rPr>
              <a:t>Asynchronous request/response</a:t>
            </a:r>
            <a:br>
              <a:rPr lang="en-US" sz="1800" i="0" dirty="0">
                <a:solidFill>
                  <a:srgbClr val="262626"/>
                </a:solidFill>
                <a:effectLst/>
                <a:latin typeface="NewBaskerville-Italic"/>
              </a:rPr>
            </a:br>
            <a:r>
              <a:rPr lang="en-US" sz="1800" i="0" dirty="0">
                <a:solidFill>
                  <a:srgbClr val="262626"/>
                </a:solidFill>
                <a:effectLst/>
                <a:latin typeface="+mj-lt"/>
              </a:rPr>
              <a:t>A client sends a request to a service, which</a:t>
            </a:r>
            <a:br>
              <a:rPr lang="en-US" sz="1800" i="0" dirty="0">
                <a:solidFill>
                  <a:srgbClr val="262626"/>
                </a:solidFill>
                <a:effectLst/>
                <a:latin typeface="+mj-lt"/>
              </a:rPr>
            </a:br>
            <a:r>
              <a:rPr lang="en-US" sz="1800" i="0" dirty="0">
                <a:solidFill>
                  <a:srgbClr val="262626"/>
                </a:solidFill>
                <a:effectLst/>
                <a:latin typeface="+mj-lt"/>
              </a:rPr>
              <a:t>replies asynchronously. The client doesn’t block while waiting, because the service might not send the response for a long time</a:t>
            </a: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endParaRPr lang="en-US" dirty="0"/>
          </a:p>
        </p:txBody>
      </p:sp>
      <p:sp>
        <p:nvSpPr>
          <p:cNvPr id="5" name="Slide Number Placeholder 4">
            <a:extLst>
              <a:ext uri="{FF2B5EF4-FFF2-40B4-BE49-F238E27FC236}">
                <a16:creationId xmlns:a16="http://schemas.microsoft.com/office/drawing/2014/main" id="{D24EA5B5-9B72-4ADD-AAD8-CF4B03C31E7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Arial" panose="020B0604020202020204" pitchFamily="34" charset="0"/>
                <a:cs typeface="Arial" panose="020B0604020202020204" pitchFamily="34" charset="0"/>
              </a:rPr>
              <a:t>68</a:t>
            </a:fld>
            <a:endParaRPr lang="e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42473E6-B3E8-4240-B601-FB8048AB45AE}"/>
              </a:ext>
            </a:extLst>
          </p:cNvPr>
          <p:cNvPicPr>
            <a:picLocks noChangeAspect="1"/>
          </p:cNvPicPr>
          <p:nvPr/>
        </p:nvPicPr>
        <p:blipFill>
          <a:blip r:embed="rId3"/>
          <a:stretch>
            <a:fillRect/>
          </a:stretch>
        </p:blipFill>
        <p:spPr>
          <a:xfrm>
            <a:off x="6139543" y="1517176"/>
            <a:ext cx="2364711" cy="2820835"/>
          </a:xfrm>
          <a:prstGeom prst="rect">
            <a:avLst/>
          </a:prstGeom>
        </p:spPr>
      </p:pic>
    </p:spTree>
    <p:extLst>
      <p:ext uri="{BB962C8B-B14F-4D97-AF65-F5344CB8AC3E}">
        <p14:creationId xmlns:p14="http://schemas.microsoft.com/office/powerpoint/2010/main" val="179638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79E0-DC05-4BE0-B3DA-C9DCA1C1E0A7}"/>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One to One</a:t>
            </a:r>
          </a:p>
        </p:txBody>
      </p:sp>
      <p:sp>
        <p:nvSpPr>
          <p:cNvPr id="3" name="Text Placeholder 2">
            <a:extLst>
              <a:ext uri="{FF2B5EF4-FFF2-40B4-BE49-F238E27FC236}">
                <a16:creationId xmlns:a16="http://schemas.microsoft.com/office/drawing/2014/main" id="{A91A62F1-2BD1-42A6-B9A7-3938B9AA8CD5}"/>
              </a:ext>
            </a:extLst>
          </p:cNvPr>
          <p:cNvSpPr>
            <a:spLocks noGrp="1"/>
          </p:cNvSpPr>
          <p:nvPr>
            <p:ph type="body" idx="1"/>
          </p:nvPr>
        </p:nvSpPr>
        <p:spPr>
          <a:xfrm>
            <a:off x="661100" y="1317999"/>
            <a:ext cx="5478443" cy="3442687"/>
          </a:xfrm>
        </p:spPr>
        <p:txBody>
          <a:bodyPr/>
          <a:lstStyle/>
          <a:p>
            <a:pPr marL="101600" indent="0">
              <a:lnSpc>
                <a:spcPct val="200000"/>
              </a:lnSpc>
              <a:buNone/>
            </a:pPr>
            <a:r>
              <a:rPr lang="en-US" sz="1800" b="1" i="1" dirty="0">
                <a:solidFill>
                  <a:srgbClr val="262626"/>
                </a:solidFill>
                <a:effectLst/>
                <a:latin typeface="Times New Roman" panose="02020603050405020304" pitchFamily="18" charset="0"/>
                <a:cs typeface="Times New Roman" panose="02020603050405020304" pitchFamily="18" charset="0"/>
              </a:rPr>
              <a:t>One-Way Notification</a:t>
            </a:r>
            <a:br>
              <a:rPr lang="en-US" sz="1800" i="0" dirty="0">
                <a:solidFill>
                  <a:srgbClr val="262626"/>
                </a:solidFill>
                <a:effectLst/>
                <a:latin typeface="NewBaskerville-Italic"/>
              </a:rPr>
            </a:br>
            <a:r>
              <a:rPr lang="en-US" sz="1800" i="0" dirty="0">
                <a:solidFill>
                  <a:srgbClr val="262626"/>
                </a:solidFill>
                <a:effectLst/>
                <a:latin typeface="Times New Roman" panose="02020603050405020304" pitchFamily="18" charset="0"/>
                <a:cs typeface="Times New Roman" panose="02020603050405020304" pitchFamily="18" charset="0"/>
              </a:rPr>
              <a:t>A client sends a request to a service, but no reply</a:t>
            </a:r>
            <a:br>
              <a:rPr lang="en-US" sz="1800" i="0" dirty="0">
                <a:solidFill>
                  <a:srgbClr val="262626"/>
                </a:solidFill>
                <a:effectLst/>
                <a:latin typeface="Times New Roman" panose="02020603050405020304" pitchFamily="18" charset="0"/>
                <a:cs typeface="Times New Roman" panose="02020603050405020304" pitchFamily="18" charset="0"/>
              </a:rPr>
            </a:br>
            <a:r>
              <a:rPr lang="en-US" sz="1800" i="0" dirty="0">
                <a:solidFill>
                  <a:srgbClr val="262626"/>
                </a:solidFill>
                <a:effectLst/>
                <a:latin typeface="Times New Roman" panose="02020603050405020304" pitchFamily="18" charset="0"/>
                <a:cs typeface="Times New Roman" panose="02020603050405020304" pitchFamily="18" charset="0"/>
              </a:rPr>
              <a:t>is expected or sent.</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24EA5B5-9B72-4ADD-AAD8-CF4B03C31E7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Arial" panose="020B0604020202020204" pitchFamily="34" charset="0"/>
                <a:cs typeface="Arial" panose="020B0604020202020204" pitchFamily="34" charset="0"/>
              </a:rPr>
              <a:t>69</a:t>
            </a:fld>
            <a:endParaRPr lang="e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42473E6-B3E8-4240-B601-FB8048AB45AE}"/>
              </a:ext>
            </a:extLst>
          </p:cNvPr>
          <p:cNvPicPr>
            <a:picLocks noChangeAspect="1"/>
          </p:cNvPicPr>
          <p:nvPr/>
        </p:nvPicPr>
        <p:blipFill>
          <a:blip r:embed="rId3"/>
          <a:stretch>
            <a:fillRect/>
          </a:stretch>
        </p:blipFill>
        <p:spPr>
          <a:xfrm>
            <a:off x="6139543" y="1517176"/>
            <a:ext cx="2364711" cy="2820835"/>
          </a:xfrm>
          <a:prstGeom prst="rect">
            <a:avLst/>
          </a:prstGeom>
        </p:spPr>
      </p:pic>
    </p:spTree>
    <p:extLst>
      <p:ext uri="{BB962C8B-B14F-4D97-AF65-F5344CB8AC3E}">
        <p14:creationId xmlns:p14="http://schemas.microsoft.com/office/powerpoint/2010/main" val="115815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8EFA-62CD-4105-BA6D-360084E576E2}"/>
              </a:ext>
            </a:extLst>
          </p:cNvPr>
          <p:cNvSpPr>
            <a:spLocks noGrp="1"/>
          </p:cNvSpPr>
          <p:nvPr>
            <p:ph type="title"/>
          </p:nvPr>
        </p:nvSpPr>
        <p:spPr/>
        <p:txBody>
          <a:bodyPr/>
          <a:lstStyle/>
          <a:p>
            <a:pPr algn="ctr"/>
            <a:r>
              <a:rPr lang="en-US" dirty="0"/>
              <a:t>N-Tier(Layered) Architecture</a:t>
            </a:r>
          </a:p>
        </p:txBody>
      </p:sp>
      <p:sp>
        <p:nvSpPr>
          <p:cNvPr id="3" name="Text Placeholder 2">
            <a:extLst>
              <a:ext uri="{FF2B5EF4-FFF2-40B4-BE49-F238E27FC236}">
                <a16:creationId xmlns:a16="http://schemas.microsoft.com/office/drawing/2014/main" id="{58BA4DE6-BB08-4BBC-8D39-976930E752A4}"/>
              </a:ext>
            </a:extLst>
          </p:cNvPr>
          <p:cNvSpPr>
            <a:spLocks noGrp="1"/>
          </p:cNvSpPr>
          <p:nvPr>
            <p:ph type="body" idx="1"/>
          </p:nvPr>
        </p:nvSpPr>
        <p:spPr>
          <a:xfrm>
            <a:off x="841248" y="1599700"/>
            <a:ext cx="5486400" cy="3289292"/>
          </a:xfrm>
        </p:spPr>
        <p:txBody>
          <a:bodyPr/>
          <a:lstStyle/>
          <a:p>
            <a:pPr>
              <a:lnSpc>
                <a:spcPct val="150000"/>
              </a:lnSpc>
            </a:pPr>
            <a:r>
              <a:rPr lang="en-US" sz="1400" b="0" i="0" dirty="0">
                <a:solidFill>
                  <a:srgbClr val="000000"/>
                </a:solidFill>
                <a:effectLst/>
                <a:latin typeface="+mj-lt"/>
              </a:rPr>
              <a:t>Components within the layered architecture style are organized into logical horizontal layers, with each layer performing a specific role within the application (such as presentation logic or business logic)</a:t>
            </a:r>
            <a:r>
              <a:rPr lang="en-US" sz="1400" dirty="0">
                <a:latin typeface="+mj-lt"/>
              </a:rPr>
              <a:t> </a:t>
            </a:r>
          </a:p>
          <a:p>
            <a:pPr>
              <a:lnSpc>
                <a:spcPct val="150000"/>
              </a:lnSpc>
            </a:pPr>
            <a:endParaRPr lang="en-US" sz="1400" dirty="0">
              <a:latin typeface="+mj-lt"/>
            </a:endParaRPr>
          </a:p>
          <a:p>
            <a:pPr>
              <a:lnSpc>
                <a:spcPct val="150000"/>
              </a:lnSpc>
            </a:pPr>
            <a:r>
              <a:rPr lang="en-US" sz="1400" b="0" i="0" dirty="0">
                <a:solidFill>
                  <a:srgbClr val="000000"/>
                </a:solidFill>
                <a:effectLst/>
                <a:latin typeface="+mj-lt"/>
              </a:rPr>
              <a:t>The layered architecture style is a good choice for small, simple</a:t>
            </a:r>
            <a:br>
              <a:rPr lang="en-US" sz="1400" b="0" i="0" dirty="0">
                <a:solidFill>
                  <a:srgbClr val="000000"/>
                </a:solidFill>
                <a:effectLst/>
                <a:latin typeface="+mj-lt"/>
              </a:rPr>
            </a:br>
            <a:r>
              <a:rPr lang="en-US" sz="1400" b="0" i="0" dirty="0">
                <a:solidFill>
                  <a:srgbClr val="000000"/>
                </a:solidFill>
                <a:effectLst/>
                <a:latin typeface="+mj-lt"/>
              </a:rPr>
              <a:t>applications or websites. It is also a good architecture choice, particularly as a starting point, for situations with very tight budget and time constraints</a:t>
            </a:r>
            <a:r>
              <a:rPr lang="en-US" sz="1400" dirty="0">
                <a:latin typeface="+mj-lt"/>
              </a:rPr>
              <a:t> </a:t>
            </a:r>
            <a:br>
              <a:rPr lang="en-US" sz="1400" dirty="0"/>
            </a:br>
            <a:br>
              <a:rPr lang="en-US" sz="1600" dirty="0"/>
            </a:br>
            <a:endParaRPr lang="en-US" sz="1600" dirty="0"/>
          </a:p>
        </p:txBody>
      </p:sp>
      <p:sp>
        <p:nvSpPr>
          <p:cNvPr id="5" name="Slide Number Placeholder 4">
            <a:extLst>
              <a:ext uri="{FF2B5EF4-FFF2-40B4-BE49-F238E27FC236}">
                <a16:creationId xmlns:a16="http://schemas.microsoft.com/office/drawing/2014/main" id="{D0D97687-9FE7-49BF-BEEF-5C75E6A0A57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6" name="Picture 4" descr="3 tier architecture example code project">
            <a:extLst>
              <a:ext uri="{FF2B5EF4-FFF2-40B4-BE49-F238E27FC236}">
                <a16:creationId xmlns:a16="http://schemas.microsoft.com/office/drawing/2014/main" id="{064B45E8-6FDA-4EB2-B74E-BBC1615FB3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960" y="1599700"/>
            <a:ext cx="3000994" cy="2716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4058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79E0-DC05-4BE0-B3DA-C9DCA1C1E0A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One To Many</a:t>
            </a:r>
          </a:p>
        </p:txBody>
      </p:sp>
      <p:sp>
        <p:nvSpPr>
          <p:cNvPr id="3" name="Text Placeholder 2">
            <a:extLst>
              <a:ext uri="{FF2B5EF4-FFF2-40B4-BE49-F238E27FC236}">
                <a16:creationId xmlns:a16="http://schemas.microsoft.com/office/drawing/2014/main" id="{A91A62F1-2BD1-42A6-B9A7-3938B9AA8CD5}"/>
              </a:ext>
            </a:extLst>
          </p:cNvPr>
          <p:cNvSpPr>
            <a:spLocks noGrp="1"/>
          </p:cNvSpPr>
          <p:nvPr>
            <p:ph type="body" idx="1"/>
          </p:nvPr>
        </p:nvSpPr>
        <p:spPr>
          <a:xfrm>
            <a:off x="661100" y="1317999"/>
            <a:ext cx="5942900" cy="3442687"/>
          </a:xfrm>
        </p:spPr>
        <p:txBody>
          <a:bodyPr/>
          <a:lstStyle/>
          <a:p>
            <a:pPr marL="101600" indent="0">
              <a:lnSpc>
                <a:spcPct val="150000"/>
              </a:lnSpc>
              <a:buNone/>
            </a:pPr>
            <a:r>
              <a:rPr lang="en-US" sz="1800" b="1" dirty="0">
                <a:solidFill>
                  <a:srgbClr val="262626"/>
                </a:solidFill>
                <a:effectLst/>
                <a:latin typeface="+mj-lt"/>
              </a:rPr>
              <a:t>Publish/subscribe</a:t>
            </a:r>
            <a:br>
              <a:rPr lang="en-US" sz="1800" i="0" dirty="0">
                <a:solidFill>
                  <a:srgbClr val="262626"/>
                </a:solidFill>
                <a:effectLst/>
                <a:latin typeface="+mj-lt"/>
              </a:rPr>
            </a:br>
            <a:r>
              <a:rPr lang="en-US" sz="1800" i="0" dirty="0">
                <a:solidFill>
                  <a:srgbClr val="262626"/>
                </a:solidFill>
                <a:effectLst/>
                <a:latin typeface="+mj-lt"/>
              </a:rPr>
              <a:t>A client publishes a notification message, which is  consumed by zero or more interested services.</a:t>
            </a:r>
          </a:p>
          <a:p>
            <a:pPr marL="101600" indent="0">
              <a:lnSpc>
                <a:spcPct val="150000"/>
              </a:lnSpc>
              <a:buNone/>
            </a:pPr>
            <a:br>
              <a:rPr lang="en-US" sz="1800" i="0" dirty="0">
                <a:solidFill>
                  <a:srgbClr val="262626"/>
                </a:solidFill>
                <a:effectLst/>
                <a:latin typeface="+mj-lt"/>
              </a:rPr>
            </a:br>
            <a:r>
              <a:rPr lang="en-US" sz="1800" b="1" dirty="0">
                <a:solidFill>
                  <a:srgbClr val="262626"/>
                </a:solidFill>
                <a:effectLst/>
                <a:latin typeface="+mj-lt"/>
              </a:rPr>
              <a:t>Publish/async Response</a:t>
            </a:r>
            <a:br>
              <a:rPr lang="en-US" sz="1800" i="0" dirty="0">
                <a:solidFill>
                  <a:srgbClr val="262626"/>
                </a:solidFill>
                <a:effectLst/>
                <a:latin typeface="+mj-lt"/>
              </a:rPr>
            </a:br>
            <a:r>
              <a:rPr lang="en-US" sz="1800" i="0" dirty="0">
                <a:solidFill>
                  <a:srgbClr val="262626"/>
                </a:solidFill>
                <a:effectLst/>
                <a:latin typeface="+mj-lt"/>
              </a:rPr>
              <a:t>A client publishes a request message and then waits for</a:t>
            </a:r>
            <a:br>
              <a:rPr lang="en-US" sz="1800" i="0" dirty="0">
                <a:solidFill>
                  <a:srgbClr val="262626"/>
                </a:solidFill>
                <a:effectLst/>
                <a:latin typeface="+mj-lt"/>
              </a:rPr>
            </a:br>
            <a:r>
              <a:rPr lang="en-US" sz="1800" i="0" dirty="0">
                <a:solidFill>
                  <a:srgbClr val="262626"/>
                </a:solidFill>
                <a:effectLst/>
                <a:latin typeface="+mj-lt"/>
              </a:rPr>
              <a:t>a certain amount of time for responses from interested services</a:t>
            </a: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br>
              <a:rPr lang="en-US" sz="1800" i="0" dirty="0">
                <a:solidFill>
                  <a:srgbClr val="262626"/>
                </a:solidFill>
                <a:effectLst/>
                <a:latin typeface="NewBaskerville-Roman"/>
              </a:rPr>
            </a:br>
            <a:endParaRPr lang="en-US" dirty="0"/>
          </a:p>
        </p:txBody>
      </p:sp>
      <p:sp>
        <p:nvSpPr>
          <p:cNvPr id="5" name="Slide Number Placeholder 4">
            <a:extLst>
              <a:ext uri="{FF2B5EF4-FFF2-40B4-BE49-F238E27FC236}">
                <a16:creationId xmlns:a16="http://schemas.microsoft.com/office/drawing/2014/main" id="{D24EA5B5-9B72-4ADD-AAD8-CF4B03C31E7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latin typeface="Arial" panose="020B0604020202020204" pitchFamily="34" charset="0"/>
                <a:cs typeface="Arial" panose="020B0604020202020204" pitchFamily="34" charset="0"/>
              </a:rPr>
              <a:t>70</a:t>
            </a:fld>
            <a:endParaRPr lang="e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42473E6-B3E8-4240-B601-FB8048AB45AE}"/>
              </a:ext>
            </a:extLst>
          </p:cNvPr>
          <p:cNvPicPr>
            <a:picLocks noChangeAspect="1"/>
          </p:cNvPicPr>
          <p:nvPr/>
        </p:nvPicPr>
        <p:blipFill>
          <a:blip r:embed="rId3"/>
          <a:stretch>
            <a:fillRect/>
          </a:stretch>
        </p:blipFill>
        <p:spPr>
          <a:xfrm>
            <a:off x="6604000" y="1493482"/>
            <a:ext cx="2364711" cy="2820835"/>
          </a:xfrm>
          <a:prstGeom prst="rect">
            <a:avLst/>
          </a:prstGeom>
        </p:spPr>
      </p:pic>
    </p:spTree>
    <p:extLst>
      <p:ext uri="{BB962C8B-B14F-4D97-AF65-F5344CB8AC3E}">
        <p14:creationId xmlns:p14="http://schemas.microsoft.com/office/powerpoint/2010/main" val="64354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8EFA-62CD-4105-BA6D-360084E576E2}"/>
              </a:ext>
            </a:extLst>
          </p:cNvPr>
          <p:cNvSpPr>
            <a:spLocks noGrp="1"/>
          </p:cNvSpPr>
          <p:nvPr>
            <p:ph type="title"/>
          </p:nvPr>
        </p:nvSpPr>
        <p:spPr/>
        <p:txBody>
          <a:bodyPr/>
          <a:lstStyle/>
          <a:p>
            <a:pPr algn="ctr"/>
            <a:r>
              <a:rPr lang="en-US" dirty="0"/>
              <a:t>Microkernel (Plugin) Architecture</a:t>
            </a:r>
          </a:p>
        </p:txBody>
      </p:sp>
      <p:sp>
        <p:nvSpPr>
          <p:cNvPr id="3" name="Text Placeholder 2">
            <a:extLst>
              <a:ext uri="{FF2B5EF4-FFF2-40B4-BE49-F238E27FC236}">
                <a16:creationId xmlns:a16="http://schemas.microsoft.com/office/drawing/2014/main" id="{58BA4DE6-BB08-4BBC-8D39-976930E752A4}"/>
              </a:ext>
            </a:extLst>
          </p:cNvPr>
          <p:cNvSpPr>
            <a:spLocks noGrp="1"/>
          </p:cNvSpPr>
          <p:nvPr>
            <p:ph type="body" idx="1"/>
          </p:nvPr>
        </p:nvSpPr>
        <p:spPr>
          <a:xfrm>
            <a:off x="841248" y="1599700"/>
            <a:ext cx="4974336" cy="2890200"/>
          </a:xfrm>
        </p:spPr>
        <p:txBody>
          <a:bodyPr/>
          <a:lstStyle/>
          <a:p>
            <a:pPr marL="101600" indent="0">
              <a:lnSpc>
                <a:spcPct val="150000"/>
              </a:lnSpc>
              <a:buNone/>
            </a:pPr>
            <a:r>
              <a:rPr lang="en-US" sz="1400" b="0" i="0" dirty="0">
                <a:solidFill>
                  <a:srgbClr val="000000"/>
                </a:solidFill>
                <a:effectLst/>
                <a:latin typeface="+mj-lt"/>
              </a:rPr>
              <a:t>The </a:t>
            </a:r>
            <a:r>
              <a:rPr lang="en-US" sz="1400" b="0" i="1" dirty="0">
                <a:solidFill>
                  <a:srgbClr val="000000"/>
                </a:solidFill>
                <a:effectLst/>
                <a:latin typeface="+mj-lt"/>
              </a:rPr>
              <a:t>microkernel </a:t>
            </a:r>
            <a:r>
              <a:rPr lang="en-US" sz="1400" b="0" i="0" dirty="0">
                <a:solidFill>
                  <a:srgbClr val="000000"/>
                </a:solidFill>
                <a:effectLst/>
                <a:latin typeface="+mj-lt"/>
              </a:rPr>
              <a:t>architecture style (also referred to as the </a:t>
            </a:r>
            <a:r>
              <a:rPr lang="en-US" sz="1400" b="0" i="1" dirty="0">
                <a:solidFill>
                  <a:srgbClr val="000000"/>
                </a:solidFill>
                <a:effectLst/>
                <a:latin typeface="+mj-lt"/>
              </a:rPr>
              <a:t>plug-in</a:t>
            </a:r>
            <a:br>
              <a:rPr lang="en-US" sz="1400" b="0" i="1" dirty="0">
                <a:solidFill>
                  <a:srgbClr val="000000"/>
                </a:solidFill>
                <a:effectLst/>
                <a:latin typeface="+mj-lt"/>
              </a:rPr>
            </a:br>
            <a:r>
              <a:rPr lang="en-US" sz="1400" b="0" i="0" dirty="0">
                <a:solidFill>
                  <a:srgbClr val="000000"/>
                </a:solidFill>
                <a:effectLst/>
                <a:latin typeface="+mj-lt"/>
              </a:rPr>
              <a:t>architecture) was coined several decades ago and is still widely used today.</a:t>
            </a:r>
            <a:br>
              <a:rPr lang="en-US" sz="1400" b="0" i="0" dirty="0">
                <a:solidFill>
                  <a:srgbClr val="000000"/>
                </a:solidFill>
                <a:effectLst/>
                <a:latin typeface="+mj-lt"/>
              </a:rPr>
            </a:br>
            <a:r>
              <a:rPr lang="en-US" sz="1400" b="0" i="0" dirty="0">
                <a:solidFill>
                  <a:srgbClr val="000000"/>
                </a:solidFill>
                <a:effectLst/>
                <a:latin typeface="+mj-lt"/>
              </a:rPr>
              <a:t>This architecture style is a natural fit for product-based applications</a:t>
            </a:r>
            <a:br>
              <a:rPr lang="en-US" sz="1400" b="0" i="0" dirty="0">
                <a:solidFill>
                  <a:srgbClr val="000000"/>
                </a:solidFill>
                <a:effectLst/>
                <a:latin typeface="+mj-lt"/>
              </a:rPr>
            </a:br>
            <a:r>
              <a:rPr lang="en-US" sz="1400" b="0" i="0" dirty="0">
                <a:solidFill>
                  <a:srgbClr val="000000"/>
                </a:solidFill>
                <a:effectLst/>
                <a:latin typeface="+mj-lt"/>
              </a:rPr>
              <a:t>(packaged and made available for download and installation as a </a:t>
            </a:r>
            <a:r>
              <a:rPr lang="en-US" sz="1400" b="0" i="0" dirty="0" err="1">
                <a:solidFill>
                  <a:srgbClr val="000000"/>
                </a:solidFill>
                <a:effectLst/>
                <a:latin typeface="+mj-lt"/>
              </a:rPr>
              <a:t>single,monolithic</a:t>
            </a:r>
            <a:r>
              <a:rPr lang="en-US" sz="1400" b="0" i="0" dirty="0">
                <a:solidFill>
                  <a:srgbClr val="000000"/>
                </a:solidFill>
                <a:effectLst/>
                <a:latin typeface="+mj-lt"/>
              </a:rPr>
              <a:t> deployment, typically installed on the customer’s site as a third-party product</a:t>
            </a:r>
            <a:r>
              <a:rPr lang="en-US" sz="1400" dirty="0">
                <a:latin typeface="+mj-lt"/>
              </a:rPr>
              <a:t> </a:t>
            </a:r>
            <a:br>
              <a:rPr lang="en-US" sz="1400" dirty="0"/>
            </a:br>
            <a:br>
              <a:rPr lang="en-US" sz="1600" dirty="0"/>
            </a:br>
            <a:endParaRPr lang="en-US" sz="1600" dirty="0"/>
          </a:p>
        </p:txBody>
      </p:sp>
      <p:sp>
        <p:nvSpPr>
          <p:cNvPr id="5" name="Slide Number Placeholder 4">
            <a:extLst>
              <a:ext uri="{FF2B5EF4-FFF2-40B4-BE49-F238E27FC236}">
                <a16:creationId xmlns:a16="http://schemas.microsoft.com/office/drawing/2014/main" id="{D0D97687-9FE7-49BF-BEEF-5C75E6A0A57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pic>
        <p:nvPicPr>
          <p:cNvPr id="7" name="Picture 10" descr="12. Microkernel Architecture Style - Fundamentals of Software Architecture  [Book]">
            <a:extLst>
              <a:ext uri="{FF2B5EF4-FFF2-40B4-BE49-F238E27FC236}">
                <a16:creationId xmlns:a16="http://schemas.microsoft.com/office/drawing/2014/main" id="{A059570D-5BB6-4B09-9E98-1E97DD5DF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4081" y="1411072"/>
            <a:ext cx="2804160" cy="306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83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8EFA-62CD-4105-BA6D-360084E576E2}"/>
              </a:ext>
            </a:extLst>
          </p:cNvPr>
          <p:cNvSpPr>
            <a:spLocks noGrp="1"/>
          </p:cNvSpPr>
          <p:nvPr>
            <p:ph type="title"/>
          </p:nvPr>
        </p:nvSpPr>
        <p:spPr/>
        <p:txBody>
          <a:bodyPr/>
          <a:lstStyle/>
          <a:p>
            <a:pPr algn="ctr"/>
            <a:r>
              <a:rPr lang="en-US" dirty="0"/>
              <a:t>Pipe And Filter Architecture</a:t>
            </a:r>
          </a:p>
        </p:txBody>
      </p:sp>
      <p:sp>
        <p:nvSpPr>
          <p:cNvPr id="3" name="Text Placeholder 2">
            <a:extLst>
              <a:ext uri="{FF2B5EF4-FFF2-40B4-BE49-F238E27FC236}">
                <a16:creationId xmlns:a16="http://schemas.microsoft.com/office/drawing/2014/main" id="{58BA4DE6-BB08-4BBC-8D39-976930E752A4}"/>
              </a:ext>
            </a:extLst>
          </p:cNvPr>
          <p:cNvSpPr>
            <a:spLocks noGrp="1"/>
          </p:cNvSpPr>
          <p:nvPr>
            <p:ph type="body" idx="1"/>
          </p:nvPr>
        </p:nvSpPr>
        <p:spPr>
          <a:xfrm>
            <a:off x="841248" y="1599700"/>
            <a:ext cx="7843200" cy="2225801"/>
          </a:xfrm>
        </p:spPr>
        <p:txBody>
          <a:bodyPr/>
          <a:lstStyle/>
          <a:p>
            <a:pPr marL="101600" indent="0">
              <a:lnSpc>
                <a:spcPct val="150000"/>
              </a:lnSpc>
              <a:buNone/>
            </a:pPr>
            <a:r>
              <a:rPr lang="en-US" sz="1400" b="1" dirty="0">
                <a:solidFill>
                  <a:srgbClr val="000000"/>
                </a:solidFill>
                <a:effectLst/>
                <a:highlight>
                  <a:srgbClr val="FFFF00"/>
                </a:highlight>
                <a:latin typeface="+mj-lt"/>
              </a:rPr>
              <a:t>Pipes</a:t>
            </a:r>
            <a:r>
              <a:rPr lang="en-US" sz="1400" b="0" i="1" dirty="0">
                <a:solidFill>
                  <a:srgbClr val="000000"/>
                </a:solidFill>
                <a:effectLst/>
                <a:latin typeface="+mj-lt"/>
              </a:rPr>
              <a:t> </a:t>
            </a:r>
            <a:r>
              <a:rPr lang="en-US" sz="1400" b="0" i="0" dirty="0">
                <a:solidFill>
                  <a:srgbClr val="000000"/>
                </a:solidFill>
                <a:effectLst/>
                <a:latin typeface="+mj-lt"/>
              </a:rPr>
              <a:t>in this architecture form the communication channel between filters.</a:t>
            </a:r>
            <a:br>
              <a:rPr lang="en-US" sz="1400" b="0" i="0" dirty="0">
                <a:solidFill>
                  <a:srgbClr val="000000"/>
                </a:solidFill>
                <a:effectLst/>
                <a:latin typeface="+mj-lt"/>
              </a:rPr>
            </a:br>
            <a:r>
              <a:rPr lang="en-US" sz="1400" b="0" i="0" dirty="0">
                <a:solidFill>
                  <a:srgbClr val="000000"/>
                </a:solidFill>
                <a:effectLst/>
                <a:latin typeface="+mj-lt"/>
              </a:rPr>
              <a:t>Each pipe is typically unidirectional and point-to-point (rather than broadcast) for performance reasons, </a:t>
            </a:r>
            <a:r>
              <a:rPr lang="en-US" sz="1400" dirty="0" err="1">
                <a:solidFill>
                  <a:srgbClr val="000000"/>
                </a:solidFill>
                <a:latin typeface="+mj-lt"/>
              </a:rPr>
              <a:t>acceptin</a:t>
            </a:r>
            <a:r>
              <a:rPr lang="en-US" sz="1400" dirty="0">
                <a:solidFill>
                  <a:srgbClr val="000000"/>
                </a:solidFill>
                <a:latin typeface="+mj-lt"/>
              </a:rPr>
              <a:t> input from one source and always directing output to another </a:t>
            </a:r>
            <a:br>
              <a:rPr lang="en-US" sz="1200" dirty="0"/>
            </a:br>
            <a:endParaRPr lang="en-US" sz="1400" b="0" i="0" dirty="0">
              <a:solidFill>
                <a:srgbClr val="000000"/>
              </a:solidFill>
              <a:effectLst/>
              <a:latin typeface="TimesNewRomanPSMT"/>
            </a:endParaRPr>
          </a:p>
          <a:p>
            <a:pPr marL="101600" indent="0">
              <a:lnSpc>
                <a:spcPct val="150000"/>
              </a:lnSpc>
              <a:buNone/>
            </a:pPr>
            <a:r>
              <a:rPr lang="en-US" sz="1400" b="1" dirty="0">
                <a:solidFill>
                  <a:srgbClr val="000000"/>
                </a:solidFill>
                <a:effectLst/>
                <a:highlight>
                  <a:srgbClr val="FFFF00"/>
                </a:highlight>
                <a:latin typeface="+mj-lt"/>
              </a:rPr>
              <a:t>Filters</a:t>
            </a:r>
            <a:r>
              <a:rPr lang="en-US" sz="1400" b="0" i="1" dirty="0">
                <a:solidFill>
                  <a:srgbClr val="000000"/>
                </a:solidFill>
                <a:effectLst/>
                <a:latin typeface="+mj-lt"/>
              </a:rPr>
              <a:t> </a:t>
            </a:r>
            <a:r>
              <a:rPr lang="en-US" sz="1400" b="0" i="0" dirty="0">
                <a:solidFill>
                  <a:srgbClr val="000000"/>
                </a:solidFill>
                <a:effectLst/>
                <a:latin typeface="+mj-lt"/>
              </a:rPr>
              <a:t>are self-contained, independent from other filters, and generally stateless. Filters should perform one task only</a:t>
            </a:r>
            <a:r>
              <a:rPr lang="en-US" sz="1400" dirty="0">
                <a:latin typeface="+mj-lt"/>
              </a:rPr>
              <a:t>  </a:t>
            </a:r>
            <a:r>
              <a:rPr lang="en-US" sz="1400" b="0" i="0" dirty="0">
                <a:solidFill>
                  <a:srgbClr val="000000"/>
                </a:solidFill>
                <a:effectLst/>
                <a:latin typeface="+mj-lt"/>
              </a:rPr>
              <a:t>g input from one source and always directing output to another</a:t>
            </a:r>
            <a:endParaRPr lang="en-US" sz="1600" dirty="0">
              <a:latin typeface="+mj-lt"/>
            </a:endParaRPr>
          </a:p>
        </p:txBody>
      </p:sp>
      <p:sp>
        <p:nvSpPr>
          <p:cNvPr id="5" name="Slide Number Placeholder 4">
            <a:extLst>
              <a:ext uri="{FF2B5EF4-FFF2-40B4-BE49-F238E27FC236}">
                <a16:creationId xmlns:a16="http://schemas.microsoft.com/office/drawing/2014/main" id="{D0D97687-9FE7-49BF-BEEF-5C75E6A0A57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pic>
        <p:nvPicPr>
          <p:cNvPr id="8" name="Picture 6" descr="Enterprise Integration Patterns - Pipes and Filters">
            <a:extLst>
              <a:ext uri="{FF2B5EF4-FFF2-40B4-BE49-F238E27FC236}">
                <a16:creationId xmlns:a16="http://schemas.microsoft.com/office/drawing/2014/main" id="{C4076AE6-8944-48F1-BB51-CBFE67142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60" y="4008834"/>
            <a:ext cx="7351776" cy="1134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984673"/>
      </p:ext>
    </p:extLst>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10073</TotalTime>
  <Words>3606</Words>
  <Application>Microsoft Office PowerPoint</Application>
  <PresentationFormat>On-screen Show (16:9)</PresentationFormat>
  <Paragraphs>312</Paragraphs>
  <Slides>70</Slides>
  <Notes>53</Notes>
  <HiddenSlides>3</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70</vt:i4>
      </vt:variant>
    </vt:vector>
  </HeadingPairs>
  <TitlesOfParts>
    <vt:vector size="90" baseType="lpstr">
      <vt:lpstr>PalatinoLinotype-Italic</vt:lpstr>
      <vt:lpstr>Helvetica Neue</vt:lpstr>
      <vt:lpstr>NewBaskerville-Roman</vt:lpstr>
      <vt:lpstr>TimesNewRomanPS-ItalicMT</vt:lpstr>
      <vt:lpstr>TimesNewRomanPSMT</vt:lpstr>
      <vt:lpstr>NewBaskervilleStd-Roman</vt:lpstr>
      <vt:lpstr>NewBaskervilleStd-Italic</vt:lpstr>
      <vt:lpstr>NewBaskerville-Italic</vt:lpstr>
      <vt:lpstr>Lora</vt:lpstr>
      <vt:lpstr>Arial Black</vt:lpstr>
      <vt:lpstr>Arial</vt:lpstr>
      <vt:lpstr>Barlow SemiBold</vt:lpstr>
      <vt:lpstr>IBM Plex Sans</vt:lpstr>
      <vt:lpstr>FranklinGothic-Demi</vt:lpstr>
      <vt:lpstr>Times New Roman</vt:lpstr>
      <vt:lpstr>MinionPro-Regular</vt:lpstr>
      <vt:lpstr>LiberationSerif-Bold</vt:lpstr>
      <vt:lpstr>Barlow Light</vt:lpstr>
      <vt:lpstr>Wingdings2</vt:lpstr>
      <vt:lpstr>Lodovico template</vt:lpstr>
      <vt:lpstr>Microservices Architecture</vt:lpstr>
      <vt:lpstr>What is Software Architecture</vt:lpstr>
      <vt:lpstr>Architectural Style</vt:lpstr>
      <vt:lpstr>Software Architecture Style</vt:lpstr>
      <vt:lpstr>Architectural Style Classification</vt:lpstr>
      <vt:lpstr>Monolith Architecture</vt:lpstr>
      <vt:lpstr>N-Tier(Layered) Architecture</vt:lpstr>
      <vt:lpstr>Microkernel (Plugin) Architecture</vt:lpstr>
      <vt:lpstr>Pipe And Filter Architecture</vt:lpstr>
      <vt:lpstr>Service Oriented Architecture</vt:lpstr>
      <vt:lpstr>Service Oriented Architecture</vt:lpstr>
      <vt:lpstr>Microservices </vt:lpstr>
      <vt:lpstr>What Are Microservices?</vt:lpstr>
      <vt:lpstr>Monolith, Distributed (SOA, Microservices)</vt:lpstr>
      <vt:lpstr>Scaling Cube</vt:lpstr>
      <vt:lpstr>X-axis</vt:lpstr>
      <vt:lpstr>Y-axis</vt:lpstr>
      <vt:lpstr>Z-axis</vt:lpstr>
      <vt:lpstr>Z-axis - Sample</vt:lpstr>
      <vt:lpstr>Z-axis - Benefit</vt:lpstr>
      <vt:lpstr>Z-axis - Drawbacks</vt:lpstr>
      <vt:lpstr>Monolith Architecture</vt:lpstr>
      <vt:lpstr>Monolith Variations</vt:lpstr>
      <vt:lpstr>Modular Monolith</vt:lpstr>
      <vt:lpstr>Distributed Monolith</vt:lpstr>
      <vt:lpstr>Advantage of Monolith</vt:lpstr>
      <vt:lpstr>Advantage of Monolith</vt:lpstr>
      <vt:lpstr>Advantage of Monolith</vt:lpstr>
      <vt:lpstr>Disadvantage of Monolith</vt:lpstr>
      <vt:lpstr>PowerPoint Presentation</vt:lpstr>
      <vt:lpstr>Development is Slow</vt:lpstr>
      <vt:lpstr>Scaling is Difficult</vt:lpstr>
      <vt:lpstr>Interoperability </vt:lpstr>
      <vt:lpstr>Interoperability In Enterprise </vt:lpstr>
      <vt:lpstr>PowerPoint Presentation</vt:lpstr>
      <vt:lpstr>PowerPoint Presentation</vt:lpstr>
      <vt:lpstr>Autonomy</vt:lpstr>
      <vt:lpstr>Autonomy</vt:lpstr>
      <vt:lpstr>Recilience</vt:lpstr>
      <vt:lpstr>Transparency</vt:lpstr>
      <vt:lpstr>Automation</vt:lpstr>
      <vt:lpstr>Alignment</vt:lpstr>
      <vt:lpstr>Advantage of Microservices</vt:lpstr>
      <vt:lpstr>Advantage of Microservices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Disadvantage of Microservices</vt:lpstr>
      <vt:lpstr>FINDING THE RIGHT SERVICES IS CHALLENGING </vt:lpstr>
      <vt:lpstr>DISTRIBUTED SYSTEMS ARE COMPLEX </vt:lpstr>
      <vt:lpstr>DEPLOYING FEATURES SPANNING MULTIPLE SERVICES NEEDS CAREFUL COORDINATION  </vt:lpstr>
      <vt:lpstr>DECIDING WHEN TO ADOPT IS DIFFICULT</vt:lpstr>
      <vt:lpstr>Developer Experience</vt:lpstr>
      <vt:lpstr>Technology Overload</vt:lpstr>
      <vt:lpstr>Technology Overload</vt:lpstr>
      <vt:lpstr>Reporting</vt:lpstr>
      <vt:lpstr>Reporting</vt:lpstr>
      <vt:lpstr>Monitoring and Troubleshooting</vt:lpstr>
      <vt:lpstr>Latency</vt:lpstr>
      <vt:lpstr>No Silver Bullet </vt:lpstr>
      <vt:lpstr>Communication</vt:lpstr>
      <vt:lpstr>Interaction style</vt:lpstr>
      <vt:lpstr>One to One</vt:lpstr>
      <vt:lpstr>One to One</vt:lpstr>
      <vt:lpstr>One to One</vt:lpstr>
      <vt:lpstr>One To Many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Pourkaram</dc:creator>
  <cp:lastModifiedBy>Mohammad Azad</cp:lastModifiedBy>
  <cp:revision>162</cp:revision>
  <dcterms:modified xsi:type="dcterms:W3CDTF">2023-02-04T21:40:47Z</dcterms:modified>
</cp:coreProperties>
</file>