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50" r:id="rId2"/>
    <p:sldId id="353" r:id="rId3"/>
    <p:sldId id="351" r:id="rId4"/>
    <p:sldId id="352" r:id="rId5"/>
    <p:sldId id="462" r:id="rId6"/>
    <p:sldId id="411" r:id="rId7"/>
    <p:sldId id="412" r:id="rId8"/>
    <p:sldId id="284" r:id="rId9"/>
    <p:sldId id="276" r:id="rId10"/>
    <p:sldId id="279" r:id="rId11"/>
    <p:sldId id="278" r:id="rId12"/>
    <p:sldId id="277" r:id="rId13"/>
    <p:sldId id="280" r:id="rId14"/>
    <p:sldId id="281" r:id="rId15"/>
    <p:sldId id="282" r:id="rId16"/>
    <p:sldId id="283" r:id="rId17"/>
    <p:sldId id="256" r:id="rId18"/>
    <p:sldId id="344" r:id="rId19"/>
    <p:sldId id="266" r:id="rId20"/>
    <p:sldId id="355" r:id="rId21"/>
    <p:sldId id="257" r:id="rId22"/>
    <p:sldId id="356" r:id="rId23"/>
    <p:sldId id="345" r:id="rId24"/>
    <p:sldId id="259" r:id="rId25"/>
    <p:sldId id="318" r:id="rId26"/>
    <p:sldId id="260" r:id="rId27"/>
    <p:sldId id="263" r:id="rId28"/>
    <p:sldId id="346" r:id="rId29"/>
    <p:sldId id="265" r:id="rId30"/>
    <p:sldId id="267" r:id="rId31"/>
    <p:sldId id="458" r:id="rId32"/>
    <p:sldId id="319" r:id="rId33"/>
    <p:sldId id="320" r:id="rId34"/>
    <p:sldId id="347" r:id="rId35"/>
    <p:sldId id="268" r:id="rId36"/>
    <p:sldId id="349" r:id="rId37"/>
    <p:sldId id="354" r:id="rId38"/>
    <p:sldId id="348" r:id="rId39"/>
    <p:sldId id="271" r:id="rId40"/>
    <p:sldId id="399" r:id="rId41"/>
    <p:sldId id="400" r:id="rId42"/>
    <p:sldId id="273" r:id="rId43"/>
    <p:sldId id="357" r:id="rId44"/>
    <p:sldId id="459" r:id="rId45"/>
    <p:sldId id="460" r:id="rId46"/>
    <p:sldId id="285" r:id="rId47"/>
    <p:sldId id="286" r:id="rId48"/>
    <p:sldId id="288" r:id="rId49"/>
    <p:sldId id="287" r:id="rId50"/>
    <p:sldId id="289" r:id="rId51"/>
    <p:sldId id="291" r:id="rId52"/>
    <p:sldId id="29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80234" autoAdjust="0"/>
  </p:normalViewPr>
  <p:slideViewPr>
    <p:cSldViewPr snapToGrid="0">
      <p:cViewPr varScale="1">
        <p:scale>
          <a:sx n="92" d="100"/>
          <a:sy n="92" d="100"/>
        </p:scale>
        <p:origin x="12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 altLang="en-US"/>
              <a:t>-</a:t>
            </a:r>
            <a:r>
              <a:rPr lang="en-US"/>
              <a:t>Complex </a:t>
            </a:r>
            <a:r>
              <a:rPr lang="" altLang="en-US"/>
              <a:t>&amp; </a:t>
            </a:r>
            <a:r>
              <a:rPr lang="en-US" altLang="en-US"/>
              <a:t>Durable &amp; has many none functionality &amp; has many user</a:t>
            </a:r>
          </a:p>
          <a:p>
            <a:endParaRPr lang=""/>
          </a:p>
          <a:p>
            <a:r>
              <a:rPr lang=""/>
              <a:t>-</a:t>
            </a:r>
            <a:r>
              <a:rPr lang="en-US">
                <a:ln w="22225">
                  <a:solidFill>
                    <a:schemeClr val="accent2"/>
                  </a:solidFill>
                  <a:prstDash val="solid"/>
                </a:ln>
                <a:solidFill>
                  <a:schemeClr val="accent2">
                    <a:lumMod val="40000"/>
                    <a:lumOff val="60000"/>
                  </a:schemeClr>
                </a:solidFill>
                <a:effectLst/>
                <a:sym typeface="+mn-ea"/>
              </a:rPr>
              <a:t>Maintainability, Extensibility Is Important</a:t>
            </a:r>
            <a:endParaRPr lang="en-US" altLang=""/>
          </a:p>
          <a:p>
            <a:endParaRPr lang="en-US" altLang=""/>
          </a:p>
          <a:p>
            <a:r>
              <a:rPr lang="en-US" altLang=""/>
              <a:t>-redesigne after short time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https://lostechies.com/joeocampo/2008/03/21/ptom-the-open-closed-principle/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 Barbara Liskov and Jeannette Wing described the principle in a 1994</a:t>
            </a:r>
          </a:p>
          <a:p>
            <a:r>
              <a:rPr lang="en-US"/>
              <a:t> https://en.wikipedia.org/wiki/Liskov_substitution_principle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err="1"/>
              <a:t>PreConditions</a:t>
            </a:r>
            <a:r>
              <a:rPr lang="en-US" dirty="0"/>
              <a:t> ,</a:t>
            </a:r>
            <a:r>
              <a:rPr lang="en-US" dirty="0" err="1"/>
              <a:t>PostConditions</a:t>
            </a:r>
            <a:r>
              <a:rPr lang="en-US" dirty="0"/>
              <a:t> https://docs.microsoft.com/en-us/dotnet/framework/debug-trace-profile/code-contracts</a:t>
            </a:r>
          </a:p>
          <a:p>
            <a:endParaRPr lang="en-US" dirty="0"/>
          </a:p>
          <a:p>
            <a:r>
              <a:rPr lang="en-US" dirty="0" err="1"/>
              <a:t>Dsign</a:t>
            </a:r>
            <a:r>
              <a:rPr lang="en-US" dirty="0"/>
              <a:t> By Contract (software design approach)</a:t>
            </a:r>
          </a:p>
          <a:p>
            <a:endParaRPr lang="en-US" dirty="0"/>
          </a:p>
          <a:p>
            <a:r>
              <a:rPr lang="en-US" dirty="0"/>
              <a:t>Preconditions cannot be strengthened in a subtype.</a:t>
            </a:r>
          </a:p>
          <a:p>
            <a:r>
              <a:rPr lang="en-US" dirty="0"/>
              <a:t>Postconditions cannot be weakened in a subtype.</a:t>
            </a:r>
          </a:p>
          <a:p>
            <a:r>
              <a:rPr lang="en-US" dirty="0"/>
              <a:t>Invariants of the supertype must be preserved in a subtype.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33</a:t>
            </a:fld>
            <a:endParaRPr lang="en-US"/>
          </a:p>
        </p:txBody>
      </p:sp>
    </p:spTree>
    <p:extLst>
      <p:ext uri="{BB962C8B-B14F-4D97-AF65-F5344CB8AC3E}">
        <p14:creationId xmlns:p14="http://schemas.microsoft.com/office/powerpoint/2010/main" val="2237940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 Violate srp</a:t>
            </a:r>
          </a:p>
          <a:p>
            <a:r>
              <a:rPr lang="en-US"/>
              <a:t>- </a:t>
            </a:r>
            <a:r>
              <a:rPr lang="en-US">
                <a:sym typeface="+mn-ea"/>
              </a:rPr>
              <a:t>High Coupling</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Use Adapter design pattern to fix ISP in lagacy code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https://dzone.com/articles/enterprise-application-0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2 step</a:t>
            </a:r>
          </a:p>
          <a:p>
            <a:endParaRPr lang="en-US"/>
          </a:p>
          <a:p>
            <a:r>
              <a:rPr lang="en-US"/>
              <a:t>https://dzone.com/articles/enterprise-application-0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4026020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1- What is </a:t>
            </a:r>
            <a:r>
              <a:rPr lang="en-US" dirty="0" err="1"/>
              <a:t>Entrprise</a:t>
            </a:r>
            <a:r>
              <a:rPr lang="en-US" dirty="0"/>
              <a:t> Application?</a:t>
            </a:r>
          </a:p>
          <a:p>
            <a:r>
              <a:rPr lang="en-US" dirty="0"/>
              <a:t>has complex </a:t>
            </a:r>
            <a:r>
              <a:rPr lang="en-US" dirty="0" err="1"/>
              <a:t>bussiness</a:t>
            </a:r>
            <a:r>
              <a:rPr lang="en-US" dirty="0"/>
              <a:t> and  ,  long life span (Maintainability , </a:t>
            </a:r>
            <a:r>
              <a:rPr lang="en-US" dirty="0" err="1"/>
              <a:t>extendability</a:t>
            </a:r>
            <a:r>
              <a:rPr lang="en-US" dirty="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YAGNI - XP pinciple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ym typeface="+mn-ea"/>
              </a:rPr>
              <a:t>The design contains repeating structures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olidFill>
                  <a:schemeClr val="accent1"/>
                </a:solidFill>
                <a:effectLst>
                  <a:outerShdw blurRad="38100" dist="25400" dir="5400000" algn="ctr" rotWithShape="0">
                    <a:srgbClr val="6E747A">
                      <a:alpha val="43000"/>
                    </a:srgbClr>
                  </a:outerShdw>
                </a:effectLst>
                <a:sym typeface="+mn-ea"/>
              </a:rPr>
              <a:t>Software </a:t>
            </a:r>
            <a:r>
              <a:rPr lang="en-US">
                <a:sym typeface="+mn-ea"/>
              </a:rPr>
              <a:t> : When the design-preserving methods are</a:t>
            </a:r>
          </a:p>
          <a:p>
            <a:endParaRPr lang="en-US"/>
          </a:p>
          <a:p>
            <a:r>
              <a:rPr lang="en-US"/>
              <a:t>environment : compile times are very long,</a:t>
            </a:r>
          </a:p>
          <a:p>
            <a:endParaRPr lang="en-US"/>
          </a:p>
          <a:p>
            <a:r>
              <a:rPr lang="en-US"/>
              <a:t>more difficult to use than the hacks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10/11/2023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10/11/2023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blog.logrocket.com/comparing-best-node-js-unit-testing-frameworks/#jasmi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27025" y="4872355"/>
            <a:ext cx="11241405" cy="805815"/>
          </a:xfrm>
        </p:spPr>
        <p:txBody>
          <a:bodyPr/>
          <a:lstStyle/>
          <a:p>
            <a:pPr algn="ctr"/>
            <a:r>
              <a:rPr lang="en-US" sz="4400">
                <a:ln w="22225">
                  <a:solidFill>
                    <a:schemeClr val="accent2"/>
                  </a:solidFill>
                  <a:prstDash val="solid"/>
                </a:ln>
                <a:solidFill>
                  <a:schemeClr val="accent2">
                    <a:lumMod val="40000"/>
                    <a:lumOff val="60000"/>
                  </a:schemeClr>
                </a:solidFill>
                <a:effectLst/>
              </a:rPr>
              <a:t> Enterprise Architecture </a:t>
            </a:r>
          </a:p>
        </p:txBody>
      </p:sp>
      <p:pic>
        <p:nvPicPr>
          <p:cNvPr id="19" name="Content Placeholder 18" descr="Course2"/>
          <p:cNvPicPr>
            <a:picLocks noGrp="1" noChangeAspect="1"/>
          </p:cNvPicPr>
          <p:nvPr>
            <p:ph sz="half" idx="2"/>
          </p:nvPr>
        </p:nvPicPr>
        <p:blipFill>
          <a:blip r:embed="rId2"/>
          <a:stretch>
            <a:fillRect/>
          </a:stretch>
        </p:blipFill>
        <p:spPr>
          <a:xfrm>
            <a:off x="435610" y="238760"/>
            <a:ext cx="11398885" cy="4756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10972800" cy="582613"/>
          </a:xfrm>
        </p:spPr>
        <p:txBody>
          <a:bodyPr/>
          <a:lstStyle/>
          <a:p>
            <a:r>
              <a:rPr lang="en-US" dirty="0">
                <a:ln w="22225">
                  <a:solidFill>
                    <a:schemeClr val="accent2"/>
                  </a:solidFill>
                  <a:prstDash val="solid"/>
                </a:ln>
                <a:solidFill>
                  <a:schemeClr val="accent2">
                    <a:lumMod val="40000"/>
                    <a:lumOff val="60000"/>
                  </a:schemeClr>
                </a:solidFill>
                <a:effectLst/>
              </a:rPr>
              <a:t>Rigidity</a:t>
            </a:r>
          </a:p>
        </p:txBody>
      </p:sp>
      <p:sp>
        <p:nvSpPr>
          <p:cNvPr id="3" name="Content Placeholder 2"/>
          <p:cNvSpPr>
            <a:spLocks noGrp="1"/>
          </p:cNvSpPr>
          <p:nvPr>
            <p:ph idx="1"/>
          </p:nvPr>
        </p:nvSpPr>
        <p:spPr>
          <a:xfrm>
            <a:off x="609600" y="1191260"/>
            <a:ext cx="10972800" cy="3296850"/>
          </a:xfrm>
        </p:spPr>
        <p:txBody>
          <a:bodyPr/>
          <a:lstStyle/>
          <a:p>
            <a:pPr>
              <a:lnSpc>
                <a:spcPct val="150000"/>
              </a:lnSpc>
            </a:pPr>
            <a:r>
              <a:rPr lang="en-US" dirty="0"/>
              <a:t>A design is rigid if a single change causes a cascade of subsequent changes in dependent modules. </a:t>
            </a:r>
          </a:p>
          <a:p>
            <a:pPr>
              <a:lnSpc>
                <a:spcPct val="150000"/>
              </a:lnSpc>
            </a:pPr>
            <a:r>
              <a:rPr lang="en-US" dirty="0"/>
              <a:t>The more  modules that must be changed, the more rigid the design.</a:t>
            </a:r>
          </a:p>
        </p:txBody>
      </p:sp>
      <p:pic>
        <p:nvPicPr>
          <p:cNvPr id="1026" name="Picture 2" descr="Figure 4 Rigid Gray Plastic | 3D Systems">
            <a:extLst>
              <a:ext uri="{FF2B5EF4-FFF2-40B4-BE49-F238E27FC236}">
                <a16:creationId xmlns:a16="http://schemas.microsoft.com/office/drawing/2014/main" id="{4B874E2F-AE12-3B40-A9F9-F1C7394D0F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296" y="3785320"/>
            <a:ext cx="5459484" cy="2305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effectLst/>
              </a:rPr>
              <a:t>Fragility</a:t>
            </a:r>
          </a:p>
        </p:txBody>
      </p:sp>
      <p:sp>
        <p:nvSpPr>
          <p:cNvPr id="3" name="Content Placeholder 2"/>
          <p:cNvSpPr>
            <a:spLocks noGrp="1"/>
          </p:cNvSpPr>
          <p:nvPr>
            <p:ph idx="1"/>
          </p:nvPr>
        </p:nvSpPr>
        <p:spPr>
          <a:xfrm>
            <a:off x="609600" y="1174750"/>
            <a:ext cx="10972800" cy="2038233"/>
          </a:xfrm>
        </p:spPr>
        <p:txBody>
          <a:bodyPr/>
          <a:lstStyle/>
          <a:p>
            <a:pPr marL="0" indent="0">
              <a:lnSpc>
                <a:spcPct val="150000"/>
              </a:lnSpc>
              <a:buNone/>
            </a:pPr>
            <a:r>
              <a:rPr lang="en-US"/>
              <a:t>Changes cause the system to break in place that have no conceptual relationship to the part that was changed</a:t>
            </a:r>
          </a:p>
        </p:txBody>
      </p:sp>
      <p:pic>
        <p:nvPicPr>
          <p:cNvPr id="2050" name="Picture 2" descr="The Contemporary Condition: The Fragility of Things">
            <a:extLst>
              <a:ext uri="{FF2B5EF4-FFF2-40B4-BE49-F238E27FC236}">
                <a16:creationId xmlns:a16="http://schemas.microsoft.com/office/drawing/2014/main" id="{1ADB6D93-B050-E107-7454-04E6572F5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103" y="2932914"/>
            <a:ext cx="4013821" cy="30064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effectLst/>
              </a:rPr>
              <a:t>Immobility</a:t>
            </a:r>
          </a:p>
        </p:txBody>
      </p:sp>
      <p:sp>
        <p:nvSpPr>
          <p:cNvPr id="3" name="Content Placeholder 2"/>
          <p:cNvSpPr>
            <a:spLocks noGrp="1"/>
          </p:cNvSpPr>
          <p:nvPr>
            <p:ph idx="1"/>
          </p:nvPr>
        </p:nvSpPr>
        <p:spPr>
          <a:xfrm>
            <a:off x="609600" y="1174750"/>
            <a:ext cx="7422573" cy="4953000"/>
          </a:xfrm>
        </p:spPr>
        <p:txBody>
          <a:bodyPr/>
          <a:lstStyle/>
          <a:p>
            <a:pPr marL="0" indent="0">
              <a:lnSpc>
                <a:spcPct val="150000"/>
              </a:lnSpc>
              <a:buNone/>
            </a:pPr>
            <a:r>
              <a:rPr lang="en-US" sz="2400" dirty="0"/>
              <a:t>A design is immobile when it contains parts that could be useful in other systems, but the effort and risk involved with separating those parts from the original system are too great. </a:t>
            </a:r>
          </a:p>
          <a:p>
            <a:pPr marL="0" indent="0" algn="ctr">
              <a:lnSpc>
                <a:spcPct val="150000"/>
              </a:lnSpc>
              <a:buNone/>
            </a:pPr>
            <a:r>
              <a:rPr lang="en-US" sz="2800" dirty="0">
                <a:solidFill>
                  <a:schemeClr val="accent1"/>
                </a:solidFill>
                <a:effectLst>
                  <a:outerShdw blurRad="38100" dist="25400" dir="5400000" algn="ctr" rotWithShape="0">
                    <a:srgbClr val="6E747A">
                      <a:alpha val="43000"/>
                    </a:srgbClr>
                  </a:outerShdw>
                </a:effectLst>
              </a:rPr>
              <a:t>This is an unfortunate but very common occurrence</a:t>
            </a:r>
            <a:r>
              <a:rPr lang="en-US" sz="2400" dirty="0"/>
              <a:t>.</a:t>
            </a:r>
          </a:p>
        </p:txBody>
      </p:sp>
      <p:pic>
        <p:nvPicPr>
          <p:cNvPr id="9" name="Picture 8">
            <a:extLst>
              <a:ext uri="{FF2B5EF4-FFF2-40B4-BE49-F238E27FC236}">
                <a16:creationId xmlns:a16="http://schemas.microsoft.com/office/drawing/2014/main" id="{6C12B3C7-A1FF-73FC-B01D-2995ED156907}"/>
              </a:ext>
            </a:extLst>
          </p:cNvPr>
          <p:cNvPicPr>
            <a:picLocks noChangeAspect="1"/>
          </p:cNvPicPr>
          <p:nvPr/>
        </p:nvPicPr>
        <p:blipFill>
          <a:blip r:embed="rId2"/>
          <a:stretch>
            <a:fillRect/>
          </a:stretch>
        </p:blipFill>
        <p:spPr>
          <a:xfrm>
            <a:off x="8416636" y="1174750"/>
            <a:ext cx="3274003" cy="2896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Needless Complexity</a:t>
            </a:r>
          </a:p>
        </p:txBody>
      </p:sp>
      <p:sp>
        <p:nvSpPr>
          <p:cNvPr id="3" name="Content Placeholder 2"/>
          <p:cNvSpPr>
            <a:spLocks noGrp="1"/>
          </p:cNvSpPr>
          <p:nvPr>
            <p:ph idx="1"/>
          </p:nvPr>
        </p:nvSpPr>
        <p:spPr>
          <a:xfrm>
            <a:off x="609600" y="1235075"/>
            <a:ext cx="10972800" cy="2927350"/>
          </a:xfrm>
        </p:spPr>
        <p:txBody>
          <a:bodyPr/>
          <a:lstStyle/>
          <a:p>
            <a:pPr marL="0" indent="0" algn="ctr">
              <a:buNone/>
            </a:pPr>
            <a:r>
              <a:rPr lang="en-US" dirty="0"/>
              <a:t>A design smells of needless complexity when it contains elements that aren't currently useful.</a:t>
            </a:r>
          </a:p>
          <a:p>
            <a:endParaRPr lang="en-US" dirty="0"/>
          </a:p>
          <a:p>
            <a:endParaRPr lang="en-US" dirty="0"/>
          </a:p>
          <a:p>
            <a:endParaRPr lang="en-US" dirty="0"/>
          </a:p>
          <a:p>
            <a:pPr marL="457200" lvl="1" indent="0">
              <a:buNone/>
            </a:pPr>
            <a:r>
              <a:rPr lang="en-US" dirty="0"/>
              <a:t>            </a:t>
            </a:r>
            <a:r>
              <a:rPr lang="en-US" sz="3200" dirty="0"/>
              <a:t>  </a:t>
            </a:r>
            <a:r>
              <a:rPr lang="en-US" sz="3200" dirty="0">
                <a:solidFill>
                  <a:schemeClr val="accent1"/>
                </a:solidFill>
                <a:effectLst>
                  <a:outerShdw blurRad="38100" dist="25400" dir="5400000" algn="ctr" rotWithShape="0">
                    <a:srgbClr val="6E747A">
                      <a:alpha val="43000"/>
                    </a:srgbClr>
                  </a:outerShdw>
                </a:effectLst>
              </a:rPr>
              <a:t>  </a:t>
            </a:r>
          </a:p>
        </p:txBody>
      </p:sp>
      <p:sp>
        <p:nvSpPr>
          <p:cNvPr id="4" name="Text Box 3"/>
          <p:cNvSpPr txBox="1"/>
          <p:nvPr/>
        </p:nvSpPr>
        <p:spPr>
          <a:xfrm>
            <a:off x="912704" y="4966282"/>
            <a:ext cx="8703310" cy="645160"/>
          </a:xfrm>
          <a:prstGeom prst="rect">
            <a:avLst/>
          </a:prstGeom>
          <a:noFill/>
        </p:spPr>
        <p:txBody>
          <a:bodyPr wrap="square" rtlCol="0">
            <a:spAutoFit/>
          </a:bodyPr>
          <a:lstStyle/>
          <a:p>
            <a:pPr marL="457200" lvl="1" indent="0">
              <a:buNone/>
            </a:pPr>
            <a:r>
              <a:rPr lang="en-US" sz="3200" dirty="0">
                <a:solidFill>
                  <a:schemeClr val="accent1"/>
                </a:solidFill>
                <a:effectLst>
                  <a:outerShdw blurRad="38100" dist="25400" dir="5400000" algn="ctr" rotWithShape="0">
                    <a:srgbClr val="6E747A">
                      <a:alpha val="43000"/>
                    </a:srgbClr>
                  </a:outerShdw>
                </a:effectLst>
                <a:sym typeface="+mn-ea"/>
              </a:rPr>
              <a:t>YAGNI - YOU AREN'T GONA </a:t>
            </a:r>
            <a:r>
              <a:rPr lang="en-US" sz="3600" dirty="0">
                <a:solidFill>
                  <a:schemeClr val="accent1"/>
                </a:solidFill>
                <a:effectLst>
                  <a:outerShdw blurRad="38100" dist="25400" dir="5400000" algn="ctr" rotWithShape="0">
                    <a:srgbClr val="6E747A">
                      <a:alpha val="43000"/>
                    </a:srgbClr>
                  </a:outerShdw>
                </a:effectLst>
                <a:sym typeface="+mn-ea"/>
              </a:rPr>
              <a:t>NEED </a:t>
            </a:r>
            <a:r>
              <a:rPr lang="en-US" sz="3200" dirty="0">
                <a:solidFill>
                  <a:schemeClr val="accent1"/>
                </a:solidFill>
                <a:effectLst>
                  <a:outerShdw blurRad="38100" dist="25400" dir="5400000" algn="ctr" rotWithShape="0">
                    <a:srgbClr val="6E747A">
                      <a:alpha val="43000"/>
                    </a:srgbClr>
                  </a:outerShdw>
                </a:effectLst>
                <a:sym typeface="+mn-ea"/>
              </a:rPr>
              <a:t>IT</a:t>
            </a:r>
          </a:p>
        </p:txBody>
      </p:sp>
      <p:pic>
        <p:nvPicPr>
          <p:cNvPr id="1026" name="Picture 2" descr="Complexity - ACLC - University of Amsterdam">
            <a:extLst>
              <a:ext uri="{FF2B5EF4-FFF2-40B4-BE49-F238E27FC236}">
                <a16:creationId xmlns:a16="http://schemas.microsoft.com/office/drawing/2014/main" id="{B411E6FD-C9BE-921C-56B3-DF5386DBD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2370" y="2266856"/>
            <a:ext cx="4335317" cy="2699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effectLst/>
              </a:rPr>
              <a:t>Needless Repetition</a:t>
            </a:r>
          </a:p>
        </p:txBody>
      </p:sp>
      <p:sp>
        <p:nvSpPr>
          <p:cNvPr id="3" name="Content Placeholder 2"/>
          <p:cNvSpPr>
            <a:spLocks noGrp="1"/>
          </p:cNvSpPr>
          <p:nvPr>
            <p:ph idx="1"/>
          </p:nvPr>
        </p:nvSpPr>
        <p:spPr>
          <a:xfrm>
            <a:off x="609600" y="1219200"/>
            <a:ext cx="10972800" cy="2147570"/>
          </a:xfrm>
        </p:spPr>
        <p:txBody>
          <a:bodyPr/>
          <a:lstStyle/>
          <a:p>
            <a:pPr marL="0" indent="0">
              <a:lnSpc>
                <a:spcPct val="100000"/>
              </a:lnSpc>
              <a:buNone/>
            </a:pPr>
            <a:r>
              <a:rPr lang="en-US" dirty="0"/>
              <a:t>The design contains </a:t>
            </a:r>
            <a:r>
              <a:rPr lang="en-US" dirty="0">
                <a:sym typeface="+mn-ea"/>
              </a:rPr>
              <a:t>repeating </a:t>
            </a:r>
            <a:r>
              <a:rPr lang="en-US" dirty="0"/>
              <a:t>structures that could be unified under a single abstraction</a:t>
            </a:r>
          </a:p>
          <a:p>
            <a:pPr>
              <a:lnSpc>
                <a:spcPct val="100000"/>
              </a:lnSpc>
            </a:pPr>
            <a:endParaRPr lang="en-US" dirty="0"/>
          </a:p>
          <a:p>
            <a:pPr>
              <a:lnSpc>
                <a:spcPct val="100000"/>
              </a:lnSpc>
            </a:pPr>
            <a:endParaRPr lang="en-US" dirty="0"/>
          </a:p>
          <a:p>
            <a:pPr marL="0" indent="0">
              <a:lnSpc>
                <a:spcPct val="150000"/>
              </a:lnSpc>
              <a:buNone/>
            </a:pPr>
            <a:r>
              <a:rPr lang="en-US" dirty="0"/>
              <a:t>		</a:t>
            </a:r>
            <a:r>
              <a:rPr lang="en-US" dirty="0">
                <a:solidFill>
                  <a:schemeClr val="accent1"/>
                </a:solidFill>
                <a:effectLst>
                  <a:outerShdw blurRad="38100" dist="25400" dir="5400000" algn="ctr" rotWithShape="0">
                    <a:srgbClr val="6E747A">
                      <a:alpha val="43000"/>
                    </a:srgbClr>
                  </a:outerShdw>
                </a:effectLst>
              </a:rPr>
              <a:t>	     </a:t>
            </a:r>
          </a:p>
        </p:txBody>
      </p:sp>
      <p:sp>
        <p:nvSpPr>
          <p:cNvPr id="4" name="Text Box 3"/>
          <p:cNvSpPr txBox="1"/>
          <p:nvPr/>
        </p:nvSpPr>
        <p:spPr>
          <a:xfrm>
            <a:off x="383464" y="3812857"/>
            <a:ext cx="8394700" cy="1478418"/>
          </a:xfrm>
          <a:prstGeom prst="rect">
            <a:avLst/>
          </a:prstGeom>
          <a:noFill/>
        </p:spPr>
        <p:txBody>
          <a:bodyPr wrap="square" rtlCol="0">
            <a:spAutoFit/>
          </a:bodyPr>
          <a:lstStyle/>
          <a:p>
            <a:pPr marL="0" indent="0" algn="ctr">
              <a:lnSpc>
                <a:spcPct val="150000"/>
              </a:lnSpc>
              <a:buNone/>
            </a:pPr>
            <a:r>
              <a:rPr lang="en-US" sz="3200" dirty="0">
                <a:solidFill>
                  <a:schemeClr val="accent1"/>
                </a:solidFill>
                <a:effectLst>
                  <a:outerShdw blurRad="38100" dist="25400" dir="5400000" algn="ctr" rotWithShape="0">
                    <a:srgbClr val="6E747A">
                      <a:alpha val="43000"/>
                    </a:srgbClr>
                  </a:outerShdw>
                </a:effectLst>
                <a:sym typeface="+mn-ea"/>
              </a:rPr>
              <a:t>Duplication is Evil!</a:t>
            </a:r>
            <a:endParaRPr lang="en-US" sz="3200" dirty="0">
              <a:solidFill>
                <a:schemeClr val="accent1"/>
              </a:solidFill>
              <a:effectLst>
                <a:outerShdw blurRad="38100" dist="25400" dir="5400000" algn="ctr" rotWithShape="0">
                  <a:srgbClr val="6E747A">
                    <a:alpha val="43000"/>
                  </a:srgbClr>
                </a:outerShdw>
              </a:effectLst>
            </a:endParaRPr>
          </a:p>
          <a:p>
            <a:pPr marL="0" indent="0" algn="ctr">
              <a:lnSpc>
                <a:spcPct val="150000"/>
              </a:lnSpc>
              <a:buNone/>
            </a:pPr>
            <a:r>
              <a:rPr lang="en-US" sz="3200" dirty="0">
                <a:solidFill>
                  <a:schemeClr val="accent1"/>
                </a:solidFill>
                <a:effectLst>
                  <a:outerShdw blurRad="38100" dist="25400" dir="5400000" algn="ctr" rotWithShape="0">
                    <a:srgbClr val="6E747A">
                      <a:alpha val="43000"/>
                    </a:srgbClr>
                  </a:outerShdw>
                </a:effectLst>
                <a:sym typeface="+mn-ea"/>
              </a:rPr>
              <a:t>       DRY - DON'T REPEAT YOURSELF</a:t>
            </a:r>
          </a:p>
        </p:txBody>
      </p:sp>
      <p:pic>
        <p:nvPicPr>
          <p:cNvPr id="2054" name="Picture 6" descr="How many repetitions are needed to reach recovery goals post-stroke? |  Transitions Physiotherapy">
            <a:extLst>
              <a:ext uri="{FF2B5EF4-FFF2-40B4-BE49-F238E27FC236}">
                <a16:creationId xmlns:a16="http://schemas.microsoft.com/office/drawing/2014/main" id="{4E6D50DE-29D0-1E51-895B-974533F51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1391" y="2292984"/>
            <a:ext cx="3797145" cy="17668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effectLst/>
              </a:rPr>
              <a:t>Opacity</a:t>
            </a:r>
          </a:p>
        </p:txBody>
      </p:sp>
      <p:sp>
        <p:nvSpPr>
          <p:cNvPr id="3" name="Content Placeholder 2"/>
          <p:cNvSpPr>
            <a:spLocks noGrp="1"/>
          </p:cNvSpPr>
          <p:nvPr>
            <p:ph idx="1"/>
          </p:nvPr>
        </p:nvSpPr>
        <p:spPr>
          <a:xfrm>
            <a:off x="399875" y="1704022"/>
            <a:ext cx="10972800" cy="3449955"/>
          </a:xfrm>
        </p:spPr>
        <p:txBody>
          <a:bodyPr/>
          <a:lstStyle/>
          <a:p>
            <a:pPr marL="0" indent="0">
              <a:buNone/>
            </a:pPr>
            <a:r>
              <a:rPr lang="en-US" dirty="0"/>
              <a:t>It's hard to read and undrestand.it does not express it's intent well</a:t>
            </a:r>
          </a:p>
        </p:txBody>
      </p:sp>
      <p:sp>
        <p:nvSpPr>
          <p:cNvPr id="6" name="AutoShape 4" descr="Paper Opacity - Precise Continental">
            <a:extLst>
              <a:ext uri="{FF2B5EF4-FFF2-40B4-BE49-F238E27FC236}">
                <a16:creationId xmlns:a16="http://schemas.microsoft.com/office/drawing/2014/main" id="{CA003577-FA5D-3BC3-792D-9E50914243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ISO Brightness, Whiteness and Opacity Study on Paper">
            <a:extLst>
              <a:ext uri="{FF2B5EF4-FFF2-40B4-BE49-F238E27FC236}">
                <a16:creationId xmlns:a16="http://schemas.microsoft.com/office/drawing/2014/main" id="{98A973D1-315E-93BC-58C0-34B7F0DD0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468" y="3061982"/>
            <a:ext cx="4513277" cy="2538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effectLst/>
              </a:rPr>
              <a:t>Viscosity</a:t>
            </a:r>
          </a:p>
        </p:txBody>
      </p:sp>
      <p:sp>
        <p:nvSpPr>
          <p:cNvPr id="3" name="Content Placeholder 2"/>
          <p:cNvSpPr>
            <a:spLocks noGrp="1"/>
          </p:cNvSpPr>
          <p:nvPr>
            <p:ph idx="1"/>
          </p:nvPr>
        </p:nvSpPr>
        <p:spPr>
          <a:xfrm>
            <a:off x="609600" y="1174750"/>
            <a:ext cx="10972800" cy="4953000"/>
          </a:xfrm>
        </p:spPr>
        <p:txBody>
          <a:bodyPr/>
          <a:lstStyle/>
          <a:p>
            <a:r>
              <a:rPr lang="en-US" sz="2400" dirty="0"/>
              <a:t>Doing thing right is harder than doing thing wrong </a:t>
            </a:r>
          </a:p>
          <a:p>
            <a:endParaRPr lang="en-US" sz="2800" dirty="0"/>
          </a:p>
          <a:p>
            <a:endParaRPr lang="en-US" sz="2800" dirty="0"/>
          </a:p>
          <a:p>
            <a:endParaRPr lang="en-US" sz="2800" dirty="0"/>
          </a:p>
          <a:p>
            <a:r>
              <a:rPr lang="en-US" sz="2000" dirty="0">
                <a:solidFill>
                  <a:schemeClr val="accent1"/>
                </a:solidFill>
                <a:effectLst>
                  <a:outerShdw blurRad="38100" dist="25400" dir="5400000" algn="ctr" rotWithShape="0">
                    <a:srgbClr val="6E747A">
                      <a:alpha val="43000"/>
                    </a:srgbClr>
                  </a:outerShdw>
                </a:effectLst>
                <a:sym typeface="+mn-ea"/>
              </a:rPr>
              <a:t>Viscosity of</a:t>
            </a:r>
            <a:r>
              <a:rPr lang="en-US" sz="2000" dirty="0">
                <a:sym typeface="+mn-ea"/>
              </a:rPr>
              <a:t> </a:t>
            </a:r>
            <a:r>
              <a:rPr lang="en-US" sz="2000" dirty="0">
                <a:solidFill>
                  <a:schemeClr val="accent1"/>
                </a:solidFill>
                <a:effectLst>
                  <a:outerShdw blurRad="38100" dist="25400" dir="5400000" algn="ctr" rotWithShape="0">
                    <a:srgbClr val="6E747A">
                      <a:alpha val="43000"/>
                    </a:srgbClr>
                  </a:outerShdw>
                </a:effectLst>
                <a:sym typeface="+mn-ea"/>
              </a:rPr>
              <a:t>Software </a:t>
            </a:r>
            <a:r>
              <a:rPr lang="en-US" sz="2000" dirty="0"/>
              <a:t>Some of the ways preserve the design; others do not (i.e., they are hacks). hen the design-preserving methods are more difficult to use than the hacks, the viscosity of the design is high.</a:t>
            </a:r>
          </a:p>
          <a:p>
            <a:endParaRPr lang="en-US" sz="2000" dirty="0"/>
          </a:p>
          <a:p>
            <a:r>
              <a:rPr lang="en-US" sz="2000" dirty="0">
                <a:solidFill>
                  <a:schemeClr val="accent1"/>
                </a:solidFill>
                <a:effectLst>
                  <a:outerShdw blurRad="38100" dist="25400" dir="5400000" algn="ctr" rotWithShape="0">
                    <a:srgbClr val="6E747A">
                      <a:alpha val="43000"/>
                    </a:srgbClr>
                  </a:outerShdw>
                </a:effectLst>
              </a:rPr>
              <a:t>Viscosity of</a:t>
            </a:r>
            <a:r>
              <a:rPr lang="en-US" sz="2000" dirty="0"/>
              <a:t> </a:t>
            </a:r>
            <a:r>
              <a:rPr lang="en-US" sz="2000" dirty="0">
                <a:solidFill>
                  <a:schemeClr val="accent1"/>
                </a:solidFill>
                <a:effectLst>
                  <a:outerShdw blurRad="38100" dist="25400" dir="5400000" algn="ctr" rotWithShape="0">
                    <a:srgbClr val="6E747A">
                      <a:alpha val="43000"/>
                    </a:srgbClr>
                  </a:outerShdw>
                </a:effectLst>
              </a:rPr>
              <a:t>environment </a:t>
            </a:r>
            <a:r>
              <a:rPr lang="en-US" sz="2000" dirty="0"/>
              <a:t>comes about when the development environment is slow and inefficient. For example, if compile times are very long, developers will be tempted to make changes that don't force  large recompiles, even though those changes don't preserve the design</a:t>
            </a:r>
          </a:p>
        </p:txBody>
      </p:sp>
      <p:pic>
        <p:nvPicPr>
          <p:cNvPr id="4100" name="Picture 4" descr="Unit of Viscosity: Formula, Coefficient of Viscosity, and Sample Questions">
            <a:extLst>
              <a:ext uri="{FF2B5EF4-FFF2-40B4-BE49-F238E27FC236}">
                <a16:creationId xmlns:a16="http://schemas.microsoft.com/office/drawing/2014/main" id="{4C89EC93-F657-AB24-6971-9898D66D7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8874" y="865393"/>
            <a:ext cx="3940030" cy="23894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160" y="1122680"/>
            <a:ext cx="9768840" cy="1616075"/>
          </a:xfrm>
        </p:spPr>
        <p:txBody>
          <a:bodyPr/>
          <a:lstStyle/>
          <a:p>
            <a:pPr algn="ctr"/>
            <a:r>
              <a:rPr lang="en-US" sz="4800">
                <a:ln w="22225">
                  <a:solidFill>
                    <a:schemeClr val="accent2"/>
                  </a:solidFill>
                  <a:prstDash val="solid"/>
                </a:ln>
                <a:solidFill>
                  <a:schemeClr val="accent2">
                    <a:lumMod val="40000"/>
                    <a:lumOff val="60000"/>
                  </a:schemeClr>
                </a:solidFill>
                <a:effectLst/>
              </a:rPr>
              <a:t>SOLID Principles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40" y="1813560"/>
            <a:ext cx="10972800" cy="2338070"/>
          </a:xfrm>
        </p:spPr>
        <p:txBody>
          <a:bodyPr/>
          <a:lstStyle/>
          <a:p>
            <a:pPr algn="ctr"/>
            <a:r>
              <a:rPr lang="en-US" sz="6000">
                <a:ln w="22225">
                  <a:solidFill>
                    <a:schemeClr val="accent2"/>
                  </a:solidFill>
                  <a:prstDash val="solid"/>
                </a:ln>
                <a:solidFill>
                  <a:schemeClr val="accent2">
                    <a:lumMod val="40000"/>
                    <a:lumOff val="60000"/>
                  </a:schemeClr>
                </a:solidFill>
                <a:effectLst/>
                <a:sym typeface="+mn-ea"/>
              </a:rPr>
              <a:t>Single Responsibility Principle</a:t>
            </a:r>
            <a:br>
              <a:rPr lang="en-US" sz="6000">
                <a:ln w="22225">
                  <a:solidFill>
                    <a:schemeClr val="accent2"/>
                  </a:solidFill>
                  <a:prstDash val="solid"/>
                </a:ln>
                <a:solidFill>
                  <a:schemeClr val="accent2">
                    <a:lumMod val="40000"/>
                    <a:lumOff val="60000"/>
                  </a:schemeClr>
                </a:solidFill>
                <a:effectLst/>
                <a:sym typeface="+mn-ea"/>
              </a:rPr>
            </a:br>
            <a:r>
              <a:rPr lang="en-US" sz="6000">
                <a:ln w="22225">
                  <a:solidFill>
                    <a:schemeClr val="accent2"/>
                  </a:solidFill>
                  <a:prstDash val="solid"/>
                </a:ln>
                <a:solidFill>
                  <a:schemeClr val="accent2">
                    <a:lumMod val="40000"/>
                    <a:lumOff val="60000"/>
                  </a:schemeClr>
                </a:solidFill>
                <a:effectLst/>
                <a:sym typeface="+mn-ea"/>
              </a:rPr>
              <a:t>(SRP)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9285"/>
            <a:ext cx="10972800" cy="582613"/>
          </a:xfrm>
        </p:spPr>
        <p:txBody>
          <a:bodyPr/>
          <a:lstStyle/>
          <a:p>
            <a:r>
              <a:rPr lang="en-US">
                <a:ln w="22225">
                  <a:solidFill>
                    <a:schemeClr val="accent2"/>
                  </a:solidFill>
                  <a:prstDash val="solid"/>
                </a:ln>
                <a:solidFill>
                  <a:schemeClr val="accent2">
                    <a:lumMod val="40000"/>
                    <a:lumOff val="60000"/>
                  </a:schemeClr>
                </a:solidFill>
                <a:effectLst/>
                <a:sym typeface="+mn-ea"/>
              </a:rPr>
              <a:t>The Single-Responsibility Principle</a:t>
            </a:r>
            <a:br>
              <a:rPr lang="en-US"/>
            </a:br>
            <a:endParaRPr lang="en-US"/>
          </a:p>
        </p:txBody>
      </p:sp>
      <p:sp>
        <p:nvSpPr>
          <p:cNvPr id="5" name="Subtitle 2"/>
          <p:cNvSpPr>
            <a:spLocks noGrp="1"/>
          </p:cNvSpPr>
          <p:nvPr/>
        </p:nvSpPr>
        <p:spPr>
          <a:xfrm>
            <a:off x="873760" y="1403350"/>
            <a:ext cx="9144000" cy="4051300"/>
          </a:xfrm>
          <a:prstGeom prst="rect">
            <a:avLst/>
          </a:prstGeom>
          <a:noFill/>
          <a:ln w="9525">
            <a:noFill/>
          </a:ln>
        </p:spPr>
        <p:txBody>
          <a:bodyPr>
            <a:normAutofit fontScale="90000" lnSpcReduction="10000"/>
          </a:bodyPr>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anose="020B0604020202020204" pitchFamily="34" charset="0"/>
              <a:buChar char="•"/>
            </a:pPr>
            <a:r>
              <a:rPr lang="en-US"/>
              <a:t>A </a:t>
            </a:r>
            <a:r>
              <a:rPr lang="en-US">
                <a:latin typeface="Times New Roman" panose="02020603050405020304" charset="0"/>
                <a:cs typeface="Times New Roman" panose="02020603050405020304" charset="0"/>
              </a:rPr>
              <a:t>class </a:t>
            </a:r>
            <a:r>
              <a:rPr lang="en-US"/>
              <a:t>should have only one </a:t>
            </a:r>
            <a:r>
              <a:rPr lang="en-US">
                <a:solidFill>
                  <a:schemeClr val="accent1"/>
                </a:solidFill>
                <a:effectLst>
                  <a:outerShdw blurRad="38100" dist="25400" dir="5400000" algn="ctr" rotWithShape="0">
                    <a:srgbClr val="6E747A">
                      <a:alpha val="43000"/>
                    </a:srgbClr>
                  </a:outerShdw>
                </a:effectLst>
              </a:rPr>
              <a:t>reason </a:t>
            </a:r>
            <a:r>
              <a:rPr lang="en-US"/>
              <a:t>to change.</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a:t>If a class has more than one responsibility, the responsibilities become coupled. Changes to one responsibility may impair or inhibit the class's ability to meet the others.</a:t>
            </a:r>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r>
              <a:rPr lang="en-US" dirty="0">
                <a:latin typeface="Calibri" panose="020F0502020204030204" charset="0"/>
                <a:sym typeface="+mn-ea"/>
              </a:rPr>
              <a:t>The SRP is one of the simplest principles but one of the most difficult to get right.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EASystem"/>
          <p:cNvPicPr>
            <a:picLocks noGrp="1" noChangeAspect="1"/>
          </p:cNvPicPr>
          <p:nvPr>
            <p:ph idx="1"/>
          </p:nvPr>
        </p:nvPicPr>
        <p:blipFill>
          <a:blip r:embed="rId3"/>
          <a:stretch>
            <a:fillRect/>
          </a:stretch>
        </p:blipFill>
        <p:spPr>
          <a:xfrm>
            <a:off x="571500" y="346075"/>
            <a:ext cx="10721340" cy="57308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97180"/>
            <a:ext cx="10972800" cy="582613"/>
          </a:xfrm>
        </p:spPr>
        <p:txBody>
          <a:bodyPr/>
          <a:lstStyle/>
          <a:p>
            <a:r>
              <a:rPr lang="en-US">
                <a:ln w="22225">
                  <a:solidFill>
                    <a:schemeClr val="accent2"/>
                  </a:solidFill>
                  <a:prstDash val="solid"/>
                </a:ln>
                <a:solidFill>
                  <a:schemeClr val="accent2">
                    <a:lumMod val="40000"/>
                    <a:lumOff val="60000"/>
                  </a:schemeClr>
                </a:solidFill>
                <a:effectLst/>
              </a:rPr>
              <a:t>What Is a Responsibility?</a:t>
            </a:r>
          </a:p>
        </p:txBody>
      </p:sp>
      <p:pic>
        <p:nvPicPr>
          <p:cNvPr id="5" name="Content Placeholder 4"/>
          <p:cNvPicPr>
            <a:picLocks noGrp="1" noChangeAspect="1"/>
          </p:cNvPicPr>
          <p:nvPr>
            <p:ph idx="1"/>
          </p:nvPr>
        </p:nvPicPr>
        <p:blipFill>
          <a:blip r:embed="rId2"/>
          <a:stretch>
            <a:fillRect/>
          </a:stretch>
        </p:blipFill>
        <p:spPr>
          <a:xfrm>
            <a:off x="981075" y="1781810"/>
            <a:ext cx="9767570" cy="3569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rp1"/>
          <p:cNvPicPr>
            <a:picLocks noGrp="1" noChangeAspect="1"/>
          </p:cNvPicPr>
          <p:nvPr>
            <p:ph idx="1"/>
          </p:nvPr>
        </p:nvPicPr>
        <p:blipFill>
          <a:blip r:embed="rId2"/>
          <a:stretch>
            <a:fillRect/>
          </a:stretch>
        </p:blipFill>
        <p:spPr>
          <a:xfrm>
            <a:off x="613410" y="980440"/>
            <a:ext cx="11137900" cy="5426710"/>
          </a:xfrm>
          <a:prstGeom prst="rect">
            <a:avLst/>
          </a:prstGeom>
        </p:spPr>
      </p:pic>
      <p:sp>
        <p:nvSpPr>
          <p:cNvPr id="2" name="Title 5"/>
          <p:cNvSpPr>
            <a:spLocks noGrp="1"/>
          </p:cNvSpPr>
          <p:nvPr/>
        </p:nvSpPr>
        <p:spPr>
          <a:xfrm>
            <a:off x="613410" y="398145"/>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dirty="0">
                <a:ln w="22225">
                  <a:solidFill>
                    <a:schemeClr val="accent2"/>
                  </a:solidFill>
                  <a:prstDash val="solid"/>
                </a:ln>
                <a:solidFill>
                  <a:schemeClr val="accent2">
                    <a:lumMod val="40000"/>
                    <a:lumOff val="60000"/>
                  </a:schemeClr>
                </a:solidFill>
                <a:effectLst/>
                <a:sym typeface="+mn-ea"/>
              </a:rPr>
              <a:t>Violation of SRP example</a:t>
            </a:r>
            <a:br>
              <a:rPr lang="en-US" dirty="0">
                <a:ln w="22225">
                  <a:solidFill>
                    <a:schemeClr val="accent2"/>
                  </a:solidFill>
                  <a:prstDash val="solid"/>
                </a:ln>
                <a:solidFill>
                  <a:schemeClr val="accent2">
                    <a:lumMod val="40000"/>
                    <a:lumOff val="60000"/>
                  </a:schemeClr>
                </a:solidFill>
                <a:effectLst/>
              </a:rPr>
            </a:br>
            <a:endParaRPr lang="en-US"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11630"/>
            <a:ext cx="10972800" cy="4516120"/>
          </a:xfrm>
        </p:spPr>
        <p:txBody>
          <a:bodyPr/>
          <a:lstStyle/>
          <a:p>
            <a:r>
              <a:rPr lang="en-US" sz="2800">
                <a:ln w="22225">
                  <a:solidFill>
                    <a:schemeClr val="accent2"/>
                  </a:solidFill>
                  <a:prstDash val="solid"/>
                </a:ln>
                <a:solidFill>
                  <a:schemeClr val="accent2">
                    <a:lumMod val="40000"/>
                    <a:lumOff val="60000"/>
                  </a:schemeClr>
                </a:solidFill>
                <a:effectLst/>
                <a:sym typeface="+mn-ea"/>
              </a:rPr>
              <a:t>Tight Coupling</a:t>
            </a:r>
            <a:r>
              <a:rPr lang="en-US" sz="2800">
                <a:sym typeface="+mn-ea"/>
              </a:rPr>
              <a:t> : </a:t>
            </a:r>
            <a:r>
              <a:rPr lang="en-US" sz="2800">
                <a:solidFill>
                  <a:schemeClr val="tx1"/>
                </a:solidFill>
                <a:effectLst>
                  <a:outerShdw blurRad="38100" dist="19050" dir="2700000" algn="tl" rotWithShape="0">
                    <a:schemeClr val="dk1">
                      <a:alpha val="40000"/>
                    </a:schemeClr>
                  </a:outerShdw>
                </a:effectLst>
              </a:rPr>
              <a:t>Binds two (or more) details together in a way that’s difficult to change.</a:t>
            </a:r>
            <a:endParaRPr lang="en-US" sz="2800"/>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ln w="22225">
                  <a:solidFill>
                    <a:schemeClr val="accent2"/>
                  </a:solidFill>
                  <a:prstDash val="solid"/>
                </a:ln>
                <a:solidFill>
                  <a:schemeClr val="accent2">
                    <a:lumMod val="40000"/>
                    <a:lumOff val="60000"/>
                  </a:schemeClr>
                </a:solidFill>
                <a:effectLst/>
              </a:rPr>
              <a:t>Separation of Concerns : </a:t>
            </a:r>
            <a:r>
              <a:rPr lang="en-US">
                <a:solidFill>
                  <a:schemeClr val="tx1"/>
                </a:solidFill>
                <a:effectLst>
                  <a:outerShdw blurRad="38100" dist="19050" dir="2700000" algn="tl" rotWithShape="0">
                    <a:schemeClr val="dk1">
                      <a:alpha val="40000"/>
                    </a:schemeClr>
                  </a:outerShdw>
                </a:effectLst>
              </a:rPr>
              <a:t>Programs should be separated into distinct sections, each addressing a separate concern</a:t>
            </a:r>
          </a:p>
        </p:txBody>
      </p:sp>
      <p:sp>
        <p:nvSpPr>
          <p:cNvPr id="4" name="Text Box 3"/>
          <p:cNvSpPr txBox="1"/>
          <p:nvPr/>
        </p:nvSpPr>
        <p:spPr>
          <a:xfrm>
            <a:off x="609600" y="148590"/>
            <a:ext cx="9756775" cy="706755"/>
          </a:xfrm>
          <a:prstGeom prst="rect">
            <a:avLst/>
          </a:prstGeom>
          <a:noFill/>
        </p:spPr>
        <p:txBody>
          <a:bodyPr wrap="square" rtlCol="0" anchor="t">
            <a:spAutoFit/>
          </a:bodyPr>
          <a:lstStyle/>
          <a:p>
            <a:r>
              <a:rPr lang="en-US" sz="3600" dirty="0">
                <a:ln w="22225">
                  <a:solidFill>
                    <a:schemeClr val="accent2"/>
                  </a:solidFill>
                  <a:prstDash val="solid"/>
                </a:ln>
                <a:solidFill>
                  <a:schemeClr val="accent2">
                    <a:lumMod val="40000"/>
                    <a:lumOff val="60000"/>
                  </a:schemeClr>
                </a:solidFill>
                <a:effectLst/>
                <a:sym typeface="+mn-ea"/>
              </a:rPr>
              <a:t>Violation of </a:t>
            </a:r>
            <a:r>
              <a:rPr lang="en-US" sz="4000" dirty="0">
                <a:ln w="22225">
                  <a:solidFill>
                    <a:schemeClr val="accent2"/>
                  </a:solidFill>
                  <a:prstDash val="solid"/>
                </a:ln>
                <a:solidFill>
                  <a:schemeClr val="accent2">
                    <a:lumMod val="40000"/>
                    <a:lumOff val="60000"/>
                  </a:schemeClr>
                </a:solidFill>
                <a:effectLst/>
                <a:sym typeface="+mn-ea"/>
              </a:rPr>
              <a:t>SRP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980" y="2884805"/>
            <a:ext cx="10972800" cy="1490980"/>
          </a:xfrm>
        </p:spPr>
        <p:txBody>
          <a:bodyPr/>
          <a:lstStyle/>
          <a:p>
            <a:pPr algn="ctr"/>
            <a:r>
              <a:rPr lang="en-US" sz="6600">
                <a:ln w="22225">
                  <a:solidFill>
                    <a:schemeClr val="accent2"/>
                  </a:solidFill>
                  <a:prstDash val="solid"/>
                </a:ln>
                <a:solidFill>
                  <a:schemeClr val="accent2">
                    <a:lumMod val="40000"/>
                    <a:lumOff val="60000"/>
                  </a:schemeClr>
                </a:solidFill>
                <a:effectLst/>
                <a:sym typeface="+mn-ea"/>
              </a:rPr>
              <a:t>Open/Closed Principle </a:t>
            </a:r>
            <a:br>
              <a:rPr lang="en-US" sz="6600">
                <a:ln w="22225">
                  <a:solidFill>
                    <a:schemeClr val="accent2"/>
                  </a:solidFill>
                  <a:prstDash val="solid"/>
                </a:ln>
                <a:solidFill>
                  <a:schemeClr val="accent2">
                    <a:lumMod val="40000"/>
                    <a:lumOff val="60000"/>
                  </a:schemeClr>
                </a:solidFill>
                <a:effectLst/>
                <a:sym typeface="+mn-ea"/>
              </a:rPr>
            </a:br>
            <a:r>
              <a:rPr lang="en-US" sz="6600">
                <a:ln w="22225">
                  <a:solidFill>
                    <a:schemeClr val="accent2"/>
                  </a:solidFill>
                  <a:prstDash val="solid"/>
                </a:ln>
                <a:solidFill>
                  <a:schemeClr val="accent2">
                    <a:lumMod val="40000"/>
                    <a:lumOff val="60000"/>
                  </a:schemeClr>
                </a:solidFill>
                <a:effectLst/>
                <a:sym typeface="+mn-ea"/>
              </a:rPr>
              <a:t>(OCP)</a:t>
            </a:r>
            <a:br>
              <a:rPr lang="en-US"/>
            </a:b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The Open/Closed Principle </a:t>
            </a:r>
          </a:p>
        </p:txBody>
      </p:sp>
      <p:sp>
        <p:nvSpPr>
          <p:cNvPr id="3" name="Content Placeholder 2"/>
          <p:cNvSpPr>
            <a:spLocks noGrp="1"/>
          </p:cNvSpPr>
          <p:nvPr>
            <p:ph idx="1"/>
          </p:nvPr>
        </p:nvSpPr>
        <p:spPr/>
        <p:txBody>
          <a:bodyPr/>
          <a:lstStyle/>
          <a:p>
            <a:r>
              <a:rPr lang="en-US"/>
              <a:t>Software entities (classes, modules, functions, etc.) should be open for extension but closed for modification</a:t>
            </a:r>
          </a:p>
          <a:p>
            <a:endParaRPr lang="en-US"/>
          </a:p>
          <a:p>
            <a:r>
              <a:rPr lang="en-US" dirty="0">
                <a:sym typeface="+mn-ea"/>
              </a:rPr>
              <a:t>Open for extension . As the requirements of the application change, we can extend the module with new behaviors that satisfy those changes.</a:t>
            </a:r>
          </a:p>
          <a:p>
            <a:endParaRPr lang="en-US" dirty="0"/>
          </a:p>
          <a:p>
            <a:r>
              <a:rPr lang="en-US">
                <a:sym typeface="+mn-ea"/>
              </a:rPr>
              <a:t>Closed for modification. Extending the behavior of a module does not result in changes to the source code of the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ym typeface="+mn-ea"/>
              </a:rPr>
              <a:t>We should be able to introduce a change by adding new code, not by changing the existing. </a:t>
            </a:r>
            <a:endParaRPr lang="ru-RU" dirty="0"/>
          </a:p>
          <a:p>
            <a:endParaRPr lang="en-US"/>
          </a:p>
          <a:p>
            <a:r>
              <a:rPr lang="en-US" dirty="0">
                <a:sym typeface="+mn-ea"/>
              </a:rPr>
              <a:t>When customers ask for a new feature they think that features will be added, they don’t think that developers will modify anything.</a:t>
            </a:r>
            <a:endParaRPr lang="ru-RU" dirty="0">
              <a:sym typeface="+mn-ea"/>
            </a:endParaRPr>
          </a:p>
          <a:p>
            <a:endParaRPr lang="ru-RU" dirty="0">
              <a:sym typeface="+mn-ea"/>
            </a:endParaRPr>
          </a:p>
          <a:p>
            <a:r>
              <a:rPr lang="en-US" dirty="0">
                <a:sym typeface="+mn-ea"/>
              </a:rPr>
              <a:t>We must modify the existing code if it contains a </a:t>
            </a:r>
            <a:r>
              <a:rPr lang="en-US" dirty="0">
                <a:solidFill>
                  <a:schemeClr val="accent1"/>
                </a:solidFill>
                <a:effectLst>
                  <a:outerShdw blurRad="38100" dist="25400" dir="5400000" algn="ctr" rotWithShape="0">
                    <a:srgbClr val="6E747A">
                      <a:alpha val="43000"/>
                    </a:srgbClr>
                  </a:outerShdw>
                </a:effectLst>
                <a:sym typeface="+mn-ea"/>
              </a:rPr>
              <a:t>bug</a:t>
            </a:r>
            <a:r>
              <a:rPr lang="en-US" dirty="0">
                <a:sym typeface="+mn-ea"/>
              </a:rPr>
              <a:t>.</a:t>
            </a:r>
            <a:endParaRPr lang="ru-RU" dirty="0"/>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cp1"/>
          <p:cNvPicPr>
            <a:picLocks noGrp="1" noChangeAspect="1"/>
          </p:cNvPicPr>
          <p:nvPr>
            <p:ph idx="4294967295"/>
          </p:nvPr>
        </p:nvPicPr>
        <p:blipFill>
          <a:blip r:embed="rId3"/>
          <a:stretch>
            <a:fillRect/>
          </a:stretch>
        </p:blipFill>
        <p:spPr>
          <a:xfrm>
            <a:off x="609600" y="996315"/>
            <a:ext cx="10006965" cy="4932045"/>
          </a:xfrm>
          <a:prstGeom prst="rect">
            <a:avLst/>
          </a:prstGeom>
        </p:spPr>
      </p:pic>
      <p:sp>
        <p:nvSpPr>
          <p:cNvPr id="6" name="Title 5"/>
          <p:cNvSpPr>
            <a:spLocks noGrp="1"/>
          </p:cNvSpPr>
          <p:nvPr/>
        </p:nvSpPr>
        <p:spPr>
          <a:xfrm>
            <a:off x="609600" y="320675"/>
            <a:ext cx="10972800" cy="675005"/>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dirty="0">
                <a:ln w="22225">
                  <a:solidFill>
                    <a:schemeClr val="accent2"/>
                  </a:solidFill>
                  <a:prstDash val="solid"/>
                </a:ln>
                <a:solidFill>
                  <a:schemeClr val="accent2">
                    <a:lumMod val="40000"/>
                    <a:lumOff val="60000"/>
                  </a:schemeClr>
                </a:solidFill>
                <a:effectLst/>
                <a:sym typeface="+mn-ea"/>
              </a:rPr>
              <a:t>Violation of OCP example</a:t>
            </a:r>
            <a:br>
              <a:rPr lang="en-US" dirty="0">
                <a:ln w="22225">
                  <a:solidFill>
                    <a:schemeClr val="accent2"/>
                  </a:solidFill>
                  <a:prstDash val="solid"/>
                </a:ln>
                <a:solidFill>
                  <a:schemeClr val="accent2">
                    <a:lumMod val="40000"/>
                    <a:lumOff val="60000"/>
                  </a:schemeClr>
                </a:solidFill>
                <a:effectLst/>
              </a:rPr>
            </a:br>
            <a:endParaRPr lang="en-US" dirty="0">
              <a:ln w="22225">
                <a:solidFill>
                  <a:schemeClr val="accent2"/>
                </a:solidFill>
                <a:prstDash val="solid"/>
              </a:ln>
              <a:solidFill>
                <a:schemeClr val="accent2">
                  <a:lumMod val="40000"/>
                  <a:lumOff val="60000"/>
                </a:schemeClr>
              </a:solidFill>
              <a:effectLst/>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15" y="365125"/>
            <a:ext cx="11525885" cy="1325880"/>
          </a:xfrm>
        </p:spPr>
        <p:txBody>
          <a:bodyPr/>
          <a:lstStyle/>
          <a:p>
            <a:r>
              <a:rPr lang="en-US" sz="4000">
                <a:solidFill>
                  <a:schemeClr val="accent1"/>
                </a:solidFill>
                <a:effectLst>
                  <a:outerShdw blurRad="38100" dist="25400" dir="5400000" algn="ctr" rotWithShape="0">
                    <a:srgbClr val="6E747A">
                      <a:alpha val="43000"/>
                    </a:srgbClr>
                  </a:outerShdw>
                </a:effectLst>
              </a:rPr>
              <a:t> </a:t>
            </a:r>
            <a:r>
              <a:rPr lang="en-US">
                <a:solidFill>
                  <a:schemeClr val="accent1"/>
                </a:solidFill>
                <a:effectLst>
                  <a:outerShdw blurRad="38100" dist="25400" dir="5400000" algn="ctr" rotWithShape="0">
                    <a:srgbClr val="6E747A">
                      <a:alpha val="43000"/>
                    </a:srgbClr>
                  </a:outerShdw>
                </a:effectLst>
              </a:rPr>
              <a:t>How modify a module without changing its source code?</a:t>
            </a:r>
          </a:p>
        </p:txBody>
      </p:sp>
      <p:sp>
        <p:nvSpPr>
          <p:cNvPr id="3" name="Content Placeholder 2"/>
          <p:cNvSpPr>
            <a:spLocks noGrp="1"/>
          </p:cNvSpPr>
          <p:nvPr>
            <p:ph idx="1"/>
          </p:nvPr>
        </p:nvSpPr>
        <p:spPr>
          <a:xfrm>
            <a:off x="866775" y="2748915"/>
            <a:ext cx="10515600" cy="1866900"/>
          </a:xfrm>
        </p:spPr>
        <p:txBody>
          <a:bodyPr/>
          <a:lstStyle/>
          <a:p>
            <a:pPr marL="0" indent="0" algn="ctr">
              <a:lnSpc>
                <a:spcPct val="150000"/>
              </a:lnSpc>
              <a:buNone/>
            </a:pPr>
            <a:r>
              <a:rPr lang="en-US" sz="4800"/>
              <a:t>The answer is </a:t>
            </a:r>
            <a:r>
              <a:rPr lang="en-US" sz="4800">
                <a:solidFill>
                  <a:schemeClr val="accent1"/>
                </a:solidFill>
                <a:effectLst>
                  <a:outerShdw blurRad="38100" dist="25400" dir="5400000" algn="ctr" rotWithShape="0">
                    <a:srgbClr val="6E747A">
                      <a:alpha val="43000"/>
                    </a:srgbClr>
                  </a:outerShdw>
                </a:effectLst>
              </a:rPr>
              <a:t>Abstraction</a:t>
            </a:r>
            <a:r>
              <a:rPr lang="en-US" sz="4800"/>
              <a:t>. </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3"/>
      <p:bldP spid="2" grpId="5"/>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798320"/>
            <a:ext cx="10972800" cy="2190115"/>
          </a:xfrm>
        </p:spPr>
        <p:txBody>
          <a:bodyPr/>
          <a:lstStyle/>
          <a:p>
            <a:pPr algn="ctr"/>
            <a:r>
              <a:rPr lang="en-US" sz="5400">
                <a:ln w="22225">
                  <a:solidFill>
                    <a:schemeClr val="accent2"/>
                  </a:solidFill>
                  <a:prstDash val="solid"/>
                </a:ln>
                <a:solidFill>
                  <a:schemeClr val="accent2">
                    <a:lumMod val="40000"/>
                    <a:lumOff val="60000"/>
                  </a:schemeClr>
                </a:solidFill>
                <a:effectLst/>
                <a:sym typeface="+mn-ea"/>
              </a:rPr>
              <a:t>Liskov Substitution Principle</a:t>
            </a:r>
            <a:br>
              <a:rPr lang="en-US" sz="5400">
                <a:ln w="22225">
                  <a:solidFill>
                    <a:schemeClr val="accent2"/>
                  </a:solidFill>
                  <a:prstDash val="solid"/>
                </a:ln>
                <a:solidFill>
                  <a:schemeClr val="accent2">
                    <a:lumMod val="40000"/>
                    <a:lumOff val="60000"/>
                  </a:schemeClr>
                </a:solidFill>
                <a:effectLst/>
                <a:sym typeface="+mn-ea"/>
              </a:rPr>
            </a:br>
            <a:r>
              <a:rPr lang="en-US" sz="5400">
                <a:ln w="22225">
                  <a:solidFill>
                    <a:schemeClr val="accent2"/>
                  </a:solidFill>
                  <a:prstDash val="solid"/>
                </a:ln>
                <a:solidFill>
                  <a:schemeClr val="accent2">
                    <a:lumMod val="40000"/>
                    <a:lumOff val="60000"/>
                  </a:schemeClr>
                </a:solidFill>
                <a:effectLst/>
                <a:sym typeface="+mn-ea"/>
              </a:rPr>
              <a:t>(LSP)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The Liskov Substitution Principle  </a:t>
            </a:r>
          </a:p>
        </p:txBody>
      </p:sp>
      <p:sp>
        <p:nvSpPr>
          <p:cNvPr id="3" name="Content Placeholder 2"/>
          <p:cNvSpPr>
            <a:spLocks noGrp="1"/>
          </p:cNvSpPr>
          <p:nvPr>
            <p:ph idx="1"/>
          </p:nvPr>
        </p:nvSpPr>
        <p:spPr/>
        <p:txBody>
          <a:bodyPr/>
          <a:lstStyle/>
          <a:p>
            <a:r>
              <a:rPr lang="en-US"/>
              <a:t>Subtypes must be substitutable for their base types </a:t>
            </a:r>
          </a:p>
          <a:p>
            <a:endParaRPr lang="en-US"/>
          </a:p>
          <a:p>
            <a:r>
              <a:rPr lang="en-US"/>
              <a:t>LSP makes it clear that in OOD, the IS-A relationship pertains to behavior </a:t>
            </a:r>
          </a:p>
          <a:p>
            <a:endParaRPr lang="en-US"/>
          </a:p>
          <a:p>
            <a:r>
              <a:rPr lang="en-US"/>
              <a:t> A violation of LSP causing a violation of OCP</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278130"/>
            <a:ext cx="5927090" cy="811530"/>
          </a:xfrm>
        </p:spPr>
        <p:txBody>
          <a:bodyPr/>
          <a:lstStyle/>
          <a:p>
            <a:r>
              <a:rPr lang="en-US">
                <a:ln w="22225">
                  <a:solidFill>
                    <a:schemeClr val="accent2"/>
                  </a:solidFill>
                  <a:prstDash val="solid"/>
                </a:ln>
                <a:solidFill>
                  <a:schemeClr val="accent2">
                    <a:lumMod val="40000"/>
                    <a:lumOff val="60000"/>
                  </a:schemeClr>
                </a:solidFill>
                <a:effectLst/>
              </a:rPr>
              <a:t>What is Enterprise Software?</a:t>
            </a:r>
          </a:p>
        </p:txBody>
      </p:sp>
      <p:sp>
        <p:nvSpPr>
          <p:cNvPr id="5" name="Text Placeholder 4"/>
          <p:cNvSpPr>
            <a:spLocks noGrp="1"/>
          </p:cNvSpPr>
          <p:nvPr>
            <p:ph type="body" sz="half" idx="2"/>
          </p:nvPr>
        </p:nvSpPr>
        <p:spPr>
          <a:xfrm>
            <a:off x="840105" y="1878330"/>
            <a:ext cx="7875905" cy="3990975"/>
          </a:xfrm>
        </p:spPr>
        <p:txBody>
          <a:bodyPr/>
          <a:lstStyle/>
          <a:p>
            <a:pPr>
              <a:lnSpc>
                <a:spcPct val="200000"/>
              </a:lnSpc>
            </a:pPr>
            <a:r>
              <a:rPr lang="en-US" sz="2400" dirty="0"/>
              <a:t>Enterprise applications are about the display, manipulation, and storage of large amounts of often </a:t>
            </a:r>
            <a:r>
              <a:rPr lang="en-US" sz="2400" dirty="0">
                <a:ln/>
                <a:solidFill>
                  <a:schemeClr val="accent1"/>
                </a:solidFill>
                <a:effectLst>
                  <a:outerShdw blurRad="38100" dist="25400" dir="5400000" algn="ctr" rotWithShape="0">
                    <a:srgbClr val="6E747A">
                      <a:alpha val="43000"/>
                    </a:srgbClr>
                  </a:outerShdw>
                </a:effectLst>
              </a:rPr>
              <a:t>complex</a:t>
            </a:r>
            <a:r>
              <a:rPr lang="en-US" sz="2400" dirty="0"/>
              <a:t> data and the support or automation of business processes with that data</a:t>
            </a:r>
          </a:p>
        </p:txBody>
      </p:sp>
      <p:pic>
        <p:nvPicPr>
          <p:cNvPr id="8" name="Content Placeholder 7" descr="martinfowler"/>
          <p:cNvPicPr>
            <a:picLocks noGrp="1" noChangeAspect="1"/>
          </p:cNvPicPr>
          <p:nvPr>
            <p:ph idx="1"/>
          </p:nvPr>
        </p:nvPicPr>
        <p:blipFill>
          <a:blip r:embed="rId3"/>
          <a:stretch>
            <a:fillRect/>
          </a:stretch>
        </p:blipFill>
        <p:spPr>
          <a:xfrm>
            <a:off x="8263890" y="278130"/>
            <a:ext cx="3424555" cy="34245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320675"/>
            <a:ext cx="10972800" cy="582613"/>
          </a:xfrm>
        </p:spPr>
        <p:txBody>
          <a:bodyPr/>
          <a:lstStyle/>
          <a:p>
            <a:r>
              <a:rPr lang="en-US" dirty="0">
                <a:ln w="22225">
                  <a:solidFill>
                    <a:schemeClr val="accent2"/>
                  </a:solidFill>
                  <a:prstDash val="solid"/>
                </a:ln>
                <a:solidFill>
                  <a:schemeClr val="accent2">
                    <a:lumMod val="40000"/>
                    <a:lumOff val="60000"/>
                  </a:schemeClr>
                </a:solidFill>
                <a:effectLst/>
                <a:sym typeface="+mn-ea"/>
              </a:rPr>
              <a:t>Violation of LSP example</a:t>
            </a:r>
            <a:br>
              <a:rPr lang="en-US" dirty="0">
                <a:solidFill>
                  <a:schemeClr val="accent1"/>
                </a:solidFill>
                <a:effectLst>
                  <a:outerShdw blurRad="38100" dist="25400" dir="5400000" algn="ctr" rotWithShape="0">
                    <a:srgbClr val="6E747A">
                      <a:alpha val="43000"/>
                    </a:srgbClr>
                  </a:outerShdw>
                </a:effectLst>
              </a:rPr>
            </a:br>
            <a:endParaRPr lang="en-US" dirty="0">
              <a:solidFill>
                <a:schemeClr val="accent1"/>
              </a:solidFill>
              <a:effectLst>
                <a:outerShdw blurRad="38100" dist="25400" dir="5400000" algn="ctr" rotWithShape="0">
                  <a:srgbClr val="6E747A">
                    <a:alpha val="43000"/>
                  </a:srgbClr>
                </a:outerShdw>
              </a:effectLst>
            </a:endParaRPr>
          </a:p>
        </p:txBody>
      </p:sp>
      <p:pic>
        <p:nvPicPr>
          <p:cNvPr id="9" name="Content Placeholder 8" descr="lsp1"/>
          <p:cNvPicPr>
            <a:picLocks noGrp="1" noChangeAspect="1"/>
          </p:cNvPicPr>
          <p:nvPr>
            <p:ph sz="half" idx="1"/>
          </p:nvPr>
        </p:nvPicPr>
        <p:blipFill>
          <a:blip r:embed="rId3"/>
          <a:stretch>
            <a:fillRect/>
          </a:stretch>
        </p:blipFill>
        <p:spPr>
          <a:xfrm>
            <a:off x="609600" y="773430"/>
            <a:ext cx="5274945" cy="5278755"/>
          </a:xfrm>
          <a:prstGeom prst="rect">
            <a:avLst/>
          </a:prstGeom>
        </p:spPr>
      </p:pic>
      <p:pic>
        <p:nvPicPr>
          <p:cNvPr id="10" name="Content Placeholder 9" descr="lsp2"/>
          <p:cNvPicPr>
            <a:picLocks noGrp="1" noChangeAspect="1"/>
          </p:cNvPicPr>
          <p:nvPr>
            <p:ph sz="half" idx="2"/>
          </p:nvPr>
        </p:nvPicPr>
        <p:blipFill>
          <a:blip r:embed="rId4"/>
          <a:stretch>
            <a:fillRect/>
          </a:stretch>
        </p:blipFill>
        <p:spPr>
          <a:xfrm>
            <a:off x="6198870" y="773430"/>
            <a:ext cx="5262245" cy="52558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047750" y="829945"/>
            <a:ext cx="10232390" cy="432943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Прямоугольник 13"/>
          <p:cNvSpPr/>
          <p:nvPr/>
        </p:nvSpPr>
        <p:spPr>
          <a:xfrm>
            <a:off x="385983" y="635533"/>
            <a:ext cx="11420272" cy="515620"/>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1000"/>
              </a:spcAft>
              <a:buClrTx/>
              <a:buSzTx/>
              <a:buFontTx/>
              <a:buNone/>
              <a:defRPr/>
            </a:pPr>
            <a:r>
              <a:rPr lang="en-US" sz="2400" dirty="0" err="1">
                <a:solidFill>
                  <a:srgbClr val="2B91AF"/>
                </a:solidFill>
                <a:latin typeface="Consolas" panose="020B0609020204030204" pitchFamily="49" charset="0"/>
                <a:sym typeface="Calibri" panose="020F0502020204030204"/>
              </a:rPr>
              <a:t>ICollection</a:t>
            </a:r>
            <a:r>
              <a:rPr kumimoji="0" lang="en-US" sz="2400" b="0" i="0" u="none" strike="noStrike" kern="1200" cap="none" spc="0" normalizeH="0" baseline="0" noProof="0" dirty="0">
                <a:ln>
                  <a:noFill/>
                </a:ln>
                <a:solidFill>
                  <a:srgbClr val="434343"/>
                </a:solidFill>
                <a:effectLst/>
                <a:uLnTx/>
                <a:uFillTx/>
                <a:latin typeface="Consolas" panose="020B0609020204030204" pitchFamily="49" charset="0"/>
                <a:cs typeface="Calibri" panose="020F0502020204030204"/>
                <a:sym typeface="Calibri" panose="020F0502020204030204"/>
              </a:rPr>
              <a:t>&lt;T&gt; : </a:t>
            </a:r>
            <a:r>
              <a:rPr lang="en-US" sz="2400" dirty="0" err="1">
                <a:solidFill>
                  <a:srgbClr val="2B91AF"/>
                </a:solidFill>
                <a:latin typeface="Consolas" panose="020B0609020204030204" pitchFamily="49" charset="0"/>
                <a:sym typeface="Calibri" panose="020F0502020204030204"/>
              </a:rPr>
              <a:t>IEnumerab</a:t>
            </a:r>
            <a:r>
              <a:rPr lang="en-US" sz="2400" dirty="0">
                <a:solidFill>
                  <a:srgbClr val="2B91AF"/>
                </a:solidFill>
                <a:latin typeface="Consolas" panose="020B0609020204030204" pitchFamily="49" charset="0"/>
                <a:sym typeface="Calibri" panose="020F0502020204030204"/>
              </a:rPr>
              <a:t>le</a:t>
            </a:r>
            <a:r>
              <a:rPr lang="en-US" sz="2400" dirty="0">
                <a:solidFill>
                  <a:srgbClr val="434343"/>
                </a:solidFill>
                <a:latin typeface="Consolas" panose="020B0609020204030204" pitchFamily="49" charset="0"/>
                <a:cs typeface="Calibri" panose="020F0502020204030204"/>
                <a:sym typeface="Calibri" panose="020F0502020204030204"/>
              </a:rPr>
              <a:t>&lt;T&gt;</a:t>
            </a:r>
          </a:p>
        </p:txBody>
      </p:sp>
      <p:sp>
        <p:nvSpPr>
          <p:cNvPr id="6" name="Прямоугольник 5"/>
          <p:cNvSpPr/>
          <p:nvPr/>
        </p:nvSpPr>
        <p:spPr>
          <a:xfrm>
            <a:off x="385983" y="1200644"/>
            <a:ext cx="11420272" cy="1068070"/>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1000"/>
              </a:spcAft>
              <a:buClrTx/>
              <a:buSzTx/>
              <a:buFontTx/>
              <a:buNone/>
              <a:defRPr/>
            </a:pPr>
            <a:r>
              <a:rPr kumimoji="0" lang="en-US" sz="2400" b="1" i="0" u="none" strike="noStrike" kern="1200" cap="none" spc="0" normalizeH="0" baseline="0" noProof="0" dirty="0">
                <a:ln>
                  <a:noFill/>
                </a:ln>
                <a:solidFill>
                  <a:srgbClr val="434343"/>
                </a:solidFill>
                <a:effectLst/>
                <a:uLnTx/>
                <a:uFillTx/>
                <a:latin typeface="Calibri" panose="020F0502020204030204"/>
                <a:ea typeface="+mn-ea"/>
                <a:cs typeface="Calibri" panose="020F0502020204030204"/>
                <a:sym typeface="Calibri" panose="020F0502020204030204"/>
              </a:rPr>
              <a:t>Defines:</a:t>
            </a:r>
          </a:p>
          <a:p>
            <a:pPr marL="0" marR="0" lvl="0" indent="0" algn="l" defTabSz="914400" rtl="0" eaLnBrk="1" fontAlgn="auto" latinLnBrk="0" hangingPunct="1">
              <a:lnSpc>
                <a:spcPct val="115000"/>
              </a:lnSpc>
              <a:spcBef>
                <a:spcPts val="0"/>
              </a:spcBef>
              <a:spcAft>
                <a:spcPts val="1000"/>
              </a:spcAft>
              <a:buClrTx/>
              <a:buSzTx/>
              <a:buFontTx/>
              <a:buNone/>
              <a:defRPr/>
            </a:pPr>
            <a:endParaRPr lang="en-US" sz="2400" b="1" dirty="0">
              <a:solidFill>
                <a:srgbClr val="434343"/>
              </a:solidFill>
              <a:latin typeface="Calibri" panose="020F0502020204030204"/>
              <a:cs typeface="Calibri" panose="020F0502020204030204"/>
              <a:sym typeface="Calibri" panose="020F0502020204030204"/>
            </a:endParaRPr>
          </a:p>
        </p:txBody>
      </p:sp>
      <p:sp>
        <p:nvSpPr>
          <p:cNvPr id="10" name="Текст 2"/>
          <p:cNvSpPr txBox="1"/>
          <p:nvPr/>
        </p:nvSpPr>
        <p:spPr>
          <a:xfrm>
            <a:off x="615315" y="1720215"/>
            <a:ext cx="10962640" cy="2336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buFont typeface="Arial" panose="020B0604020202020204" pitchFamily="34" charset="0"/>
              <a:buChar char="•"/>
            </a:pPr>
            <a:r>
              <a:rPr lang="en-US" sz="2400" dirty="0">
                <a:solidFill>
                  <a:srgbClr val="434343"/>
                </a:solidFill>
                <a:latin typeface="Calibri" panose="020F0502020204030204"/>
                <a:ea typeface="+mn-ea"/>
                <a:cs typeface="Calibri" panose="020F0502020204030204"/>
              </a:rPr>
              <a:t>Add</a:t>
            </a:r>
          </a:p>
          <a:p>
            <a:pPr marL="285750" indent="-285750">
              <a:buFont typeface="Arial" panose="020B0604020202020204" pitchFamily="34" charset="0"/>
              <a:buChar char="•"/>
            </a:pPr>
            <a:r>
              <a:rPr lang="en-US" sz="2400" dirty="0">
                <a:solidFill>
                  <a:srgbClr val="434343"/>
                </a:solidFill>
                <a:latin typeface="Calibri" panose="020F0502020204030204"/>
                <a:ea typeface="+mn-ea"/>
                <a:cs typeface="Calibri" panose="020F0502020204030204"/>
              </a:rPr>
              <a:t>Clear</a:t>
            </a:r>
          </a:p>
          <a:p>
            <a:pPr marL="285750" indent="-285750">
              <a:buFont typeface="Arial" panose="020B0604020202020204" pitchFamily="34" charset="0"/>
              <a:buChar char="•"/>
            </a:pPr>
            <a:r>
              <a:rPr lang="en-US" sz="2400" dirty="0">
                <a:solidFill>
                  <a:srgbClr val="434343"/>
                </a:solidFill>
                <a:latin typeface="Calibri" panose="020F0502020204030204"/>
                <a:ea typeface="+mn-ea"/>
                <a:cs typeface="Calibri" panose="020F0502020204030204"/>
              </a:rPr>
              <a:t>Contains</a:t>
            </a:r>
          </a:p>
          <a:p>
            <a:pPr marL="285750" indent="-285750">
              <a:buFont typeface="Arial" panose="020B0604020202020204" pitchFamily="34" charset="0"/>
              <a:buChar char="•"/>
            </a:pPr>
            <a:r>
              <a:rPr lang="en-US" sz="2400" dirty="0" err="1">
                <a:solidFill>
                  <a:srgbClr val="434343"/>
                </a:solidFill>
                <a:latin typeface="Calibri" panose="020F0502020204030204"/>
                <a:ea typeface="+mn-ea"/>
                <a:cs typeface="Calibri" panose="020F0502020204030204"/>
              </a:rPr>
              <a:t>CopyTo</a:t>
            </a:r>
            <a:endParaRPr lang="en-US" sz="2400" dirty="0">
              <a:solidFill>
                <a:srgbClr val="434343"/>
              </a:solidFill>
              <a:latin typeface="Calibri" panose="020F0502020204030204"/>
              <a:ea typeface="+mn-ea"/>
              <a:cs typeface="Calibri" panose="020F0502020204030204"/>
            </a:endParaRPr>
          </a:p>
          <a:p>
            <a:pPr marL="285750" indent="-285750">
              <a:buFont typeface="Arial" panose="020B0604020202020204" pitchFamily="34" charset="0"/>
              <a:buChar char="•"/>
            </a:pPr>
            <a:r>
              <a:rPr lang="en-US" sz="2400" dirty="0">
                <a:solidFill>
                  <a:srgbClr val="434343"/>
                </a:solidFill>
                <a:latin typeface="Calibri" panose="020F0502020204030204"/>
                <a:ea typeface="+mn-ea"/>
                <a:cs typeface="Calibri" panose="020F0502020204030204"/>
              </a:rPr>
              <a:t>Remove</a:t>
            </a:r>
            <a:endParaRPr lang="ru-RU" sz="2400" dirty="0">
              <a:solidFill>
                <a:srgbClr val="434343"/>
              </a:solidFill>
              <a:latin typeface="Calibri" panose="020F0502020204030204"/>
              <a:ea typeface="+mn-ea"/>
              <a:cs typeface="Calibri" panose="020F0502020204030204"/>
            </a:endParaRPr>
          </a:p>
        </p:txBody>
      </p:sp>
      <p:sp>
        <p:nvSpPr>
          <p:cNvPr id="11" name="Прямоугольник 10"/>
          <p:cNvSpPr/>
          <p:nvPr/>
        </p:nvSpPr>
        <p:spPr>
          <a:xfrm>
            <a:off x="263564" y="4266629"/>
            <a:ext cx="11420272" cy="1068070"/>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1000"/>
              </a:spcAft>
              <a:buClrTx/>
              <a:buSzTx/>
              <a:buFontTx/>
              <a:buNone/>
              <a:defRPr/>
            </a:pPr>
            <a:r>
              <a:rPr lang="en-US" sz="2400" dirty="0" err="1">
                <a:solidFill>
                  <a:srgbClr val="2B91AF"/>
                </a:solidFill>
                <a:latin typeface="Consolas" panose="020B0609020204030204" pitchFamily="49" charset="0"/>
                <a:sym typeface="Calibri" panose="020F0502020204030204"/>
              </a:rPr>
              <a:t>ReadOnlyCollection</a:t>
            </a:r>
            <a:r>
              <a:rPr kumimoji="0" lang="en-US" sz="2400" b="0" i="0" u="none" strike="noStrike" kern="1200" cap="none" spc="0" normalizeH="0" baseline="0" noProof="0" dirty="0">
                <a:ln>
                  <a:noFill/>
                </a:ln>
                <a:solidFill>
                  <a:srgbClr val="434343"/>
                </a:solidFill>
                <a:effectLst/>
                <a:uLnTx/>
                <a:uFillTx/>
                <a:latin typeface="Consolas" panose="020B0609020204030204" pitchFamily="49" charset="0"/>
                <a:cs typeface="Calibri" panose="020F0502020204030204"/>
                <a:sym typeface="Calibri" panose="020F0502020204030204"/>
              </a:rPr>
              <a:t>&lt;T&gt; : </a:t>
            </a:r>
            <a:r>
              <a:rPr lang="en-US" sz="2400" dirty="0" err="1">
                <a:solidFill>
                  <a:srgbClr val="2B91AF"/>
                </a:solidFill>
                <a:latin typeface="Consolas" panose="020B0609020204030204" pitchFamily="49" charset="0"/>
                <a:sym typeface="Calibri" panose="020F0502020204030204"/>
              </a:rPr>
              <a:t>ICollection</a:t>
            </a:r>
            <a:r>
              <a:rPr lang="en-US" sz="2400" dirty="0">
                <a:solidFill>
                  <a:srgbClr val="434343"/>
                </a:solidFill>
                <a:latin typeface="Consolas" panose="020B0609020204030204" pitchFamily="49" charset="0"/>
                <a:cs typeface="Calibri" panose="020F0502020204030204"/>
                <a:sym typeface="Calibri" panose="020F0502020204030204"/>
              </a:rPr>
              <a:t>&lt;T&gt;</a:t>
            </a:r>
          </a:p>
          <a:p>
            <a:pPr marL="342900" marR="0" lvl="0" indent="-342900" algn="l" defTabSz="914400" rtl="0" eaLnBrk="1" fontAlgn="auto" latinLnBrk="0" hangingPunct="1">
              <a:lnSpc>
                <a:spcPct val="115000"/>
              </a:lnSpc>
              <a:spcBef>
                <a:spcPts val="0"/>
              </a:spcBef>
              <a:spcAft>
                <a:spcPts val="1000"/>
              </a:spcAft>
              <a:buClrTx/>
              <a:buSzTx/>
              <a:buFont typeface="Arial" panose="020B0604020202020204" pitchFamily="34" charset="0"/>
              <a:buChar char="•"/>
              <a:defRPr/>
            </a:pPr>
            <a:r>
              <a:rPr lang="en-US" sz="2400" dirty="0">
                <a:solidFill>
                  <a:schemeClr val="accent1"/>
                </a:solidFill>
                <a:effectLst>
                  <a:outerShdw blurRad="38100" dist="25400" dir="5400000" algn="ctr" rotWithShape="0">
                    <a:srgbClr val="6E747A">
                      <a:alpha val="43000"/>
                    </a:srgbClr>
                  </a:outerShdw>
                </a:effectLst>
                <a:latin typeface="Calibri" panose="020F0502020204030204"/>
                <a:cs typeface="Calibri" panose="020F0502020204030204"/>
                <a:sym typeface="+mn-ea"/>
              </a:rPr>
              <a:t>Add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 2"/>
          <p:cNvSpPr>
            <a:spLocks noGrp="1"/>
          </p:cNvSpPr>
          <p:nvPr/>
        </p:nvSpPr>
        <p:spPr>
          <a:xfrm>
            <a:off x="614680" y="1784985"/>
            <a:ext cx="11186795" cy="361378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rgbClr val="434343"/>
              </a:buClr>
              <a:buSzPct val="100000"/>
              <a:buFont typeface="Calibri" panose="020F0502020204030204"/>
              <a:buNone/>
              <a:defRPr sz="266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1pPr>
            <a:lvl2pPr marR="0" lvl="1" algn="l" rtl="0">
              <a:lnSpc>
                <a:spcPct val="115000"/>
              </a:lnSpc>
              <a:spcBef>
                <a:spcPts val="0"/>
              </a:spcBef>
              <a:spcAft>
                <a:spcPts val="1600"/>
              </a:spcAft>
              <a:buClr>
                <a:srgbClr val="434343"/>
              </a:buClr>
              <a:buSzPct val="100000"/>
              <a:buFont typeface="Calibri" panose="020F0502020204030204"/>
              <a:buNone/>
              <a:defRPr sz="2400"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2pPr>
            <a:lvl3pPr marR="0" lvl="2" algn="l" rtl="0">
              <a:lnSpc>
                <a:spcPct val="115000"/>
              </a:lnSpc>
              <a:spcBef>
                <a:spcPts val="0"/>
              </a:spcBef>
              <a:spcAft>
                <a:spcPts val="1600"/>
              </a:spcAft>
              <a:buClr>
                <a:srgbClr val="434343"/>
              </a:buClr>
              <a:buSzPct val="100000"/>
              <a:buFont typeface="Calibri" panose="020F0502020204030204"/>
              <a:buNone/>
              <a:defRPr sz="213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3pPr>
            <a:lvl4pPr marR="0" lvl="3" algn="l" rtl="0">
              <a:lnSpc>
                <a:spcPct val="115000"/>
              </a:lnSpc>
              <a:spcBef>
                <a:spcPts val="0"/>
              </a:spcBef>
              <a:spcAft>
                <a:spcPts val="1600"/>
              </a:spcAft>
              <a:buClr>
                <a:srgbClr val="434343"/>
              </a:buClr>
              <a:buFont typeface="Calibri" panose="020F0502020204030204"/>
              <a:buNone/>
              <a:defRPr sz="186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4pPr>
            <a:lvl5pPr marR="0" lvl="4" algn="l" rtl="0">
              <a:lnSpc>
                <a:spcPct val="115000"/>
              </a:lnSpc>
              <a:spcBef>
                <a:spcPts val="0"/>
              </a:spcBef>
              <a:spcAft>
                <a:spcPts val="1600"/>
              </a:spcAft>
              <a:buClr>
                <a:srgbClr val="434343"/>
              </a:buClr>
              <a:buFont typeface="Calibri" panose="020F0502020204030204"/>
              <a:buNone/>
              <a:defRPr sz="186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5pPr>
            <a:lvl6pPr marR="0" lvl="5" algn="l" rtl="0">
              <a:lnSpc>
                <a:spcPct val="115000"/>
              </a:lnSpc>
              <a:spcBef>
                <a:spcPts val="0"/>
              </a:spcBef>
              <a:spcAft>
                <a:spcPts val="1600"/>
              </a:spcAft>
              <a:buClr>
                <a:srgbClr val="434343"/>
              </a:buClr>
              <a:buFont typeface="Calibri" panose="020F0502020204030204"/>
              <a:buNone/>
              <a:defRPr sz="186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6pPr>
            <a:lvl7pPr marR="0" lvl="6" algn="l" rtl="0">
              <a:lnSpc>
                <a:spcPct val="115000"/>
              </a:lnSpc>
              <a:spcBef>
                <a:spcPts val="0"/>
              </a:spcBef>
              <a:spcAft>
                <a:spcPts val="1600"/>
              </a:spcAft>
              <a:buClr>
                <a:srgbClr val="434343"/>
              </a:buClr>
              <a:buFont typeface="Calibri" panose="020F0502020204030204"/>
              <a:buNone/>
              <a:defRPr sz="186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7pPr>
            <a:lvl8pPr marR="0" lvl="7" algn="l" rtl="0">
              <a:lnSpc>
                <a:spcPct val="115000"/>
              </a:lnSpc>
              <a:spcBef>
                <a:spcPts val="0"/>
              </a:spcBef>
              <a:spcAft>
                <a:spcPts val="1600"/>
              </a:spcAft>
              <a:buClr>
                <a:srgbClr val="434343"/>
              </a:buClr>
              <a:buFont typeface="Calibri" panose="020F0502020204030204"/>
              <a:buNone/>
              <a:defRPr sz="186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8pPr>
            <a:lvl9pPr marR="0" lvl="8" algn="l" rtl="0">
              <a:lnSpc>
                <a:spcPct val="115000"/>
              </a:lnSpc>
              <a:spcBef>
                <a:spcPts val="0"/>
              </a:spcBef>
              <a:spcAft>
                <a:spcPts val="1600"/>
              </a:spcAft>
              <a:buClr>
                <a:srgbClr val="434343"/>
              </a:buClr>
              <a:buFont typeface="Calibri" panose="020F0502020204030204"/>
              <a:buNone/>
              <a:defRPr sz="1865" b="0" i="0" u="none" strike="noStrike" cap="none">
                <a:solidFill>
                  <a:srgbClr val="434343"/>
                </a:solidFill>
                <a:latin typeface="Calibri" panose="020F0502020204030204"/>
                <a:ea typeface="Calibri" panose="020F0502020204030204"/>
                <a:cs typeface="Calibri" panose="020F0502020204030204"/>
                <a:sym typeface="Calibri" panose="020F0502020204030204"/>
              </a:defRPr>
            </a:lvl9pPr>
          </a:lstStyle>
          <a:p>
            <a:pPr marL="457200" lvl="0" indent="-457200">
              <a:lnSpc>
                <a:spcPct val="200000"/>
              </a:lnSpc>
              <a:spcAft>
                <a:spcPts val="600"/>
              </a:spcAft>
              <a:buFont typeface="Arial" panose="020B0604020202020204" pitchFamily="34" charset="0"/>
              <a:buChar char="•"/>
            </a:pPr>
            <a:r>
              <a:rPr lang="en-US" dirty="0"/>
              <a:t>Method throws </a:t>
            </a:r>
            <a:r>
              <a:rPr lang="en-US" dirty="0" err="1"/>
              <a:t>NotSupportedException Or </a:t>
            </a:r>
            <a:r>
              <a:rPr lang="en-US" sz="2660" dirty="0">
                <a:sym typeface="+mn-ea"/>
              </a:rPr>
              <a:t>Empty implementations</a:t>
            </a:r>
            <a:endParaRPr lang="ru-RU" dirty="0"/>
          </a:p>
          <a:p>
            <a:pPr marL="457200" lvl="0" indent="-457200">
              <a:lnSpc>
                <a:spcPct val="200000"/>
              </a:lnSpc>
              <a:spcAft>
                <a:spcPts val="600"/>
              </a:spcAft>
              <a:buFont typeface="Arial" panose="020B0604020202020204" pitchFamily="34" charset="0"/>
              <a:buChar char="•"/>
            </a:pPr>
            <a:r>
              <a:rPr lang="en-US" dirty="0"/>
              <a:t>Switch-case statements with checks of the actual type of an argument(</a:t>
            </a:r>
            <a:r>
              <a:rPr lang="en-US" sz="2660" dirty="0">
                <a:sym typeface="+mn-ea"/>
              </a:rPr>
              <a:t>Downcasts</a:t>
            </a:r>
            <a:r>
              <a:rPr lang="en-US" dirty="0"/>
              <a:t>).</a:t>
            </a:r>
            <a:endParaRPr lang="ru-RU" dirty="0"/>
          </a:p>
        </p:txBody>
      </p:sp>
      <p:sp>
        <p:nvSpPr>
          <p:cNvPr id="9" name="Заголовок 1"/>
          <p:cNvSpPr>
            <a:spLocks noGrp="1"/>
          </p:cNvSpPr>
          <p:nvPr/>
        </p:nvSpPr>
        <p:spPr>
          <a:xfrm>
            <a:off x="331470" y="360045"/>
            <a:ext cx="10962640" cy="800100"/>
          </a:xfrm>
          <a:prstGeom prst="rect">
            <a:avLst/>
          </a:prstGeom>
          <a:noFill/>
          <a:ln>
            <a:noFill/>
          </a:ln>
        </p:spPr>
        <p:txBody>
          <a:bodyPr lIns="91425" tIns="91425" rIns="91425" bIns="91425" anchor="b" anchorCtr="0">
            <a:scene3d>
              <a:camera prst="orthographicFront"/>
              <a:lightRig rig="threePt" dir="t"/>
            </a:scene3d>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ct val="100000"/>
              <a:buFont typeface="Calibri" panose="020F0502020204030204"/>
              <a:buNone/>
              <a:defRPr sz="3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r>
              <a:rPr lang="en-US" dirty="0">
                <a:ln w="22225">
                  <a:solidFill>
                    <a:schemeClr val="accent2"/>
                  </a:solidFill>
                  <a:prstDash val="solid"/>
                </a:ln>
                <a:solidFill>
                  <a:schemeClr val="accent2">
                    <a:lumMod val="40000"/>
                    <a:lumOff val="60000"/>
                  </a:schemeClr>
                </a:solidFill>
                <a:effectLst/>
              </a:rPr>
              <a:t>Common Smells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448560"/>
            <a:ext cx="10972800" cy="1758315"/>
          </a:xfrm>
        </p:spPr>
        <p:txBody>
          <a:bodyPr/>
          <a:lstStyle/>
          <a:p>
            <a:pPr algn="ctr"/>
            <a:r>
              <a:rPr lang="en-US" sz="5400">
                <a:ln w="22225">
                  <a:solidFill>
                    <a:schemeClr val="accent2"/>
                  </a:solidFill>
                  <a:prstDash val="solid"/>
                </a:ln>
                <a:solidFill>
                  <a:schemeClr val="accent2">
                    <a:lumMod val="40000"/>
                    <a:lumOff val="60000"/>
                  </a:schemeClr>
                </a:solidFill>
                <a:effectLst/>
                <a:sym typeface="+mn-ea"/>
              </a:rPr>
              <a:t>Interface Segregation Principle</a:t>
            </a:r>
            <a:br>
              <a:rPr lang="en-US" sz="5400">
                <a:ln w="22225">
                  <a:solidFill>
                    <a:schemeClr val="accent2"/>
                  </a:solidFill>
                  <a:prstDash val="solid"/>
                </a:ln>
                <a:solidFill>
                  <a:schemeClr val="accent2">
                    <a:lumMod val="40000"/>
                    <a:lumOff val="60000"/>
                  </a:schemeClr>
                </a:solidFill>
                <a:effectLst/>
                <a:sym typeface="+mn-ea"/>
              </a:rPr>
            </a:br>
            <a:r>
              <a:rPr lang="en-US" sz="5400">
                <a:ln w="22225">
                  <a:solidFill>
                    <a:schemeClr val="accent2"/>
                  </a:solidFill>
                  <a:prstDash val="solid"/>
                </a:ln>
                <a:solidFill>
                  <a:schemeClr val="accent2">
                    <a:lumMod val="40000"/>
                    <a:lumOff val="60000"/>
                  </a:schemeClr>
                </a:solidFill>
                <a:effectLst/>
                <a:sym typeface="+mn-ea"/>
              </a:rPr>
              <a:t>(ISP)</a:t>
            </a:r>
            <a:br>
              <a:rPr lang="en-US" sz="5400">
                <a:ln w="22225">
                  <a:solidFill>
                    <a:schemeClr val="accent2"/>
                  </a:solidFill>
                  <a:prstDash val="solid"/>
                </a:ln>
                <a:solidFill>
                  <a:schemeClr val="accent2">
                    <a:lumMod val="40000"/>
                    <a:lumOff val="60000"/>
                  </a:schemeClr>
                </a:solidFill>
                <a:effectLst/>
              </a:rPr>
            </a:br>
            <a:endParaRPr lang="en-US" sz="54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190500"/>
            <a:ext cx="10972800" cy="984250"/>
          </a:xfrm>
        </p:spPr>
        <p:txBody>
          <a:bodyPr/>
          <a:lstStyle/>
          <a:p>
            <a:r>
              <a:rPr lang="en-US">
                <a:ln w="22225">
                  <a:solidFill>
                    <a:schemeClr val="accent2"/>
                  </a:solidFill>
                  <a:prstDash val="solid"/>
                </a:ln>
                <a:solidFill>
                  <a:schemeClr val="accent2">
                    <a:lumMod val="40000"/>
                    <a:lumOff val="60000"/>
                  </a:schemeClr>
                </a:solidFill>
                <a:effectLst/>
              </a:rPr>
              <a:t> The Interface Segregation Principle</a:t>
            </a:r>
          </a:p>
        </p:txBody>
      </p:sp>
      <p:sp>
        <p:nvSpPr>
          <p:cNvPr id="6" name="Content Placeholder 5"/>
          <p:cNvSpPr>
            <a:spLocks noGrp="1"/>
          </p:cNvSpPr>
          <p:nvPr>
            <p:ph idx="1"/>
          </p:nvPr>
        </p:nvSpPr>
        <p:spPr>
          <a:xfrm>
            <a:off x="609600" y="1775460"/>
            <a:ext cx="10972800" cy="4352290"/>
          </a:xfrm>
        </p:spPr>
        <p:txBody>
          <a:bodyPr/>
          <a:lstStyle/>
          <a:p>
            <a:pPr marL="0" indent="0">
              <a:lnSpc>
                <a:spcPct val="150000"/>
              </a:lnSpc>
              <a:buNone/>
            </a:pPr>
            <a:r>
              <a:rPr lang="en-US"/>
              <a:t>Basically ISP tells us that clients shouldn’t be forced to implement interfaces they don’t use. In other words, if you have an abstract class or an interface, then the implementers should not be forced to implement parts that they don’t care about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53365"/>
            <a:ext cx="10972800" cy="736600"/>
          </a:xfrm>
        </p:spPr>
        <p:txBody>
          <a:bodyPr/>
          <a:lstStyle/>
          <a:p>
            <a:r>
              <a:rPr lang="en-US" dirty="0">
                <a:ln w="22225">
                  <a:solidFill>
                    <a:schemeClr val="accent2"/>
                  </a:solidFill>
                  <a:prstDash val="solid"/>
                </a:ln>
                <a:solidFill>
                  <a:schemeClr val="accent2">
                    <a:lumMod val="40000"/>
                    <a:lumOff val="60000"/>
                  </a:schemeClr>
                </a:solidFill>
                <a:effectLst/>
                <a:sym typeface="+mn-ea"/>
              </a:rPr>
              <a:t>Violation of ISP example</a:t>
            </a:r>
            <a:br>
              <a:rPr lang="en-US" dirty="0">
                <a:solidFill>
                  <a:schemeClr val="accent1"/>
                </a:solidFill>
                <a:effectLst>
                  <a:outerShdw blurRad="38100" dist="25400" dir="5400000" algn="ctr" rotWithShape="0">
                    <a:srgbClr val="6E747A">
                      <a:alpha val="43000"/>
                    </a:srgbClr>
                  </a:outerShdw>
                </a:effectLst>
                <a:sym typeface="+mn-ea"/>
              </a:rPr>
            </a:br>
            <a:endParaRPr lang="en-US">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p:txBody>
          <a:bodyPr/>
          <a:lstStyle/>
          <a:p>
            <a:endParaRPr lang="en-US"/>
          </a:p>
        </p:txBody>
      </p:sp>
      <p:pic>
        <p:nvPicPr>
          <p:cNvPr id="6" name="Content Placeholder 5" descr="isp1"/>
          <p:cNvPicPr>
            <a:picLocks noGrp="1" noChangeAspect="1"/>
          </p:cNvPicPr>
          <p:nvPr>
            <p:ph idx="4294967295"/>
          </p:nvPr>
        </p:nvPicPr>
        <p:blipFill>
          <a:blip r:embed="rId3"/>
          <a:stretch>
            <a:fillRect/>
          </a:stretch>
        </p:blipFill>
        <p:spPr>
          <a:xfrm>
            <a:off x="463550" y="739775"/>
            <a:ext cx="11119485" cy="5748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4195"/>
            <a:ext cx="10972800" cy="582613"/>
          </a:xfrm>
        </p:spPr>
        <p:txBody>
          <a:bodyPr/>
          <a:lstStyle/>
          <a:p>
            <a:r>
              <a:rPr lang="en-US">
                <a:ln w="22225">
                  <a:solidFill>
                    <a:schemeClr val="accent2"/>
                  </a:solidFill>
                  <a:prstDash val="solid"/>
                </a:ln>
                <a:solidFill>
                  <a:schemeClr val="accent2">
                    <a:lumMod val="40000"/>
                    <a:lumOff val="60000"/>
                  </a:schemeClr>
                </a:solidFill>
                <a:effectLst/>
              </a:rPr>
              <a:t>ISP Violation Problems</a:t>
            </a:r>
          </a:p>
        </p:txBody>
      </p:sp>
      <p:sp>
        <p:nvSpPr>
          <p:cNvPr id="3" name="Content Placeholder 2"/>
          <p:cNvSpPr>
            <a:spLocks noGrp="1"/>
          </p:cNvSpPr>
          <p:nvPr>
            <p:ph idx="1"/>
          </p:nvPr>
        </p:nvSpPr>
        <p:spPr>
          <a:xfrm>
            <a:off x="609600" y="1620520"/>
            <a:ext cx="10972800" cy="4108450"/>
          </a:xfrm>
        </p:spPr>
        <p:txBody>
          <a:bodyPr/>
          <a:lstStyle/>
          <a:p>
            <a:r>
              <a:rPr lang="en-US"/>
              <a:t>Violate LSP </a:t>
            </a:r>
          </a:p>
          <a:p>
            <a:endParaRPr lang="en-US"/>
          </a:p>
          <a:p>
            <a:r>
              <a:rPr lang="en-US">
                <a:sym typeface="+mn-ea"/>
              </a:rPr>
              <a:t>Violate SRP , </a:t>
            </a:r>
            <a:r>
              <a:rPr lang="en-US"/>
              <a:t>More coupling</a:t>
            </a:r>
          </a:p>
          <a:p>
            <a:endParaRPr lang="en-US"/>
          </a:p>
          <a:p>
            <a:r>
              <a:rPr lang="en-US"/>
              <a:t>Hard to test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740" y="2423795"/>
            <a:ext cx="10972800" cy="1415415"/>
          </a:xfrm>
        </p:spPr>
        <p:txBody>
          <a:bodyPr/>
          <a:lstStyle/>
          <a:p>
            <a:pPr algn="ctr"/>
            <a:r>
              <a:rPr lang="en-US" sz="5400">
                <a:ln w="22225">
                  <a:solidFill>
                    <a:schemeClr val="accent2"/>
                  </a:solidFill>
                  <a:prstDash val="solid"/>
                </a:ln>
                <a:solidFill>
                  <a:schemeClr val="accent2">
                    <a:lumMod val="40000"/>
                    <a:lumOff val="60000"/>
                  </a:schemeClr>
                </a:solidFill>
                <a:effectLst/>
                <a:sym typeface="+mn-ea"/>
              </a:rPr>
              <a:t>Dependency Inversion Principle</a:t>
            </a:r>
            <a:br>
              <a:rPr lang="en-US" sz="5400">
                <a:ln w="22225">
                  <a:solidFill>
                    <a:schemeClr val="accent2"/>
                  </a:solidFill>
                  <a:prstDash val="solid"/>
                </a:ln>
                <a:solidFill>
                  <a:schemeClr val="accent2">
                    <a:lumMod val="40000"/>
                    <a:lumOff val="60000"/>
                  </a:schemeClr>
                </a:solidFill>
                <a:effectLst/>
                <a:sym typeface="+mn-ea"/>
              </a:rPr>
            </a:br>
            <a:r>
              <a:rPr lang="en-US" sz="5400">
                <a:ln w="22225">
                  <a:solidFill>
                    <a:schemeClr val="accent2"/>
                  </a:solidFill>
                  <a:prstDash val="solid"/>
                </a:ln>
                <a:solidFill>
                  <a:schemeClr val="accent2">
                    <a:lumMod val="40000"/>
                    <a:lumOff val="60000"/>
                  </a:schemeClr>
                </a:solidFill>
                <a:effectLst/>
                <a:sym typeface="+mn-ea"/>
              </a:rPr>
              <a:t>(DIP)</a:t>
            </a:r>
            <a:br>
              <a:rPr lang="en-US" sz="5400">
                <a:ln w="22225">
                  <a:solidFill>
                    <a:schemeClr val="accent2"/>
                  </a:solidFill>
                  <a:prstDash val="solid"/>
                </a:ln>
                <a:solidFill>
                  <a:schemeClr val="accent2">
                    <a:lumMod val="40000"/>
                    <a:lumOff val="60000"/>
                  </a:schemeClr>
                </a:solidFill>
                <a:effectLst/>
              </a:rPr>
            </a:br>
            <a:endParaRPr lang="en-US" sz="54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The Dependency-Inversion Principle</a:t>
            </a:r>
          </a:p>
        </p:txBody>
      </p:sp>
      <p:sp>
        <p:nvSpPr>
          <p:cNvPr id="5" name="Content Placeholder 4"/>
          <p:cNvSpPr>
            <a:spLocks noGrp="1"/>
          </p:cNvSpPr>
          <p:nvPr>
            <p:ph idx="1"/>
          </p:nvPr>
        </p:nvSpPr>
        <p:spPr>
          <a:xfrm>
            <a:off x="609600" y="1450975"/>
            <a:ext cx="10972800" cy="4062730"/>
          </a:xfrm>
        </p:spPr>
        <p:txBody>
          <a:bodyPr/>
          <a:lstStyle/>
          <a:p>
            <a:r>
              <a:rPr lang="en-US"/>
              <a:t>High-level modules should not depend on low-level modules. Both should depend on </a:t>
            </a:r>
            <a:r>
              <a:rPr lang="en-US">
                <a:solidFill>
                  <a:schemeClr val="accent1"/>
                </a:solidFill>
                <a:effectLst>
                  <a:outerShdw blurRad="38100" dist="25400" dir="5400000" algn="ctr" rotWithShape="0">
                    <a:srgbClr val="6E747A">
                      <a:alpha val="43000"/>
                    </a:srgbClr>
                  </a:outerShdw>
                </a:effectLst>
              </a:rPr>
              <a:t>abstractions</a:t>
            </a:r>
            <a:r>
              <a:rPr lang="en-US"/>
              <a:t>.</a:t>
            </a:r>
          </a:p>
          <a:p>
            <a:endParaRPr lang="en-US"/>
          </a:p>
          <a:p>
            <a:r>
              <a:rPr lang="en-US"/>
              <a:t>Abstractions should not depend upon details. Details should depend upon </a:t>
            </a:r>
            <a:r>
              <a:rPr lang="en-US">
                <a:solidFill>
                  <a:schemeClr val="accent1"/>
                </a:solidFill>
                <a:effectLst>
                  <a:outerShdw blurRad="38100" dist="25400" dir="5400000" algn="ctr" rotWithShape="0">
                    <a:srgbClr val="6E747A">
                      <a:alpha val="43000"/>
                    </a:srgbClr>
                  </a:outerShdw>
                </a:effectLst>
              </a:rPr>
              <a:t>abstractions</a:t>
            </a:r>
            <a:r>
              <a:rPr lang="en-US"/>
              <a:t>.</a:t>
            </a:r>
          </a:p>
          <a:p>
            <a:endParaRPr lang="en-US"/>
          </a:p>
          <a:p>
            <a:pPr marL="0" indent="0">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0105" y="278130"/>
            <a:ext cx="5927090" cy="811530"/>
          </a:xfrm>
        </p:spPr>
        <p:txBody>
          <a:bodyPr/>
          <a:lstStyle/>
          <a:p>
            <a:r>
              <a:rPr lang="en-US">
                <a:ln w="22225">
                  <a:solidFill>
                    <a:schemeClr val="accent2"/>
                  </a:solidFill>
                  <a:prstDash val="solid"/>
                </a:ln>
                <a:solidFill>
                  <a:schemeClr val="accent2">
                    <a:lumMod val="40000"/>
                    <a:lumOff val="60000"/>
                  </a:schemeClr>
                </a:solidFill>
                <a:effectLst/>
              </a:rPr>
              <a:t>What is Enterprise Software?</a:t>
            </a:r>
          </a:p>
        </p:txBody>
      </p:sp>
      <p:sp>
        <p:nvSpPr>
          <p:cNvPr id="7" name="Text Placeholder 6"/>
          <p:cNvSpPr>
            <a:spLocks noGrp="1"/>
          </p:cNvSpPr>
          <p:nvPr>
            <p:ph type="body" sz="half" idx="2"/>
          </p:nvPr>
        </p:nvSpPr>
        <p:spPr>
          <a:xfrm>
            <a:off x="840105" y="2324735"/>
            <a:ext cx="9721850" cy="3544570"/>
          </a:xfrm>
        </p:spPr>
        <p:txBody>
          <a:bodyPr/>
          <a:lstStyle/>
          <a:p>
            <a:pPr>
              <a:lnSpc>
                <a:spcPct val="200000"/>
              </a:lnSpc>
            </a:pPr>
            <a:r>
              <a:rPr lang="en-US" sz="2800"/>
              <a:t>Enterprise applications are complex, scalable,</a:t>
            </a:r>
          </a:p>
          <a:p>
            <a:pPr>
              <a:lnSpc>
                <a:spcPct val="200000"/>
              </a:lnSpc>
            </a:pPr>
            <a:r>
              <a:rPr lang="en-US" sz="2800"/>
              <a:t>distributed, component-based.</a:t>
            </a:r>
          </a:p>
          <a:p>
            <a:pPr>
              <a:lnSpc>
                <a:spcPct val="200000"/>
              </a:lnSpc>
            </a:pPr>
            <a:r>
              <a:rPr lang="en-US" sz="3600"/>
              <a:t>In short, they are highly </a:t>
            </a:r>
            <a:r>
              <a:rPr lang="en-US" sz="3600">
                <a:solidFill>
                  <a:schemeClr val="accent1"/>
                </a:solidFill>
                <a:effectLst>
                  <a:outerShdw blurRad="38100" dist="25400" dir="5400000" algn="ctr" rotWithShape="0">
                    <a:srgbClr val="6E747A">
                      <a:alpha val="43000"/>
                    </a:srgbClr>
                  </a:outerShdw>
                </a:effectLst>
              </a:rPr>
              <a:t>complex </a:t>
            </a:r>
            <a:r>
              <a:rPr lang="en-US" sz="3600"/>
              <a:t>systems.</a:t>
            </a:r>
          </a:p>
        </p:txBody>
      </p:sp>
      <p:pic>
        <p:nvPicPr>
          <p:cNvPr id="9" name="Content Placeholder 8" descr="microsoft"/>
          <p:cNvPicPr>
            <a:picLocks noGrp="1" noChangeAspect="1"/>
          </p:cNvPicPr>
          <p:nvPr>
            <p:ph idx="1"/>
          </p:nvPr>
        </p:nvPicPr>
        <p:blipFill>
          <a:blip r:embed="rId3"/>
          <a:stretch>
            <a:fillRect/>
          </a:stretch>
        </p:blipFill>
        <p:spPr>
          <a:xfrm>
            <a:off x="8179435" y="278130"/>
            <a:ext cx="3831590" cy="2046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609600" y="192405"/>
            <a:ext cx="11131550" cy="567753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9900" y="455930"/>
            <a:ext cx="10967085" cy="55854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86740" y="525780"/>
            <a:ext cx="11017885" cy="582930"/>
          </a:xfrm>
        </p:spPr>
        <p:txBody>
          <a:bodyPr/>
          <a:lstStyle/>
          <a:p>
            <a:r>
              <a:rPr lang="en-US" dirty="0">
                <a:ln w="22225">
                  <a:solidFill>
                    <a:schemeClr val="accent2"/>
                  </a:solidFill>
                  <a:prstDash val="solid"/>
                </a:ln>
                <a:solidFill>
                  <a:schemeClr val="accent2">
                    <a:lumMod val="40000"/>
                    <a:lumOff val="60000"/>
                  </a:schemeClr>
                </a:solidFill>
                <a:effectLst/>
                <a:sym typeface="+mn-ea"/>
              </a:rPr>
              <a:t>Violation of DIP example</a:t>
            </a:r>
            <a:br>
              <a:rPr lang="en-US" dirty="0">
                <a:ln w="22225">
                  <a:solidFill>
                    <a:schemeClr val="accent2"/>
                  </a:solidFill>
                  <a:prstDash val="solid"/>
                </a:ln>
                <a:solidFill>
                  <a:schemeClr val="accent2">
                    <a:lumMod val="40000"/>
                    <a:lumOff val="60000"/>
                  </a:schemeClr>
                </a:solidFill>
                <a:effectLst/>
                <a:sym typeface="+mn-ea"/>
              </a:rPr>
            </a:br>
            <a:endParaRPr lang="en-US" dirty="0">
              <a:ln w="22225">
                <a:solidFill>
                  <a:schemeClr val="accent2"/>
                </a:solidFill>
                <a:prstDash val="solid"/>
              </a:ln>
              <a:solidFill>
                <a:schemeClr val="accent2">
                  <a:lumMod val="40000"/>
                  <a:lumOff val="60000"/>
                </a:schemeClr>
              </a:solidFill>
              <a:effectLst/>
              <a:sym typeface="+mn-ea"/>
            </a:endParaRPr>
          </a:p>
        </p:txBody>
      </p:sp>
      <p:pic>
        <p:nvPicPr>
          <p:cNvPr id="4" name="Content Placeholder 3" descr="dip1"/>
          <p:cNvPicPr>
            <a:picLocks noGrp="1" noChangeAspect="1"/>
          </p:cNvPicPr>
          <p:nvPr>
            <p:ph sz="half" idx="1"/>
          </p:nvPr>
        </p:nvPicPr>
        <p:blipFill>
          <a:blip r:embed="rId2"/>
          <a:stretch>
            <a:fillRect/>
          </a:stretch>
        </p:blipFill>
        <p:spPr>
          <a:xfrm>
            <a:off x="410210" y="1108710"/>
            <a:ext cx="10432415" cy="499618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621030"/>
            <a:ext cx="10972800" cy="582613"/>
          </a:xfrm>
        </p:spPr>
        <p:txBody>
          <a:bodyPr/>
          <a:lstStyle/>
          <a:p>
            <a:r>
              <a:rPr lang="en-US">
                <a:ln w="22225">
                  <a:solidFill>
                    <a:schemeClr val="accent2"/>
                  </a:solidFill>
                  <a:prstDash val="solid"/>
                </a:ln>
                <a:solidFill>
                  <a:schemeClr val="accent2">
                    <a:lumMod val="40000"/>
                    <a:lumOff val="60000"/>
                  </a:schemeClr>
                </a:solidFill>
                <a:effectLst/>
                <a:sym typeface="+mn-ea"/>
              </a:rPr>
              <a:t>DIP Violation Problems</a:t>
            </a:r>
            <a:br>
              <a:rPr lang="en-US">
                <a:ln w="22225">
                  <a:solidFill>
                    <a:schemeClr val="accent2"/>
                  </a:solidFill>
                  <a:prstDash val="solid"/>
                </a:ln>
                <a:solidFill>
                  <a:schemeClr val="accent2">
                    <a:lumMod val="40000"/>
                    <a:lumOff val="60000"/>
                  </a:schemeClr>
                </a:solidFill>
                <a:effectLst/>
              </a:rPr>
            </a:br>
            <a:endParaRPr lang="en-US"/>
          </a:p>
        </p:txBody>
      </p:sp>
      <p:sp>
        <p:nvSpPr>
          <p:cNvPr id="6" name="Content Placeholder 5"/>
          <p:cNvSpPr>
            <a:spLocks noGrp="1"/>
          </p:cNvSpPr>
          <p:nvPr>
            <p:ph idx="1"/>
          </p:nvPr>
        </p:nvSpPr>
        <p:spPr>
          <a:xfrm>
            <a:off x="394335" y="2112645"/>
            <a:ext cx="10972800" cy="2785110"/>
          </a:xfrm>
        </p:spPr>
        <p:txBody>
          <a:bodyPr/>
          <a:lstStyle/>
          <a:p>
            <a:r>
              <a:rPr lang="en-US">
                <a:sym typeface="+mn-ea"/>
              </a:rPr>
              <a:t>Coupling</a:t>
            </a:r>
          </a:p>
          <a:p>
            <a:endParaRPr lang="en-US">
              <a:sym typeface="+mn-ea"/>
            </a:endParaRPr>
          </a:p>
          <a:p>
            <a:r>
              <a:rPr lang="en-US">
                <a:sym typeface="+mn-ea"/>
              </a:rPr>
              <a:t>Cohission</a:t>
            </a:r>
          </a:p>
          <a:p>
            <a:endParaRPr lang="en-US">
              <a:sym typeface="+mn-ea"/>
            </a:endParaRPr>
          </a:p>
          <a:p>
            <a:r>
              <a:rPr lang="en-US">
                <a:sym typeface="+mn-ea"/>
              </a:rPr>
              <a:t>Testability</a:t>
            </a:r>
            <a:endParaRPr lang="en-US"/>
          </a:p>
        </p:txBody>
      </p:sp>
      <p:sp>
        <p:nvSpPr>
          <p:cNvPr id="2" name="Up Arrow 1"/>
          <p:cNvSpPr/>
          <p:nvPr/>
        </p:nvSpPr>
        <p:spPr>
          <a:xfrm>
            <a:off x="3035935" y="1992630"/>
            <a:ext cx="655320" cy="608965"/>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4" name="Down Arrow 3"/>
          <p:cNvSpPr/>
          <p:nvPr/>
        </p:nvSpPr>
        <p:spPr>
          <a:xfrm>
            <a:off x="3065780" y="4388485"/>
            <a:ext cx="610235" cy="640080"/>
          </a:xfrm>
          <a:prstGeom prst="downArrow">
            <a:avLst/>
          </a:prstGeom>
          <a:solidFill>
            <a:schemeClr val="bg1">
              <a:lumMod val="8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7" name="Down Arrow 6"/>
          <p:cNvSpPr/>
          <p:nvPr/>
        </p:nvSpPr>
        <p:spPr>
          <a:xfrm>
            <a:off x="3081020" y="3324860"/>
            <a:ext cx="610235" cy="640080"/>
          </a:xfrm>
          <a:prstGeom prst="downArrow">
            <a:avLst/>
          </a:prstGeom>
          <a:solidFill>
            <a:schemeClr val="bg1">
              <a:lumMod val="85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effectLst/>
                <a:sym typeface="+mn-ea"/>
              </a:rPr>
              <a:t>Dependency Injection</a:t>
            </a:r>
          </a:p>
        </p:txBody>
      </p:sp>
      <p:sp>
        <p:nvSpPr>
          <p:cNvPr id="3" name="Content Placeholder 2"/>
          <p:cNvSpPr>
            <a:spLocks noGrp="1"/>
          </p:cNvSpPr>
          <p:nvPr>
            <p:ph idx="1"/>
          </p:nvPr>
        </p:nvSpPr>
        <p:spPr/>
        <p:txBody>
          <a:bodyPr/>
          <a:lstStyle/>
          <a:p>
            <a:r>
              <a:rPr lang="en-US" dirty="0">
                <a:sym typeface="+mn-ea"/>
              </a:rPr>
              <a:t>Dependency Injection is a technique that is used to allow calling code to inject the dependencies a class needs when it is instantiated .</a:t>
            </a:r>
          </a:p>
          <a:p>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4010"/>
            <a:ext cx="10972800" cy="582613"/>
          </a:xfrm>
        </p:spPr>
        <p:txBody>
          <a:bodyPr/>
          <a:lstStyle/>
          <a:p>
            <a:r>
              <a:rPr lang="en-US" dirty="0">
                <a:ln w="22225">
                  <a:solidFill>
                    <a:schemeClr val="accent2"/>
                  </a:solidFill>
                  <a:prstDash val="solid"/>
                </a:ln>
                <a:solidFill>
                  <a:schemeClr val="accent2">
                    <a:lumMod val="40000"/>
                    <a:lumOff val="60000"/>
                  </a:schemeClr>
                </a:solidFill>
                <a:effectLst/>
                <a:sym typeface="+mn-ea"/>
              </a:rPr>
              <a:t>Dependency Injection Forms</a:t>
            </a:r>
            <a:br>
              <a:rPr lang="en-US" dirty="0">
                <a:ln w="22225">
                  <a:solidFill>
                    <a:schemeClr val="accent2"/>
                  </a:solidFill>
                  <a:prstDash val="solid"/>
                </a:ln>
                <a:solidFill>
                  <a:schemeClr val="accent2">
                    <a:lumMod val="40000"/>
                    <a:lumOff val="60000"/>
                  </a:schemeClr>
                </a:solidFill>
                <a:effectLst/>
                <a:sym typeface="+mn-ea"/>
              </a:rPr>
            </a:br>
            <a:endParaRPr lang="en-US"/>
          </a:p>
        </p:txBody>
      </p:sp>
      <p:sp>
        <p:nvSpPr>
          <p:cNvPr id="3" name="Content Placeholder 2"/>
          <p:cNvSpPr>
            <a:spLocks noGrp="1"/>
          </p:cNvSpPr>
          <p:nvPr>
            <p:ph idx="1"/>
          </p:nvPr>
        </p:nvSpPr>
        <p:spPr/>
        <p:txBody>
          <a:bodyPr/>
          <a:lstStyle/>
          <a:p>
            <a:r>
              <a:rPr lang="en-US" dirty="0">
                <a:sym typeface="+mn-ea"/>
              </a:rPr>
              <a:t>Constructor Injection</a:t>
            </a:r>
            <a:endParaRPr lang="en-US" dirty="0"/>
          </a:p>
          <a:p>
            <a:endParaRPr lang="en-US" dirty="0"/>
          </a:p>
          <a:p>
            <a:r>
              <a:rPr lang="en-US" dirty="0">
                <a:sym typeface="+mn-ea"/>
              </a:rPr>
              <a:t>Property Injection</a:t>
            </a:r>
            <a:endParaRPr lang="en-US" dirty="0"/>
          </a:p>
          <a:p>
            <a:endParaRPr lang="en-US" dirty="0"/>
          </a:p>
          <a:p>
            <a:r>
              <a:rPr lang="en-US" dirty="0">
                <a:sym typeface="+mn-ea"/>
              </a:rPr>
              <a:t>Method Injection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10" y="2920365"/>
            <a:ext cx="10972800" cy="582613"/>
          </a:xfrm>
        </p:spPr>
        <p:txBody>
          <a:bodyPr/>
          <a:lstStyle/>
          <a:p>
            <a:pPr algn="ctr"/>
            <a:r>
              <a:rPr lang="en-US" sz="5400">
                <a:ln w="22225">
                  <a:solidFill>
                    <a:schemeClr val="accent2"/>
                  </a:solidFill>
                  <a:prstDash val="solid"/>
                </a:ln>
                <a:solidFill>
                  <a:schemeClr val="accent2">
                    <a:lumMod val="40000"/>
                    <a:lumOff val="60000"/>
                  </a:schemeClr>
                </a:solidFill>
                <a:effectLst/>
              </a:rPr>
              <a:t>Test Driven Development</a:t>
            </a:r>
            <a:br>
              <a:rPr lang="en-US" sz="5400">
                <a:ln w="22225">
                  <a:solidFill>
                    <a:schemeClr val="accent2"/>
                  </a:solidFill>
                  <a:prstDash val="solid"/>
                </a:ln>
                <a:solidFill>
                  <a:schemeClr val="accent2">
                    <a:lumMod val="40000"/>
                    <a:lumOff val="60000"/>
                  </a:schemeClr>
                </a:solidFill>
                <a:effectLst/>
              </a:rPr>
            </a:br>
            <a:r>
              <a:rPr lang="en-US" sz="5400">
                <a:ln w="22225">
                  <a:solidFill>
                    <a:schemeClr val="accent2"/>
                  </a:solidFill>
                  <a:prstDash val="solid"/>
                </a:ln>
                <a:solidFill>
                  <a:schemeClr val="accent2">
                    <a:lumMod val="40000"/>
                    <a:lumOff val="60000"/>
                  </a:schemeClr>
                </a:solidFill>
                <a:effectLst/>
              </a:rPr>
              <a:t>(TDD)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What Is Test Driven Development</a:t>
            </a:r>
          </a:p>
        </p:txBody>
      </p:sp>
      <p:sp>
        <p:nvSpPr>
          <p:cNvPr id="3" name="Content Placeholder 2"/>
          <p:cNvSpPr>
            <a:spLocks noGrp="1"/>
          </p:cNvSpPr>
          <p:nvPr>
            <p:ph idx="1"/>
          </p:nvPr>
        </p:nvSpPr>
        <p:spPr/>
        <p:txBody>
          <a:bodyPr/>
          <a:lstStyle/>
          <a:p>
            <a:r>
              <a:rPr lang="en-US"/>
              <a:t>Test Driven Development is a software development methodology whereby you write and run a set of tests before you write code.</a:t>
            </a:r>
          </a:p>
          <a:p>
            <a:endParaRPr lang="en-US"/>
          </a:p>
          <a:p>
            <a:r>
              <a:rPr lang="en-US"/>
              <a:t>The idea is that those tests will fail at first and then you start to write enough code to try to get all the tests to pass. Having all the tests pass could be a measure of the done criteria (dev-done) and also increases confidence in the quality of the code.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Why test is important?</a:t>
            </a:r>
          </a:p>
        </p:txBody>
      </p:sp>
      <p:pic>
        <p:nvPicPr>
          <p:cNvPr id="4" name="Picture 2" descr="H:\Job-Study\Courses For Teaching\Course Content\.NET Enterprise Architecture\Images\TDD_03_Defect_cost.jpg"/>
          <p:cNvPicPr>
            <a:picLocks noGrp="1" noChangeAspect="1" noChangeArrowheads="1"/>
          </p:cNvPicPr>
          <p:nvPr>
            <p:ph idx="1"/>
          </p:nvPr>
        </p:nvPicPr>
        <p:blipFill>
          <a:blip r:embed="rId2"/>
          <a:srcRect/>
          <a:stretch>
            <a:fillRect/>
          </a:stretch>
        </p:blipFill>
        <p:spPr bwMode="auto">
          <a:xfrm>
            <a:off x="1720215" y="951865"/>
            <a:ext cx="8035290" cy="5282565"/>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TDD Steps</a:t>
            </a:r>
          </a:p>
        </p:txBody>
      </p:sp>
      <p:pic>
        <p:nvPicPr>
          <p:cNvPr id="4" name="Content Placeholder 3" descr="tdd"/>
          <p:cNvPicPr>
            <a:picLocks noGrp="1" noChangeAspect="1"/>
          </p:cNvPicPr>
          <p:nvPr>
            <p:ph idx="1"/>
          </p:nvPr>
        </p:nvPicPr>
        <p:blipFill>
          <a:blip r:embed="rId2"/>
          <a:stretch>
            <a:fillRect/>
          </a:stretch>
        </p:blipFill>
        <p:spPr>
          <a:xfrm>
            <a:off x="2087245" y="790575"/>
            <a:ext cx="7740015" cy="5276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1ABFBA55-86EB-2CBE-BF60-22D3ED77C5C4}"/>
              </a:ext>
            </a:extLst>
          </p:cNvPr>
          <p:cNvPicPr>
            <a:picLocks noGrp="1" noChangeAspect="1"/>
          </p:cNvPicPr>
          <p:nvPr>
            <p:ph idx="1"/>
          </p:nvPr>
        </p:nvPicPr>
        <p:blipFill>
          <a:blip r:embed="rId3"/>
          <a:stretch>
            <a:fillRect/>
          </a:stretch>
        </p:blipFill>
        <p:spPr>
          <a:xfrm>
            <a:off x="0" y="0"/>
            <a:ext cx="12077700" cy="6078682"/>
          </a:xfrm>
          <a:prstGeom prst="rect">
            <a:avLst/>
          </a:prstGeom>
        </p:spPr>
      </p:pic>
      <p:sp>
        <p:nvSpPr>
          <p:cNvPr id="4" name="Arrow: Right 3">
            <a:extLst>
              <a:ext uri="{FF2B5EF4-FFF2-40B4-BE49-F238E27FC236}">
                <a16:creationId xmlns:a16="http://schemas.microsoft.com/office/drawing/2014/main" id="{A4BED9C8-2028-CF7C-5AE4-735C5970F483}"/>
              </a:ext>
            </a:extLst>
          </p:cNvPr>
          <p:cNvSpPr/>
          <p:nvPr/>
        </p:nvSpPr>
        <p:spPr bwMode="auto">
          <a:xfrm>
            <a:off x="197427" y="4540552"/>
            <a:ext cx="11797146" cy="46759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5" name="TextBox 4">
            <a:extLst>
              <a:ext uri="{FF2B5EF4-FFF2-40B4-BE49-F238E27FC236}">
                <a16:creationId xmlns:a16="http://schemas.microsoft.com/office/drawing/2014/main" id="{839D856F-7189-F3C3-06F7-B7B5764090C1}"/>
              </a:ext>
            </a:extLst>
          </p:cNvPr>
          <p:cNvSpPr txBox="1"/>
          <p:nvPr/>
        </p:nvSpPr>
        <p:spPr>
          <a:xfrm>
            <a:off x="197427" y="4920826"/>
            <a:ext cx="2348345" cy="369332"/>
          </a:xfrm>
          <a:prstGeom prst="rect">
            <a:avLst/>
          </a:prstGeom>
          <a:noFill/>
        </p:spPr>
        <p:txBody>
          <a:bodyPr wrap="square" rtlCol="0">
            <a:spAutoFit/>
          </a:bodyPr>
          <a:lstStyle/>
          <a:p>
            <a:r>
              <a:rPr lang="en-US" dirty="0"/>
              <a:t>Time To Adaptation</a:t>
            </a:r>
          </a:p>
        </p:txBody>
      </p:sp>
      <p:sp>
        <p:nvSpPr>
          <p:cNvPr id="7" name="Rectangle 6">
            <a:extLst>
              <a:ext uri="{FF2B5EF4-FFF2-40B4-BE49-F238E27FC236}">
                <a16:creationId xmlns:a16="http://schemas.microsoft.com/office/drawing/2014/main" id="{0CFDFDFF-4605-055A-65B7-F13D03F2D6B6}"/>
              </a:ext>
            </a:extLst>
          </p:cNvPr>
          <p:cNvSpPr/>
          <p:nvPr/>
        </p:nvSpPr>
        <p:spPr>
          <a:xfrm>
            <a:off x="685801" y="140003"/>
            <a:ext cx="6533094" cy="1569660"/>
          </a:xfrm>
          <a:prstGeom prst="rect">
            <a:avLst/>
          </a:prstGeom>
          <a:noFill/>
        </p:spPr>
        <p:txBody>
          <a:bodyPr wrap="square" lIns="91440" tIns="45720" rIns="91440" bIns="45720">
            <a:spAutoFit/>
          </a:bodyPr>
          <a:lstStyle/>
          <a:p>
            <a:pPr algn="ctr"/>
            <a:r>
              <a:rPr lang="en-US" sz="9600" dirty="0">
                <a:ln w="0"/>
                <a:solidFill>
                  <a:srgbClr val="FF0000"/>
                </a:solidFill>
              </a:rPr>
              <a:t>Lifespan</a:t>
            </a:r>
            <a:r>
              <a:rPr lang="en-US" sz="9600" b="0" cap="none" spc="0" dirty="0">
                <a:ln w="0"/>
                <a:solidFill>
                  <a:srgbClr val="FF0000"/>
                </a:solidFill>
                <a:effectLst/>
              </a:rPr>
              <a:t>?</a:t>
            </a:r>
          </a:p>
        </p:txBody>
      </p:sp>
    </p:spTree>
    <p:extLst>
      <p:ext uri="{BB962C8B-B14F-4D97-AF65-F5344CB8AC3E}">
        <p14:creationId xmlns:p14="http://schemas.microsoft.com/office/powerpoint/2010/main" val="1077855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Advantages</a:t>
            </a:r>
          </a:p>
        </p:txBody>
      </p:sp>
      <p:sp>
        <p:nvSpPr>
          <p:cNvPr id="3" name="Content Placeholder 2"/>
          <p:cNvSpPr>
            <a:spLocks noGrp="1"/>
          </p:cNvSpPr>
          <p:nvPr>
            <p:ph idx="1"/>
          </p:nvPr>
        </p:nvSpPr>
        <p:spPr/>
        <p:txBody>
          <a:bodyPr/>
          <a:lstStyle/>
          <a:p>
            <a:r>
              <a:rPr lang="en-US" sz="2400"/>
              <a:t>TDD helps you learn, understand the key principles of good modular design.</a:t>
            </a:r>
          </a:p>
          <a:p>
            <a:endParaRPr lang="en-US" sz="2400"/>
          </a:p>
          <a:p>
            <a:r>
              <a:rPr lang="en-US" sz="2400" dirty="0">
                <a:sym typeface="+mn-ea"/>
              </a:rPr>
              <a:t>Reduces bugs in production code.</a:t>
            </a:r>
            <a:endParaRPr lang="en-US" sz="2400"/>
          </a:p>
          <a:p>
            <a:endParaRPr lang="en-US" sz="2400"/>
          </a:p>
          <a:p>
            <a:r>
              <a:rPr lang="en-US" sz="2400"/>
              <a:t>Documents your code better than documentation (it doesn’t go out of date since you’re running it all the time)</a:t>
            </a:r>
          </a:p>
          <a:p>
            <a:endParaRPr lang="en-US" sz="2400"/>
          </a:p>
          <a:p>
            <a:r>
              <a:rPr lang="en-US" sz="2400"/>
              <a:t>Makes code easier to maintain and refactor.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Different Types of Software Testing</a:t>
            </a:r>
          </a:p>
        </p:txBody>
      </p:sp>
      <p:sp>
        <p:nvSpPr>
          <p:cNvPr id="3" name="Content Placeholder 2"/>
          <p:cNvSpPr>
            <a:spLocks noGrp="1"/>
          </p:cNvSpPr>
          <p:nvPr>
            <p:ph idx="1"/>
          </p:nvPr>
        </p:nvSpPr>
        <p:spPr/>
        <p:txBody>
          <a:bodyPr/>
          <a:lstStyle/>
          <a:p>
            <a:pPr>
              <a:lnSpc>
                <a:spcPct val="150000"/>
              </a:lnSpc>
            </a:pPr>
            <a:r>
              <a:rPr lang="en-US" sz="2400" dirty="0">
                <a:sym typeface="+mn-ea"/>
              </a:rPr>
              <a:t>Unit Testing</a:t>
            </a:r>
            <a:endParaRPr lang="en-US" sz="2400" dirty="0"/>
          </a:p>
          <a:p>
            <a:pPr>
              <a:lnSpc>
                <a:spcPct val="150000"/>
              </a:lnSpc>
            </a:pPr>
            <a:r>
              <a:rPr lang="en-US" sz="2400" dirty="0">
                <a:sym typeface="+mn-ea"/>
              </a:rPr>
              <a:t>Integration Testing</a:t>
            </a:r>
            <a:endParaRPr lang="en-US" sz="2400" dirty="0"/>
          </a:p>
          <a:p>
            <a:pPr>
              <a:lnSpc>
                <a:spcPct val="150000"/>
              </a:lnSpc>
            </a:pPr>
            <a:r>
              <a:rPr lang="en-US" sz="2400" dirty="0">
                <a:sym typeface="+mn-ea"/>
              </a:rPr>
              <a:t>Acceptance Testing</a:t>
            </a:r>
            <a:endParaRPr lang="en-US" sz="2400" dirty="0"/>
          </a:p>
          <a:p>
            <a:pPr>
              <a:lnSpc>
                <a:spcPct val="150000"/>
              </a:lnSpc>
            </a:pPr>
            <a:r>
              <a:rPr lang="en-US" sz="2400" dirty="0">
                <a:sym typeface="+mn-ea"/>
              </a:rPr>
              <a:t>Load Testing</a:t>
            </a:r>
            <a:endParaRPr lang="en-US" sz="2400" dirty="0"/>
          </a:p>
          <a:p>
            <a:pPr>
              <a:lnSpc>
                <a:spcPct val="150000"/>
              </a:lnSpc>
            </a:pPr>
            <a:r>
              <a:rPr lang="en-US" sz="2400" dirty="0">
                <a:sym typeface="+mn-ea"/>
              </a:rPr>
              <a:t>Stress Testing</a:t>
            </a:r>
            <a:endParaRPr lang="en-US" sz="2400" dirty="0"/>
          </a:p>
          <a:p>
            <a:pPr>
              <a:lnSpc>
                <a:spcPct val="150000"/>
              </a:lnSpc>
            </a:pPr>
            <a:r>
              <a:rPr lang="en-US" sz="2400" dirty="0">
                <a:sym typeface="+mn-ea"/>
              </a:rPr>
              <a:t>Security Testing</a:t>
            </a:r>
            <a:endParaRPr lang="en-US" sz="2400" dirty="0"/>
          </a:p>
          <a:p>
            <a:pPr>
              <a:lnSpc>
                <a:spcPct val="150000"/>
              </a:lnSpc>
            </a:pPr>
            <a:r>
              <a:rPr lang="en-US" sz="2400" dirty="0">
                <a:sym typeface="+mn-ea"/>
              </a:rPr>
              <a:t>….</a:t>
            </a:r>
            <a:endParaRPr lang="en-US" dirty="0"/>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dirty="0">
                <a:ln w="22225">
                  <a:solidFill>
                    <a:schemeClr val="accent2"/>
                  </a:solidFill>
                  <a:prstDash val="solid"/>
                </a:ln>
                <a:solidFill>
                  <a:schemeClr val="accent2">
                    <a:lumMod val="40000"/>
                    <a:lumOff val="60000"/>
                  </a:schemeClr>
                </a:solidFill>
                <a:effectLst/>
              </a:rPr>
              <a:t>Tools</a:t>
            </a:r>
          </a:p>
        </p:txBody>
      </p:sp>
      <p:sp>
        <p:nvSpPr>
          <p:cNvPr id="3" name="Content Placeholder 2"/>
          <p:cNvSpPr>
            <a:spLocks noGrp="1"/>
          </p:cNvSpPr>
          <p:nvPr>
            <p:ph idx="1"/>
          </p:nvPr>
        </p:nvSpPr>
        <p:spPr>
          <a:xfrm>
            <a:off x="609600" y="852632"/>
            <a:ext cx="10972800" cy="4953000"/>
          </a:xfrm>
        </p:spPr>
        <p:txBody>
          <a:bodyPr/>
          <a:lstStyle/>
          <a:p>
            <a:r>
              <a:rPr lang="en-US" dirty="0" err="1"/>
              <a:t>.net</a:t>
            </a:r>
            <a:r>
              <a:rPr lang="en-US" dirty="0"/>
              <a:t>  (</a:t>
            </a:r>
            <a:r>
              <a:rPr lang="en-US" dirty="0" err="1"/>
              <a:t>Nunit</a:t>
            </a:r>
            <a:r>
              <a:rPr lang="en-US" dirty="0"/>
              <a:t> , </a:t>
            </a:r>
            <a:r>
              <a:rPr lang="en-US" dirty="0" err="1"/>
              <a:t>Xunit</a:t>
            </a:r>
            <a:r>
              <a:rPr lang="en-US" dirty="0"/>
              <a:t>)</a:t>
            </a:r>
          </a:p>
          <a:p>
            <a:endParaRPr lang="en-US" dirty="0"/>
          </a:p>
          <a:p>
            <a:r>
              <a:rPr lang="en-US" dirty="0"/>
              <a:t>Java (Junit)</a:t>
            </a:r>
          </a:p>
          <a:p>
            <a:endParaRPr lang="en-US" dirty="0">
              <a:solidFill>
                <a:srgbClr val="3A3A3A"/>
              </a:solidFill>
              <a:latin typeface="Work Sans" panose="020F0502020204030204" pitchFamily="2" charset="0"/>
            </a:endParaRPr>
          </a:p>
          <a:p>
            <a:r>
              <a:rPr lang="en-US" dirty="0">
                <a:solidFill>
                  <a:srgbClr val="3A3A3A"/>
                </a:solidFill>
              </a:rPr>
              <a:t>Python (</a:t>
            </a:r>
            <a:r>
              <a:rPr lang="en-US" dirty="0" err="1">
                <a:solidFill>
                  <a:srgbClr val="3A3A3A"/>
                </a:solidFill>
              </a:rPr>
              <a:t>PyTest</a:t>
            </a:r>
            <a:r>
              <a:rPr lang="en-US" dirty="0">
                <a:solidFill>
                  <a:srgbClr val="3A3A3A"/>
                </a:solidFill>
              </a:rPr>
              <a:t> )</a:t>
            </a:r>
          </a:p>
          <a:p>
            <a:endParaRPr lang="en-US" dirty="0">
              <a:solidFill>
                <a:srgbClr val="3A3A3A"/>
              </a:solidFill>
            </a:endParaRPr>
          </a:p>
          <a:p>
            <a:r>
              <a:rPr lang="en-US" dirty="0">
                <a:solidFill>
                  <a:srgbClr val="3A3A3A"/>
                </a:solidFill>
              </a:rPr>
              <a:t>PHP (</a:t>
            </a:r>
            <a:r>
              <a:rPr lang="en-US" i="0" dirty="0" err="1">
                <a:solidFill>
                  <a:srgbClr val="212529"/>
                </a:solidFill>
                <a:effectLst/>
                <a:latin typeface="Open Sans" panose="020F0502020204030204" pitchFamily="34" charset="0"/>
              </a:rPr>
              <a:t>PHPUnit</a:t>
            </a:r>
            <a:r>
              <a:rPr lang="en-US" i="0" dirty="0">
                <a:solidFill>
                  <a:srgbClr val="212529"/>
                </a:solidFill>
                <a:effectLst/>
                <a:latin typeface="Open Sans" panose="020F0502020204030204" pitchFamily="34" charset="0"/>
              </a:rPr>
              <a:t>)</a:t>
            </a:r>
          </a:p>
          <a:p>
            <a:endParaRPr lang="en-US" i="0" dirty="0">
              <a:solidFill>
                <a:srgbClr val="212529"/>
              </a:solidFill>
              <a:effectLst/>
              <a:latin typeface="Open Sans" panose="020F0502020204030204" pitchFamily="34" charset="0"/>
            </a:endParaRPr>
          </a:p>
          <a:p>
            <a:r>
              <a:rPr lang="en-US" dirty="0">
                <a:solidFill>
                  <a:srgbClr val="212529"/>
                </a:solidFill>
                <a:latin typeface="Open Sans" panose="020F0502020204030204" pitchFamily="34" charset="0"/>
              </a:rPr>
              <a:t>Nodejs (</a:t>
            </a:r>
            <a:r>
              <a:rPr lang="en-US" b="0" i="0" u="none" strike="noStrike" dirty="0">
                <a:solidFill>
                  <a:srgbClr val="764ABC"/>
                </a:solidFill>
                <a:effectLst/>
                <a:latin typeface="Merriweather" panose="020F0502020204030204" pitchFamily="2" charset="0"/>
                <a:hlinkClick r:id="rId2"/>
              </a:rPr>
              <a:t>Jasmine</a:t>
            </a:r>
            <a:r>
              <a:rPr lang="en-US" dirty="0">
                <a:solidFill>
                  <a:srgbClr val="212529"/>
                </a:solidFill>
                <a:latin typeface="Open Sans" panose="020F0502020204030204" pitchFamily="34" charset="0"/>
              </a:rPr>
              <a:t>)</a:t>
            </a:r>
          </a:p>
          <a:p>
            <a:endParaRPr lang="en-US" i="0" dirty="0">
              <a:solidFill>
                <a:srgbClr val="212529"/>
              </a:solidFill>
              <a:effectLst/>
              <a:latin typeface="Open Sans" panose="020F0502020204030204" pitchFamily="34" charset="0"/>
            </a:endParaRPr>
          </a:p>
          <a:p>
            <a:endParaRPr lang="en-US" b="1" i="0" dirty="0">
              <a:solidFill>
                <a:srgbClr val="212529"/>
              </a:solidFill>
              <a:effectLst/>
              <a:latin typeface="Open Sans" panose="020F0502020204030204" pitchFamily="3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l"/>
            <a:r>
              <a:rPr lang="en-US" dirty="0">
                <a:ln w="22225">
                  <a:solidFill>
                    <a:schemeClr val="accent2"/>
                  </a:solidFill>
                  <a:prstDash val="solid"/>
                </a:ln>
                <a:solidFill>
                  <a:schemeClr val="accent2">
                    <a:lumMod val="40000"/>
                    <a:lumOff val="60000"/>
                  </a:schemeClr>
                </a:solidFill>
                <a:effectLst/>
                <a:sym typeface="+mn-ea"/>
              </a:rPr>
              <a:t>Maintainability</a:t>
            </a:r>
            <a:r>
              <a:rPr lang="en-US" dirty="0">
                <a:ln w="22225">
                  <a:solidFill>
                    <a:schemeClr val="accent2"/>
                  </a:solidFill>
                  <a:prstDash val="solid"/>
                </a:ln>
                <a:solidFill>
                  <a:schemeClr val="accent2">
                    <a:lumMod val="40000"/>
                    <a:lumOff val="60000"/>
                  </a:schemeClr>
                </a:solidFill>
                <a:effectLst/>
              </a:rPr>
              <a:t>, </a:t>
            </a:r>
            <a:r>
              <a:rPr lang="en-US" dirty="0">
                <a:ln w="22225">
                  <a:solidFill>
                    <a:schemeClr val="accent2"/>
                  </a:solidFill>
                  <a:prstDash val="solid"/>
                </a:ln>
                <a:solidFill>
                  <a:schemeClr val="accent2">
                    <a:lumMod val="40000"/>
                    <a:lumOff val="60000"/>
                  </a:schemeClr>
                </a:solidFill>
                <a:effectLst/>
                <a:sym typeface="+mn-ea"/>
              </a:rPr>
              <a:t>Extensibility</a:t>
            </a:r>
            <a:r>
              <a:rPr lang="en-US" dirty="0">
                <a:ln w="22225">
                  <a:solidFill>
                    <a:schemeClr val="accent2"/>
                  </a:solidFill>
                  <a:prstDash val="solid"/>
                </a:ln>
                <a:solidFill>
                  <a:schemeClr val="accent2">
                    <a:lumMod val="40000"/>
                    <a:lumOff val="60000"/>
                  </a:schemeClr>
                </a:solidFill>
                <a:effectLst/>
              </a:rPr>
              <a:t> Is Important</a:t>
            </a:r>
          </a:p>
        </p:txBody>
      </p:sp>
      <p:pic>
        <p:nvPicPr>
          <p:cNvPr id="1028" name="Picture 4" descr="maintenance icon, repair service | Outline Icons ~ Creative Market">
            <a:extLst>
              <a:ext uri="{FF2B5EF4-FFF2-40B4-BE49-F238E27FC236}">
                <a16:creationId xmlns:a16="http://schemas.microsoft.com/office/drawing/2014/main" id="{0B9695AA-F3EB-12A4-65D2-A4E8503CB4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382" y="1585912"/>
            <a:ext cx="5524500" cy="36861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uzzle - Free shapes icons">
            <a:extLst>
              <a:ext uri="{FF2B5EF4-FFF2-40B4-BE49-F238E27FC236}">
                <a16:creationId xmlns:a16="http://schemas.microsoft.com/office/drawing/2014/main" id="{4A18504F-7036-9CC7-72A4-089893613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846" y="2009633"/>
            <a:ext cx="3304308" cy="312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6"/>
                                        </p:tgtEl>
                                        <p:attrNameLst>
                                          <p:attrName>style.visibility</p:attrName>
                                        </p:attrNameLst>
                                      </p:cBhvr>
                                      <p:to>
                                        <p:strVal val="visible"/>
                                      </p:to>
                                    </p:set>
                                    <p:anim calcmode="lin" valueType="num">
                                      <p:cBhvr additive="base">
                                        <p:cTn id="13" dur="500" fill="hold"/>
                                        <p:tgtEl>
                                          <p:spTgt spid="1036"/>
                                        </p:tgtEl>
                                        <p:attrNameLst>
                                          <p:attrName>ppt_x</p:attrName>
                                        </p:attrNameLst>
                                      </p:cBhvr>
                                      <p:tavLst>
                                        <p:tav tm="0">
                                          <p:val>
                                            <p:strVal val="#ppt_x"/>
                                          </p:val>
                                        </p:tav>
                                        <p:tav tm="100000">
                                          <p:val>
                                            <p:strVal val="#ppt_x"/>
                                          </p:val>
                                        </p:tav>
                                      </p:tavLst>
                                    </p:anim>
                                    <p:anim calcmode="lin" valueType="num">
                                      <p:cBhvr additive="base">
                                        <p:cTn id="14"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65" y="294640"/>
            <a:ext cx="10972800" cy="582613"/>
          </a:xfrm>
        </p:spPr>
        <p:txBody>
          <a:bodyPr/>
          <a:lstStyle/>
          <a:p>
            <a:r>
              <a:rPr lang="en-US" dirty="0">
                <a:ln w="22225">
                  <a:solidFill>
                    <a:schemeClr val="accent2"/>
                  </a:solidFill>
                  <a:prstDash val="solid"/>
                </a:ln>
                <a:solidFill>
                  <a:schemeClr val="accent2">
                    <a:lumMod val="40000"/>
                    <a:lumOff val="60000"/>
                  </a:schemeClr>
                </a:solidFill>
                <a:effectLst/>
                <a:sym typeface="+mn-ea"/>
              </a:rPr>
              <a:t>Software Design </a:t>
            </a:r>
          </a:p>
        </p:txBody>
      </p:sp>
      <p:sp>
        <p:nvSpPr>
          <p:cNvPr id="3" name="Content Placeholder 2"/>
          <p:cNvSpPr>
            <a:spLocks noGrp="1"/>
          </p:cNvSpPr>
          <p:nvPr>
            <p:ph idx="1"/>
          </p:nvPr>
        </p:nvSpPr>
        <p:spPr>
          <a:xfrm>
            <a:off x="-384433" y="1298864"/>
            <a:ext cx="8208818" cy="3404870"/>
          </a:xfrm>
        </p:spPr>
        <p:txBody>
          <a:bodyPr/>
          <a:lstStyle/>
          <a:p>
            <a:pPr marL="0" indent="0" algn="ctr">
              <a:buNone/>
            </a:pPr>
            <a:endParaRPr lang="en-US" sz="2800" dirty="0"/>
          </a:p>
          <a:p>
            <a:pPr marL="0" indent="0" algn="ctr">
              <a:buNone/>
            </a:pPr>
            <a:r>
              <a:rPr lang="en-US" sz="2800" dirty="0"/>
              <a:t>Is the process of defining software </a:t>
            </a:r>
            <a:r>
              <a:rPr lang="en-US" sz="2800" dirty="0">
                <a:solidFill>
                  <a:srgbClr val="00B050"/>
                </a:solidFill>
              </a:rPr>
              <a:t>solutions</a:t>
            </a:r>
          </a:p>
          <a:p>
            <a:pPr marL="0" indent="0" algn="ctr">
              <a:buNone/>
            </a:pPr>
            <a:r>
              <a:rPr lang="en-US" sz="2800" dirty="0"/>
              <a:t> </a:t>
            </a:r>
          </a:p>
          <a:p>
            <a:pPr marL="0" indent="0" algn="ctr">
              <a:buNone/>
            </a:pPr>
            <a:r>
              <a:rPr lang="en-US" sz="2800" dirty="0"/>
              <a:t>to one or more sets of </a:t>
            </a:r>
            <a:r>
              <a:rPr lang="en-US" sz="2800" dirty="0">
                <a:solidFill>
                  <a:schemeClr val="accent1"/>
                </a:solidFill>
              </a:rPr>
              <a:t>problems</a:t>
            </a:r>
          </a:p>
        </p:txBody>
      </p:sp>
      <p:pic>
        <p:nvPicPr>
          <p:cNvPr id="4" name="Picture 3">
            <a:extLst>
              <a:ext uri="{FF2B5EF4-FFF2-40B4-BE49-F238E27FC236}">
                <a16:creationId xmlns:a16="http://schemas.microsoft.com/office/drawing/2014/main" id="{8A0A7BEA-13D5-B9E7-6D1A-A66CF1199AB6}"/>
              </a:ext>
            </a:extLst>
          </p:cNvPr>
          <p:cNvPicPr>
            <a:picLocks noChangeAspect="1"/>
          </p:cNvPicPr>
          <p:nvPr/>
        </p:nvPicPr>
        <p:blipFill>
          <a:blip r:embed="rId2"/>
          <a:stretch>
            <a:fillRect/>
          </a:stretch>
        </p:blipFill>
        <p:spPr>
          <a:xfrm>
            <a:off x="7481485" y="1298864"/>
            <a:ext cx="4609707" cy="45616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n w="22225">
                  <a:solidFill>
                    <a:schemeClr val="accent2"/>
                  </a:solidFill>
                  <a:prstDash val="solid"/>
                </a:ln>
                <a:solidFill>
                  <a:schemeClr val="accent2">
                    <a:lumMod val="40000"/>
                    <a:lumOff val="60000"/>
                  </a:schemeClr>
                </a:solidFill>
                <a:effectLst/>
              </a:rPr>
              <a:t>Characteristics of a good design</a:t>
            </a:r>
          </a:p>
        </p:txBody>
      </p:sp>
      <p:sp>
        <p:nvSpPr>
          <p:cNvPr id="3" name="Content Placeholder 2"/>
          <p:cNvSpPr>
            <a:spLocks noGrp="1"/>
          </p:cNvSpPr>
          <p:nvPr>
            <p:ph idx="1"/>
          </p:nvPr>
        </p:nvSpPr>
        <p:spPr/>
        <p:txBody>
          <a:bodyPr/>
          <a:lstStyle/>
          <a:p>
            <a:r>
              <a:rPr lang="en-US"/>
              <a:t>High Cohesion . All responsibilites of a module should be related .</a:t>
            </a:r>
          </a:p>
          <a:p>
            <a:endParaRPr lang="en-US"/>
          </a:p>
          <a:p>
            <a:endParaRPr lang="en-US"/>
          </a:p>
          <a:p>
            <a:r>
              <a:rPr lang="en-US"/>
              <a:t>Low Coupling .How much a module depends upon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0855" y="2246630"/>
            <a:ext cx="5384800" cy="2600960"/>
          </a:xfrm>
        </p:spPr>
        <p:txBody>
          <a:bodyPr/>
          <a:lstStyle/>
          <a:p>
            <a:pPr marL="0" indent="0" algn="ctr">
              <a:buNone/>
            </a:pPr>
            <a:r>
              <a:rPr lang="en-US" sz="6000" dirty="0">
                <a:ln w="22225">
                  <a:solidFill>
                    <a:schemeClr val="accent2"/>
                  </a:solidFill>
                  <a:prstDash val="solid"/>
                </a:ln>
                <a:solidFill>
                  <a:schemeClr val="accent2">
                    <a:lumMod val="40000"/>
                    <a:lumOff val="60000"/>
                  </a:schemeClr>
                </a:solidFill>
                <a:effectLst/>
              </a:rPr>
              <a:t>Design Smells</a:t>
            </a:r>
          </a:p>
        </p:txBody>
      </p:sp>
      <p:pic>
        <p:nvPicPr>
          <p:cNvPr id="2" name="Content Placeholder 1" descr="badsmell"/>
          <p:cNvPicPr>
            <a:picLocks noGrp="1" noChangeAspect="1"/>
          </p:cNvPicPr>
          <p:nvPr>
            <p:ph sz="half" idx="2"/>
          </p:nvPr>
        </p:nvPicPr>
        <p:blipFill>
          <a:blip r:embed="rId3"/>
          <a:stretch>
            <a:fillRect/>
          </a:stretch>
        </p:blipFill>
        <p:spPr>
          <a:xfrm>
            <a:off x="6581775" y="1174750"/>
            <a:ext cx="5000625" cy="382778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1316</Words>
  <Application>Microsoft Office PowerPoint</Application>
  <PresentationFormat>Widescreen</PresentationFormat>
  <Paragraphs>200</Paragraphs>
  <Slides>52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Consolas</vt:lpstr>
      <vt:lpstr>Merriweather</vt:lpstr>
      <vt:lpstr>Open Sans</vt:lpstr>
      <vt:lpstr>Times New Roman</vt:lpstr>
      <vt:lpstr>Work Sans</vt:lpstr>
      <vt:lpstr>Orange Waves</vt:lpstr>
      <vt:lpstr> Enterprise Architecture </vt:lpstr>
      <vt:lpstr>PowerPoint Presentation</vt:lpstr>
      <vt:lpstr>What is Enterprise Software?</vt:lpstr>
      <vt:lpstr>What is Enterprise Software?</vt:lpstr>
      <vt:lpstr>PowerPoint Presentation</vt:lpstr>
      <vt:lpstr>Maintainability, Extensibility Is Important</vt:lpstr>
      <vt:lpstr>Software Design </vt:lpstr>
      <vt:lpstr>Characteristics of a good design</vt:lpstr>
      <vt:lpstr>PowerPoint Presentation</vt:lpstr>
      <vt:lpstr>Rigidity</vt:lpstr>
      <vt:lpstr>Fragility</vt:lpstr>
      <vt:lpstr>Immobility</vt:lpstr>
      <vt:lpstr>Needless Complexity</vt:lpstr>
      <vt:lpstr>Needless Repetition</vt:lpstr>
      <vt:lpstr>Opacity</vt:lpstr>
      <vt:lpstr>Viscosity</vt:lpstr>
      <vt:lpstr>SOLID Principles</vt:lpstr>
      <vt:lpstr>Single Responsibility Principle (SRP)</vt:lpstr>
      <vt:lpstr>The Single-Responsibility Principle </vt:lpstr>
      <vt:lpstr>What Is a Responsibility?</vt:lpstr>
      <vt:lpstr>PowerPoint Presentation</vt:lpstr>
      <vt:lpstr>PowerPoint Presentation</vt:lpstr>
      <vt:lpstr>Open/Closed Principle  (OCP) </vt:lpstr>
      <vt:lpstr>The Open/Closed Principle </vt:lpstr>
      <vt:lpstr>PowerPoint Presentation</vt:lpstr>
      <vt:lpstr>PowerPoint Presentation</vt:lpstr>
      <vt:lpstr> How modify a module without changing its source code?</vt:lpstr>
      <vt:lpstr>Liskov Substitution Principle (LSP)</vt:lpstr>
      <vt:lpstr>The Liskov Substitution Principle  </vt:lpstr>
      <vt:lpstr>Violation of LSP example </vt:lpstr>
      <vt:lpstr>PowerPoint Presentation</vt:lpstr>
      <vt:lpstr>PowerPoint Presentation</vt:lpstr>
      <vt:lpstr>PowerPoint Presentation</vt:lpstr>
      <vt:lpstr>Interface Segregation Principle (ISP) </vt:lpstr>
      <vt:lpstr> The Interface Segregation Principle</vt:lpstr>
      <vt:lpstr>Violation of ISP example </vt:lpstr>
      <vt:lpstr>ISP Violation Problems</vt:lpstr>
      <vt:lpstr>Dependency Inversion Principle (DIP) </vt:lpstr>
      <vt:lpstr>The Dependency-Inversion Principle</vt:lpstr>
      <vt:lpstr>PowerPoint Presentation</vt:lpstr>
      <vt:lpstr>PowerPoint Presentation</vt:lpstr>
      <vt:lpstr>Violation of DIP example </vt:lpstr>
      <vt:lpstr>DIP Violation Problems </vt:lpstr>
      <vt:lpstr>Dependency Injection</vt:lpstr>
      <vt:lpstr>Dependency Injection Forms </vt:lpstr>
      <vt:lpstr>Test Driven Development (TDD)</vt:lpstr>
      <vt:lpstr>What Is Test Driven Development</vt:lpstr>
      <vt:lpstr>Why test is important?</vt:lpstr>
      <vt:lpstr>TDD Steps</vt:lpstr>
      <vt:lpstr>Advantages</vt:lpstr>
      <vt:lpstr>Different Types of Software Testing</vt:lpstr>
      <vt:lpstr>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Single-Responsibility Principle</dc:title>
  <dc:creator>Mohammad</dc:creator>
  <cp:lastModifiedBy>Mohammad Azad</cp:lastModifiedBy>
  <cp:revision>68</cp:revision>
  <dcterms:created xsi:type="dcterms:W3CDTF">2019-08-09T00:34:00Z</dcterms:created>
  <dcterms:modified xsi:type="dcterms:W3CDTF">2023-10-11T18:18:48Z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