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handoutMasterIdLst>
    <p:handoutMasterId r:id="rId36"/>
  </p:handoutMasterIdLst>
  <p:sldIdLst>
    <p:sldId id="259" r:id="rId2"/>
    <p:sldId id="292" r:id="rId3"/>
    <p:sldId id="296" r:id="rId4"/>
    <p:sldId id="293" r:id="rId5"/>
    <p:sldId id="297" r:id="rId6"/>
    <p:sldId id="294" r:id="rId7"/>
    <p:sldId id="295" r:id="rId8"/>
    <p:sldId id="298" r:id="rId9"/>
    <p:sldId id="300" r:id="rId10"/>
    <p:sldId id="301" r:id="rId11"/>
    <p:sldId id="308" r:id="rId12"/>
    <p:sldId id="299" r:id="rId13"/>
    <p:sldId id="302" r:id="rId14"/>
    <p:sldId id="303" r:id="rId15"/>
    <p:sldId id="306" r:id="rId16"/>
    <p:sldId id="307" r:id="rId17"/>
    <p:sldId id="304" r:id="rId18"/>
    <p:sldId id="305" r:id="rId19"/>
    <p:sldId id="309" r:id="rId20"/>
    <p:sldId id="310" r:id="rId21"/>
    <p:sldId id="311" r:id="rId22"/>
    <p:sldId id="312" r:id="rId23"/>
    <p:sldId id="314" r:id="rId24"/>
    <p:sldId id="313" r:id="rId25"/>
    <p:sldId id="315" r:id="rId26"/>
    <p:sldId id="325" r:id="rId27"/>
    <p:sldId id="316" r:id="rId28"/>
    <p:sldId id="321" r:id="rId29"/>
    <p:sldId id="317" r:id="rId30"/>
    <p:sldId id="318" r:id="rId31"/>
    <p:sldId id="324" r:id="rId32"/>
    <p:sldId id="319" r:id="rId33"/>
    <p:sldId id="320" r:id="rId34"/>
    <p:sldId id="32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0" autoAdjust="0"/>
    <p:restoredTop sz="91918" autoAdjust="0"/>
  </p:normalViewPr>
  <p:slideViewPr>
    <p:cSldViewPr>
      <p:cViewPr>
        <p:scale>
          <a:sx n="75" d="100"/>
          <a:sy n="75" d="100"/>
        </p:scale>
        <p:origin x="127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A265C-12B8-4A44-956E-C709D20DB1F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6C653-CAEF-47C0-BC3D-FB77F89DB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28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 descr="C:\Users\administrator.AKHTAR\Desktop\akhtar11.jpg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71613" cy="66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\\aserver\akhtar\مهندس جلیلی\arm\images.jpg"/>
          <p:cNvPicPr/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31918" y="0"/>
            <a:ext cx="1012082" cy="7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8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2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67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57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40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7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25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:\Users\administrator.AKHTAR\Desktop\akhtar11.jpg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71613" cy="66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32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7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6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1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216A-20F6-4FAC-B9D2-50E9C23BE32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F1CC6-1EE9-45C9-A279-291B59BF27B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 descr="\\aserver\akhtar\مهندس جلیلی\arm\images.jpg"/>
          <p:cNvPicPr/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8131918" y="0"/>
            <a:ext cx="1012082" cy="7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75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0"/>
            <a:ext cx="9144000" cy="864096"/>
          </a:xfrm>
        </p:spPr>
        <p:txBody>
          <a:bodyPr>
            <a:normAutofit/>
          </a:bodyPr>
          <a:lstStyle/>
          <a:p>
            <a:pPr algn="l"/>
            <a:r>
              <a:rPr lang="en-US" sz="4400" b="1" u="sng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Sports injuries of the ankle</a:t>
            </a:r>
            <a:endParaRPr lang="en-US" sz="4400" b="1" u="sng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8767192" cy="3096344"/>
          </a:xfrm>
        </p:spPr>
        <p:txBody>
          <a:bodyPr>
            <a:noAutofit/>
          </a:bodyPr>
          <a:lstStyle/>
          <a:p>
            <a:pPr algn="l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14</a:t>
            </a:r>
            <a:r>
              <a:rPr lang="en-US" sz="2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Edition of Campbell's  operative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Orthopedics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Dr.hosseini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Autumn1402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676456" cy="648072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Stress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of </a:t>
            </a: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fa-IR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ankle mortise: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783" y="764704"/>
            <a:ext cx="9144000" cy="611268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Syndesmotic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injuries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Gravity stress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manual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external rotation stress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06" y="2777594"/>
            <a:ext cx="2773266" cy="4077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53" y="2777594"/>
            <a:ext cx="3276153" cy="4077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" y="2772229"/>
            <a:ext cx="2735585" cy="41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6957312" cy="11663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76672"/>
                <a:ext cx="9144000" cy="638132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6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ompression </a:t>
                </a:r>
                <a:r>
                  <a:rPr lang="en-US" sz="2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600" b="1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squeez</a:t>
                </a:r>
                <a:r>
                  <a:rPr lang="en-US" sz="26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test: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other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injuries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should be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R/O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(examination &amp; X-ray)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compressing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fibula to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tibia above midpoint of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calf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Positive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distal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pain in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IOL</a:t>
                </a:r>
                <a:endParaRPr lang="en-US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600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External rotation </a:t>
                </a:r>
                <a:r>
                  <a:rPr lang="en-US" sz="26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stress: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knee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°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of flexion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ankle neutral position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Positive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pain over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AITFL/PITFL/IOL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76672"/>
                <a:ext cx="9144000" cy="6381328"/>
              </a:xfrm>
              <a:blipFill rotWithShape="0">
                <a:blip r:embed="rId2"/>
                <a:stretch>
                  <a:fillRect l="-600" t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90" y="464590"/>
            <a:ext cx="3016319" cy="3471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289" y="3672435"/>
            <a:ext cx="3851920" cy="317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-17990"/>
            <a:ext cx="3681456" cy="1551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48680"/>
                <a:ext cx="9144000" cy="6309320"/>
              </a:xfrm>
            </p:spPr>
            <p:txBody>
              <a:bodyPr/>
              <a:lstStyle/>
              <a:p>
                <a:r>
                  <a:rPr lang="en-US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 need </a:t>
                </a:r>
                <a:r>
                  <a:rPr lang="en-US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to be obtained </a:t>
                </a:r>
                <a:r>
                  <a:rPr lang="en-US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routinely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“Functional”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treatment</a:t>
                </a:r>
              </a:p>
              <a:p>
                <a:pPr lvl="1"/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ce,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ompression,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levation (RICE)</a:t>
                </a:r>
              </a:p>
              <a:p>
                <a:pPr lvl="1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semi rigid brace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early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ROM exercises</a:t>
                </a:r>
              </a:p>
              <a:p>
                <a:pPr lvl="1"/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subfibulare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associated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with laxity of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ATFL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Indications:</a:t>
                </a:r>
              </a:p>
              <a:p>
                <a:pPr lvl="1"/>
                <a:r>
                  <a:rPr lang="en-US" dirty="0"/>
                  <a:t>Recurrent inversion </a:t>
                </a:r>
                <a:r>
                  <a:rPr lang="en-US" dirty="0" smtClean="0"/>
                  <a:t>sprains</a:t>
                </a:r>
              </a:p>
              <a:p>
                <a:pPr lvl="1"/>
                <a:r>
                  <a:rPr lang="en-US" dirty="0"/>
                  <a:t>continuous </a:t>
                </a:r>
                <a:r>
                  <a:rPr lang="en-US" dirty="0" smtClean="0"/>
                  <a:t>discomfort</a:t>
                </a:r>
              </a:p>
              <a:p>
                <a:pPr lvl="1"/>
                <a:r>
                  <a:rPr lang="en-US" dirty="0" smtClean="0"/>
                  <a:t>Movement of </a:t>
                </a:r>
                <a:r>
                  <a:rPr lang="en-US" dirty="0"/>
                  <a:t>the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subfibulare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8680"/>
                <a:ext cx="9144000" cy="6309320"/>
              </a:xfrm>
              <a:blipFill rotWithShape="0">
                <a:blip r:embed="rId2"/>
                <a:stretch>
                  <a:fillRect l="-133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548" y="1867136"/>
            <a:ext cx="486102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76455" cy="6287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MRI</a:t>
            </a:r>
            <a:r>
              <a:rPr lang="en-US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28700"/>
                <a:ext cx="9144000" cy="62293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Bone bruise (8.4 w)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Syndesmotic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injuries</a:t>
                </a:r>
              </a:p>
              <a:p>
                <a:pPr marL="285750">
                  <a:buFont typeface="Wingdings" panose="05000000000000000000" pitchFamily="2" charset="2"/>
                  <a:buChar char="ü"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ATFL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PTFL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Deep deltoid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CFL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Peroneal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u="sn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US" sz="24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Benefit</a:t>
                </a:r>
                <a:endParaRPr lang="en-US" sz="2400" u="sn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8700"/>
                <a:ext cx="9144000" cy="6229300"/>
              </a:xfrm>
              <a:blipFill rotWithShape="0">
                <a:blip r:embed="rId2"/>
                <a:stretch>
                  <a:fillRect l="-533" t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27" y="14759"/>
            <a:ext cx="2642223" cy="3382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397428"/>
            <a:ext cx="2315665" cy="3376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397428"/>
            <a:ext cx="2880320" cy="3376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0"/>
            <a:ext cx="2672949" cy="34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48" y="20646"/>
            <a:ext cx="8820471" cy="6000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reatment:</a:t>
            </a:r>
            <a:endParaRPr lang="en-US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20688"/>
                <a:ext cx="9144000" cy="623731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ype </a:t>
                </a:r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 </a:t>
                </a:r>
                <a:r>
                  <a:rPr 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&amp; II :</a:t>
                </a:r>
                <a:endParaRPr 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functional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brace &amp; early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rehabilitation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Immobilization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arly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mobilization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Type III:</a:t>
                </a:r>
                <a:endParaRPr 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>
                  <a:buFont typeface="Wingdings" panose="05000000000000000000" pitchFamily="2" charset="2"/>
                  <a:buChar char="ü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short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period of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protection</a:t>
                </a:r>
              </a:p>
              <a:p>
                <a:pPr marL="685800" lvl="1">
                  <a:buFont typeface="Wingdings" panose="05000000000000000000" pitchFamily="2" charset="2"/>
                  <a:buChar char="ü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early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bearing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functional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ROM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exercises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neuromuscular training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sport-specific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rehabilitation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program(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 demand)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Functional treatment</a:t>
                </a:r>
                <a:r>
                  <a:rPr 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rest, ice, compression, elevation (RICE)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semi rigid brace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early ROM exercises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0688"/>
                <a:ext cx="9144000" cy="6237312"/>
              </a:xfrm>
              <a:blipFill rotWithShape="0">
                <a:blip r:embed="rId2"/>
                <a:stretch>
                  <a:fillRect l="-267" t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Indications </a:t>
            </a:r>
            <a:r>
              <a:rPr lang="en-US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surgical treatment: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2962"/>
            <a:ext cx="9144000" cy="63050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avulsions</a:t>
            </a:r>
          </a:p>
          <a:p>
            <a:pPr>
              <a:buFont typeface="+mj-lt"/>
              <a:buAutoNum type="arabicPeriod"/>
            </a:pP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unstable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osteochondral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injuries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ligamentous incompetence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(med or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side)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ankle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injuries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Acute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elayed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repair or reconstruction (years)?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Acute surgical intervention: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high-demand patients: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and radiographic instability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long-term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oal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treatment: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 chronic instability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ankle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16043" cy="65916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Acute </a:t>
            </a:r>
            <a:r>
              <a:rPr lang="en-US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deltoid ligament </a:t>
            </a:r>
            <a:r>
              <a:rPr lang="en-US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rupture:</a:t>
            </a:r>
            <a:endParaRPr lang="en-US" sz="32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9160"/>
            <a:ext cx="9144000" cy="61988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ctive patient: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Abnormal talus tilt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shift (mortise)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DDx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isolated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T.post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rupture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medial ankle pain in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pronation</a:t>
            </a:r>
            <a:endParaRPr lang="fa-I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Tendon entrapment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solated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complete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disruption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below-knee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4 to 6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weeks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Orthosis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 to 6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Enfold Ø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Lat.malleolus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syndesmotic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surgical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reduction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until bone repair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Medial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clear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space &lt; 4mm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without deltoid repair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79" y="656546"/>
            <a:ext cx="3967979" cy="61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98"/>
            <a:ext cx="9144000" cy="53038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cute distal </a:t>
            </a:r>
            <a:r>
              <a:rPr lang="en-US" sz="28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tibiafibula</a:t>
            </a:r>
            <a:r>
              <a:rPr lang="en-US" sz="2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ligament ruptures:</a:t>
            </a:r>
            <a:endParaRPr lang="en-US" sz="28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48680"/>
                <a:ext cx="9144000" cy="630932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Associated </a:t>
                </a:r>
                <a:r>
                  <a:rPr lang="en-US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injury: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Med.malleolus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proximal.fibula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or both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Fx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Deltoid rupture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solated 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syndesmotic</a:t>
                </a:r>
                <a:r>
                  <a:rPr lang="en-US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injury</a:t>
                </a:r>
                <a:r>
                  <a:rPr lang="en-US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742950" lvl="2" indent="-34290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Diastasis is rare 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CR+cast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mortise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widening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after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manipulation?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surgery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 ORIF&gt;CRIF&gt;CR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ortise </a:t>
                </a:r>
                <a:r>
                  <a:rPr lang="en-US" b="1" u="sng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dislocated</a:t>
                </a:r>
                <a:r>
                  <a:rPr lang="en-US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</a:t>
                </a:r>
                <a:r>
                  <a:rPr lang="en-US" b="1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significantly </a:t>
                </a:r>
                <a:r>
                  <a:rPr lang="en-US" b="1" u="sng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subluxed</a:t>
                </a:r>
                <a:r>
                  <a:rPr lang="en-US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Med.approach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to joint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Repair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deltoid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ligament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-285750">
                  <a:buFont typeface="Wingdings" panose="05000000000000000000" pitchFamily="2" charset="2"/>
                  <a:buChar char="q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8680"/>
                <a:ext cx="9144000" cy="6309320"/>
              </a:xfrm>
              <a:blipFill rotWithShape="0">
                <a:blip r:embed="rId2"/>
                <a:stretch>
                  <a:fillRect l="-133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764704"/>
            <a:ext cx="3779912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6347713" cy="21602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74701"/>
                <a:ext cx="9144000" cy="638329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Syndesmosis ossification</a:t>
                </a:r>
                <a:r>
                  <a:rPr lang="en-US" sz="2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Ankle function excellent or good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except </a:t>
                </a:r>
                <a:r>
                  <a:rPr lang="en-US" sz="1800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frank </a:t>
                </a:r>
                <a:r>
                  <a:rPr lang="en-US" sz="1800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synostosis</a:t>
                </a:r>
                <a:endParaRPr lang="en-US" sz="1800" b="1" u="sng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recurrent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ankle sprains common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Chronic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ankle instability not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symptomatic ±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surgical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excision or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fusion</a:t>
                </a:r>
                <a:endPara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Persistent diastasis: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titanium or stainless steel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screws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tricortical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:r>
                  <a:rPr lang="en-US" sz="18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quadricortical</a:t>
                </a:r>
                <a:endPara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suture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button</a:t>
                </a:r>
                <a:endPara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anchor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suture (PITFL/AITFL)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3cm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proximal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&amp; parallel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joint(just proximal </a:t>
                </a:r>
                <a:r>
                  <a:rPr lang="en-US" sz="18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incisura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 to 30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anteromedially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starting </a:t>
                </a:r>
                <a:r>
                  <a:rPr lang="en-US" sz="18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posterolateral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aspect of the fibula</a:t>
                </a:r>
                <a:endPara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74701"/>
                <a:ext cx="9144000" cy="6383299"/>
              </a:xfrm>
              <a:blipFill rotWithShape="0">
                <a:blip r:embed="rId2"/>
                <a:stretch>
                  <a:fillRect l="-400"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6" y="21858"/>
            <a:ext cx="2508710" cy="3094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5" y="3116231"/>
            <a:ext cx="2561190" cy="37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6347713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removal: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of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screws &amp; 10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of suture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FWB (screw) ,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to 4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</a:p>
          <a:p>
            <a:pPr lvl="1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uture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need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routine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implant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 rigid fixation: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fibula healing slightly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shorter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spontaneous reduction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(even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is mild initial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malreduction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 recommend: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fibular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fx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rigidly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Maisonneuve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fractures)</a:t>
            </a:r>
          </a:p>
        </p:txBody>
      </p:sp>
    </p:spTree>
    <p:extLst>
      <p:ext uri="{BB962C8B-B14F-4D97-AF65-F5344CB8AC3E}">
        <p14:creationId xmlns:p14="http://schemas.microsoft.com/office/powerpoint/2010/main" val="10314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6480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Acute </a:t>
            </a:r>
            <a:r>
              <a:rPr lang="en-US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ligament injuries:</a:t>
            </a:r>
            <a:endParaRPr lang="en-US" sz="32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8072"/>
            <a:ext cx="9144000" cy="62099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Sprains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85% (85% lateral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inversion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isk factors: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height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&amp; weight &amp; BMI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athletic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activities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(basketball)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: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type I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sprain (stretch)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type II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sprain (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incomplete ligamentous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tears)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III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sprain (complete tear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715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Ankle instability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cause: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fracture or ligamentous injury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or combination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talar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shift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Maisonneuve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fracture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6347713" cy="1551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Postoperative care: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SLS for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2weeks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SLC for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3weeks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;walking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 toe touch WB / ROM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_10</a:t>
            </a:r>
            <a:r>
              <a:rPr lang="en-US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eight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bearing in the boot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 until 14</a:t>
            </a:r>
            <a:r>
              <a:rPr lang="en-US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weeks (screw removal time)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FBW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764704"/>
            <a:ext cx="2915816" cy="609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5" y="20646"/>
            <a:ext cx="9138734" cy="67205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cute lateral</a:t>
            </a:r>
            <a:r>
              <a:rPr lang="en-US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ligaments ruptures</a:t>
            </a:r>
            <a:r>
              <a:rPr lang="en-US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" y="692696"/>
            <a:ext cx="9138735" cy="61653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ATFL rupture: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ankle stabilizing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ligament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treated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immobilization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healing 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ATFL: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):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esidual symptom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lat.pain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swelling):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localized synovitis, painful scar in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ligament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peroneal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muscle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proprioceptive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deficit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nerves joint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Articular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cartilage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lesions</a:t>
            </a:r>
          </a:p>
          <a:p>
            <a:pPr marL="1314450" lvl="2" indent="-400050">
              <a:buFont typeface="+mj-lt"/>
              <a:buAutoNum type="romanUcPeriod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Intraarticular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chondral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½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articular cartilage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thickness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mm diameter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associated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postoperative pain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6347713" cy="1551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ATFL+CFL rupture: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subtalar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joint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kinematics(CFL)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surgical repair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especially in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athletic</a:t>
            </a:r>
          </a:p>
          <a:p>
            <a:pPr lvl="1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0ne study(388):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surgically treated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giving way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sprains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residual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in swelling, subjective outcome,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 </a:t>
            </a: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routine </a:t>
            </a: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lateral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ankle ligaments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5" y="0"/>
            <a:ext cx="6347713" cy="1551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Conservative </a:t>
            </a: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treatment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Broström</a:t>
            </a: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procedure: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capsular reefing or repair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ATFL &amp; CFL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mobilization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reattachment: </a:t>
            </a:r>
          </a:p>
          <a:p>
            <a:pPr marL="1257300" lvl="2" indent="-400050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lat.portion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ext.retinaculum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fibula</a:t>
            </a:r>
          </a:p>
          <a:p>
            <a:pPr marL="1257300" lvl="2" indent="-400050">
              <a:buFont typeface="+mj-lt"/>
              <a:buAutoNum type="romanLcPeriod"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If:</a:t>
            </a: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hyperlaxity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240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Anchor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suture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augmentation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the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repair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Brostorm</a:t>
            </a:r>
            <a:r>
              <a:rPr lang="en-US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procedure:</a:t>
            </a:r>
            <a:endParaRPr lang="en-US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20688"/>
                <a:ext cx="9144000" cy="6237312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superficial </a:t>
                </a:r>
                <a:r>
                  <a:rPr 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peroneal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&amp; </a:t>
                </a:r>
                <a:r>
                  <a:rPr 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sural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nerve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ext.retinaculum</a:t>
                </a:r>
                <a:endPara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b="1" u="sng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Postoperative </a:t>
                </a:r>
                <a:r>
                  <a:rPr lang="en-US" sz="2400" b="1" u="sng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care</a:t>
                </a:r>
                <a:r>
                  <a:rPr lang="en-US" sz="2400" b="1" u="sng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0-2weeks 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 NWB , SLS (neutral </a:t>
                </a:r>
                <a:r>
                  <a:rPr 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position,mildly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evert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en-US" sz="20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weeks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;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toe touch ,walking 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boot 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sutures off ,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gentle 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ROM </a:t>
                </a:r>
                <a:r>
                  <a:rPr lang="en-US" sz="20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inversion</a:t>
                </a:r>
                <a14:m>
                  <m:oMath xmlns:m="http://schemas.openxmlformats.org/officeDocument/2006/math">
                    <m:r>
                      <a:rPr lang="en-US" sz="2000" b="0" i="1" u="sng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⊘</m:t>
                    </m:r>
                  </m:oMath>
                </a14:m>
                <a:r>
                  <a:rPr lang="en-US" sz="20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000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 </a:t>
                </a:r>
                <a:r>
                  <a:rPr lang="en-US" sz="20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weeks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; FWB , resistive exercises to 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gain eversion 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strength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 </a:t>
                </a:r>
                <a:r>
                  <a:rPr lang="en-US" sz="20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weeks ; 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Inversion</a:t>
                </a:r>
                <a:endParaRPr lang="en-US" sz="20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0688"/>
                <a:ext cx="9144000" cy="6237312"/>
              </a:xfrm>
              <a:blipFill rotWithShape="0">
                <a:blip r:embed="rId2"/>
                <a:stretch>
                  <a:fillRect l="-467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93" y="131096"/>
            <a:ext cx="2836587" cy="2475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00" y="640509"/>
            <a:ext cx="3610993" cy="2197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67" y="2571936"/>
            <a:ext cx="2191513" cy="2354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82" y="2589905"/>
            <a:ext cx="2571385" cy="23368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1" y="640509"/>
            <a:ext cx="2602856" cy="21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" y="0"/>
            <a:ext cx="9140515" cy="64807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Chronic </a:t>
            </a:r>
            <a:r>
              <a:rPr lang="en-US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instability after injury:</a:t>
            </a:r>
            <a:endParaRPr lang="en-US" sz="32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8072"/>
            <a:ext cx="9144000" cy="62099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Conservative treatment</a:t>
            </a: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Broadening &amp;lowering heel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shoe(women)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lat.wedge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heel (men)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high-top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semirigid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orthosis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Muscle</a:t>
            </a:r>
            <a:r>
              <a:rPr lang="fa-I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(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 for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months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causes (R/O)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48072"/>
            <a:ext cx="3052812" cy="60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76470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Chronic ankle instability?</a:t>
            </a:r>
            <a:endParaRPr lang="en-US" sz="32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4704"/>
                <a:ext cx="9143999" cy="6093296"/>
              </a:xfrm>
            </p:spPr>
            <p:txBody>
              <a:bodyPr/>
              <a:lstStyle/>
              <a:p>
                <a:pPr>
                  <a:buFont typeface="+mj-lt"/>
                  <a:buAutoNum type="alphaUcPeriod"/>
                </a:pPr>
                <a:r>
                  <a:rPr lang="en-US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Functional </a:t>
                </a:r>
                <a:r>
                  <a:rPr lang="en-US" sz="2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instability: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feeling of ankle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instability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recurrent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ankle sprain </a:t>
                </a:r>
                <a:endPara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caused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neuromuscular or proprioceptive deficits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Stress X-rays: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 to 10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°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talus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tilt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Compared with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normal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ankle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Arthroscopic examination (</a:t>
                </a:r>
                <a:r>
                  <a:rPr lang="en-US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chondral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lesion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342900" lvl="1" indent="-342900">
                  <a:buFont typeface="Wingdings" panose="05000000000000000000" pitchFamily="2" charset="2"/>
                  <a:buChar char="q"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lphaUcPeriod"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4704"/>
                <a:ext cx="9143999" cy="6093296"/>
              </a:xfrm>
              <a:blipFill rotWithShape="0">
                <a:blip r:embed="rId2"/>
                <a:stretch>
                  <a:fillRect l="-400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7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Watson-Jones </a:t>
            </a:r>
            <a:r>
              <a:rPr lang="en-US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technique: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8" y="576064"/>
            <a:ext cx="9136112" cy="6281936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q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peroneus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brevis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tendon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reconstruct ATFL+CFL</a:t>
            </a:r>
          </a:p>
          <a:p>
            <a:pPr marL="800100" lvl="1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457200"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Disadvantages:</a:t>
            </a: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Talus neck tunnel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peroneus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brevis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ubtalar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instability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oblique angle to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original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fibers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CFL)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4689569" cy="1551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6632"/>
                <a:ext cx="9144000" cy="6741368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Incision: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middle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distal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thirds fibular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shaft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Ant border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(5cm ant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tip)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Graft: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peroneus </a:t>
                </a:r>
                <a:r>
                  <a:rPr lang="en-US" sz="18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brevis</a:t>
                </a:r>
                <a:endPara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unnels </a:t>
                </a:r>
                <a:r>
                  <a:rPr lang="en-US" sz="2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8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tunnel: 2.5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cm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tip (</a:t>
                </a:r>
                <a:r>
                  <a:rPr lang="en-US" sz="18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obliqe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8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tunnel: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lat.talus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neck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just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ant </a:t>
                </a:r>
                <a:r>
                  <a:rPr lang="en-US" sz="18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talofibular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joint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8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tunnel: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distal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8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tunnel</a:t>
                </a:r>
              </a:p>
              <a:p>
                <a:pPr lvl="1"/>
                <a:endPara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anchor or </a:t>
                </a:r>
                <a:r>
                  <a:rPr lang="en-US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tenodesis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screw</a:t>
                </a:r>
                <a:endPara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Postoperative care: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0-2weeks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 NWB , SLS </a:t>
                </a:r>
                <a:endPara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en-US" sz="1800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weeks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; toe touch ,walking boot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gentle ROM(inversion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⊘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 </a:t>
                </a:r>
                <a:r>
                  <a:rPr lang="en-US" sz="1800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weeks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; FWB </a:t>
                </a: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boot</a:t>
                </a:r>
                <a:endPara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 </a:t>
                </a:r>
                <a:r>
                  <a:rPr lang="en-US" sz="1800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weeks ;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Inversion</a:t>
                </a:r>
                <a:endParaRPr lang="en-US" sz="18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632"/>
                <a:ext cx="9144000" cy="6741368"/>
              </a:xfrm>
              <a:blipFill rotWithShape="0">
                <a:blip r:embed="rId2"/>
                <a:stretch>
                  <a:fillRect l="-400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0"/>
            <a:ext cx="3491880" cy="41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Evans </a:t>
            </a:r>
            <a:r>
              <a:rPr lang="en-US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Incision: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/ distal thirds fibular shaft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Posterior border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5</a:t>
            </a:r>
            <a:r>
              <a:rPr lang="en-US" sz="18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metatarsal (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sural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nerve)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Graft: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anterior half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(split)of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peroneus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brevis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Tunnel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to 3.2 cm to tip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Tenodesis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screw or suture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Postoperative care: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to Watson-Jones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if </a:t>
            </a: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anatomic </a:t>
            </a: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reconstruction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lateral ankle ligaments is </a:t>
            </a: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feasible</a:t>
            </a:r>
            <a:endParaRPr lang="en-US" b="1" u="sng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81" y="548680"/>
            <a:ext cx="3779912" cy="46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6206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</a:t>
            </a:r>
            <a:r>
              <a:rPr lang="en-US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529" y="620688"/>
            <a:ext cx="8604448" cy="622268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stability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ankles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(stress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tests)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patients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84784"/>
            <a:ext cx="8206957" cy="53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</a:t>
            </a:r>
            <a:r>
              <a:rPr lang="en-US" sz="2800" b="1" u="sng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Elmslie</a:t>
            </a:r>
            <a:r>
              <a:rPr lang="en-US" sz="2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Chrisman and Snook):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enhance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lateral ankle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subtalar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stability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half of the peroneus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brevis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tendon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ATFL+CFL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3" y="2564904"/>
            <a:ext cx="9203143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16632"/>
            <a:ext cx="6347713" cy="2271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Incision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Same Evans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Graft: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Split (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from insertion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upward )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peroneus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brevis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semitendinosus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gracilis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allograft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Tunnel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tenodesis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screw 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suture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Postoperative care: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Similar to Watson-Jones technique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87" y="0"/>
            <a:ext cx="2741913" cy="201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41" y="2017675"/>
            <a:ext cx="2807222" cy="2000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08" y="4017924"/>
            <a:ext cx="2772788" cy="28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" y="-7460"/>
            <a:ext cx="9127067" cy="6480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Comparison 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procedures</a:t>
            </a:r>
            <a:r>
              <a:rPr lang="fa-IR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0612"/>
            <a:ext cx="9144000" cy="62173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Watson-Jones</a:t>
            </a:r>
            <a:r>
              <a:rPr lang="fa-I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Evans</a:t>
            </a:r>
            <a:r>
              <a:rPr lang="fa-I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</a:t>
            </a:r>
            <a:r>
              <a:rPr lang="fa-I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reasults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endParaRPr lang="fa-I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controlled</a:t>
            </a:r>
            <a:r>
              <a:rPr lang="fa-I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tilt: </a:t>
            </a:r>
          </a:p>
          <a:p>
            <a:pPr marL="1200150" lvl="2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Evans &gt;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Watson-Jones</a:t>
            </a:r>
            <a:endParaRPr lang="fa-I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 instability:</a:t>
            </a:r>
          </a:p>
          <a:p>
            <a:pPr marL="1200150" lvl="2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Evans &lt;  Watson-Jones</a:t>
            </a:r>
            <a:endParaRPr lang="fa-IR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342900">
              <a:buFont typeface="Wingdings" panose="05000000000000000000" pitchFamily="2" charset="2"/>
              <a:buChar char="§"/>
            </a:pPr>
            <a:endParaRPr lang="fa-I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1" y="0"/>
            <a:ext cx="9145211" cy="720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modified 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Brostorm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080"/>
            <a:ext cx="9144000" cy="6137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 </a:t>
            </a: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tendon </a:t>
            </a:r>
            <a:r>
              <a:rPr lang="en-US" sz="20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Hypermobility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long-standing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ligamentous insufficiency,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 (usually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&gt;240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salvage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Broström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to half of the peroneus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brevis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05" y="1124744"/>
            <a:ext cx="424439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692696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modified </a:t>
            </a:r>
            <a:r>
              <a:rPr lang="en-US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Broström</a:t>
            </a: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3999" cy="61653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Disadvantages: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Surgical exposure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Longer operation time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anterior</a:t>
            </a:r>
            <a:r>
              <a:rPr lang="fa-I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displacement </a:t>
            </a:r>
            <a:endParaRPr lang="fa-IR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tilt angle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Greatest mechanical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</a:p>
        </p:txBody>
      </p:sp>
    </p:spTree>
    <p:extLst>
      <p:ext uri="{BB962C8B-B14F-4D97-AF65-F5344CB8AC3E}">
        <p14:creationId xmlns:p14="http://schemas.microsoft.com/office/powerpoint/2010/main" val="36172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28"/>
            <a:ext cx="9121877" cy="5871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Anatomy</a:t>
            </a:r>
            <a:r>
              <a:rPr lang="en-US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9719"/>
            <a:ext cx="9144000" cy="59582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Medial side: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uperficial deltoid: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Ant: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tibionavicular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Mid: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tibiocalcaneal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Post: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tibiotalar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457200">
              <a:buFont typeface="+mj-lt"/>
              <a:buAutoNum type="alphaU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eep deltoid:(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Anterior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tibiotalar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Posterior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tibiotalar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(strongest)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Intraarticular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extrasynovial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Resistance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valgus tilting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lat&amp;ant.translation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81" y="0"/>
            <a:ext cx="4050196" cy="3381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82" y="3381772"/>
            <a:ext cx="4050196" cy="34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6347713" cy="28803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Lateral side: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ATFL: </a:t>
            </a:r>
          </a:p>
          <a:p>
            <a:pPr marL="1314450" lvl="2" indent="-457200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eakest</a:t>
            </a:r>
          </a:p>
          <a:p>
            <a:pPr marL="1314450" lvl="2" indent="-457200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esist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ant.translation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14450" lvl="2" indent="-457200">
              <a:buFont typeface="Wingdings" panose="05000000000000000000" pitchFamily="2" charset="2"/>
              <a:buChar char="v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CFL:</a:t>
            </a:r>
          </a:p>
          <a:p>
            <a:pPr marL="1200150" lvl="2" indent="-34290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Extra capsular</a:t>
            </a:r>
          </a:p>
          <a:p>
            <a:pPr marL="1200150" lvl="2" indent="-342900"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PTFL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strongest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20688"/>
            <a:ext cx="522007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" y="32172"/>
            <a:ext cx="8676456" cy="45719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Syndesmosis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AITFL: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Bassett’s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ligament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PITFL: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Strongest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Inf.transverse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TFL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IOL: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64" y="633919"/>
            <a:ext cx="3014036" cy="3050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599569"/>
            <a:ext cx="3009901" cy="3084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56" y="3683950"/>
            <a:ext cx="6129444" cy="30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631258" cy="74978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Diagnosis:</a:t>
            </a:r>
            <a:endParaRPr lang="en-US" sz="3200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9786"/>
            <a:ext cx="9144000" cy="6108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Physical examination: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palpation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diagnostic grade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 , 25%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grade II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Acute? Chronic?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accurate after 5days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regional block.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peroneal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sheath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Stress tests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59" y="1"/>
            <a:ext cx="4084741" cy="3638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54" y="3638727"/>
            <a:ext cx="440624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348"/>
            <a:ext cx="9093919" cy="59334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Inversion &amp; eversion stress tests:</a:t>
            </a:r>
            <a:endParaRPr lang="en-US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20689"/>
                <a:ext cx="9144000" cy="623731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Deltoid rupture: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talus shift laterally with eversion stress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Syndesmosis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injury + </a:t>
                </a:r>
                <a:r>
                  <a:rPr lang="en-US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NL mortis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deltoid incompetence +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lat.maleol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Fx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Ext.rotation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stress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radiography (SER)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lateral ligaments </a:t>
                </a:r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disrupt: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Inversion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stress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(ankle plantar flex)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15^ talus tilt                ATFL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15 to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30^                ATFL+ CFL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30^&lt;                  ATFL+CFL+PTFL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≢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cut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off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point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Both ankles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stress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10^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significant lateral ligamentous injury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0689"/>
                <a:ext cx="9144000" cy="6237312"/>
              </a:xfrm>
              <a:blipFill rotWithShape="0">
                <a:blip r:embed="rId2"/>
                <a:stretch>
                  <a:fillRect l="-267" t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2006723" y="3816938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799692" y="4205528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446422" y="4522110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148" y="3573016"/>
            <a:ext cx="3793852" cy="3284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148" y="548680"/>
            <a:ext cx="377991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72399" cy="62068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Anterior 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drawer </a:t>
            </a:r>
            <a:r>
              <a:rPr 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sign:</a:t>
            </a:r>
            <a:endParaRPr lang="en-US" sz="3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5" y="590385"/>
            <a:ext cx="9144000" cy="6267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Ant.post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stress test</a:t>
            </a:r>
            <a:endParaRPr lang="fa-I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ATFL</a:t>
            </a:r>
            <a:endParaRPr lang="fa-I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sulcus sign</a:t>
            </a:r>
            <a:endParaRPr lang="fa-I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ubtalar</a:t>
            </a:r>
            <a:r>
              <a:rPr lang="en-U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sprain: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stress tests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chronic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 instability</a:t>
            </a:r>
            <a:endParaRPr lang="fa-I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0152"/>
            <a:ext cx="3725686" cy="412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" y="3428999"/>
            <a:ext cx="3609001" cy="3348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85587"/>
            <a:ext cx="4517774" cy="269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4283</TotalTime>
  <Words>1449</Words>
  <Application>Microsoft Office PowerPoint</Application>
  <PresentationFormat>On-screen Show (4:3)</PresentationFormat>
  <Paragraphs>386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Yu Gothic</vt:lpstr>
      <vt:lpstr>Arial</vt:lpstr>
      <vt:lpstr>Calibri</vt:lpstr>
      <vt:lpstr>Cambria Math</vt:lpstr>
      <vt:lpstr>Trebuchet MS</vt:lpstr>
      <vt:lpstr>Wingdings</vt:lpstr>
      <vt:lpstr>Wingdings 3</vt:lpstr>
      <vt:lpstr>Facet</vt:lpstr>
      <vt:lpstr>Sports injuries of the ankle</vt:lpstr>
      <vt:lpstr>           Acute ligament injuries:</vt:lpstr>
      <vt:lpstr>       Practical approach: </vt:lpstr>
      <vt:lpstr>      Anatomy:</vt:lpstr>
      <vt:lpstr>PowerPoint Presentation</vt:lpstr>
      <vt:lpstr>PowerPoint Presentation</vt:lpstr>
      <vt:lpstr>                  Diagnosis:</vt:lpstr>
      <vt:lpstr>         Inversion &amp; eversion stress tests:</vt:lpstr>
      <vt:lpstr>        Anterior drawer sign:</vt:lpstr>
      <vt:lpstr>      Stress view of the ankle mortise:</vt:lpstr>
      <vt:lpstr>PowerPoint Presentation</vt:lpstr>
      <vt:lpstr>PowerPoint Presentation</vt:lpstr>
      <vt:lpstr>    MRI:</vt:lpstr>
      <vt:lpstr>      Treatment:</vt:lpstr>
      <vt:lpstr>     Indications for surgical treatment: </vt:lpstr>
      <vt:lpstr>       Acute deltoid ligament rupture:</vt:lpstr>
      <vt:lpstr>         Acute distal tibiafibula ligament ruptures:</vt:lpstr>
      <vt:lpstr>PowerPoint Presentation</vt:lpstr>
      <vt:lpstr>PowerPoint Presentation</vt:lpstr>
      <vt:lpstr>PowerPoint Presentation</vt:lpstr>
      <vt:lpstr>          Acute lateral ligaments ruptures:</vt:lpstr>
      <vt:lpstr>PowerPoint Presentation</vt:lpstr>
      <vt:lpstr>PowerPoint Presentation</vt:lpstr>
      <vt:lpstr>           Brostorm procedure:</vt:lpstr>
      <vt:lpstr>      Chronic instability after injury:</vt:lpstr>
      <vt:lpstr>          Chronic ankle instability?</vt:lpstr>
      <vt:lpstr>           Watson-Jones technique: </vt:lpstr>
      <vt:lpstr>PowerPoint Presentation</vt:lpstr>
      <vt:lpstr>       Evans technique: </vt:lpstr>
      <vt:lpstr>        Modified Elmslie (Chrisman and Snook): </vt:lpstr>
      <vt:lpstr>PowerPoint Presentation</vt:lpstr>
      <vt:lpstr>       Comparison of procedures:</vt:lpstr>
      <vt:lpstr>     modified  Brostorm procedure</vt:lpstr>
      <vt:lpstr>      modified Broström: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lenovo.com</dc:creator>
  <cp:lastModifiedBy>S.Reza</cp:lastModifiedBy>
  <cp:revision>292</cp:revision>
  <dcterms:created xsi:type="dcterms:W3CDTF">2022-02-13T16:59:49Z</dcterms:created>
  <dcterms:modified xsi:type="dcterms:W3CDTF">2023-11-21T02:30:04Z</dcterms:modified>
</cp:coreProperties>
</file>