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A6E3FA1-78EE-4B92-BB94-8EA041D51A44}" type="datetimeFigureOut">
              <a:rPr lang="tr-TR" smtClean="0"/>
              <a:t>08.11.2020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CFC93A-A3B0-461C-905B-131DA63D561C}" type="slidenum">
              <a:rPr lang="tr-TR" smtClean="0"/>
              <a:t>‹#›</a:t>
            </a:fld>
            <a:endParaRPr lang="tr-TR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046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3FA1-78EE-4B92-BB94-8EA041D51A44}" type="datetimeFigureOut">
              <a:rPr lang="tr-TR" smtClean="0"/>
              <a:t>08.11.2020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C93A-A3B0-461C-905B-131DA63D56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366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3FA1-78EE-4B92-BB94-8EA041D51A44}" type="datetimeFigureOut">
              <a:rPr lang="tr-TR" smtClean="0"/>
              <a:t>08.11.2020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C93A-A3B0-461C-905B-131DA63D56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462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3FA1-78EE-4B92-BB94-8EA041D51A44}" type="datetimeFigureOut">
              <a:rPr lang="tr-TR" smtClean="0"/>
              <a:t>08.11.2020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C93A-A3B0-461C-905B-131DA63D56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458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6E3FA1-78EE-4B92-BB94-8EA041D51A44}" type="datetimeFigureOut">
              <a:rPr lang="tr-TR" smtClean="0"/>
              <a:t>08.11.2020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CFC93A-A3B0-461C-905B-131DA63D561C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12591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3FA1-78EE-4B92-BB94-8EA041D51A44}" type="datetimeFigureOut">
              <a:rPr lang="tr-TR" smtClean="0"/>
              <a:t>08.11.2020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C93A-A3B0-461C-905B-131DA63D56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29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3FA1-78EE-4B92-BB94-8EA041D51A44}" type="datetimeFigureOut">
              <a:rPr lang="tr-TR" smtClean="0"/>
              <a:t>08.11.2020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C93A-A3B0-461C-905B-131DA63D56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741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3FA1-78EE-4B92-BB94-8EA041D51A44}" type="datetimeFigureOut">
              <a:rPr lang="tr-TR" smtClean="0"/>
              <a:t>08.11.2020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C93A-A3B0-461C-905B-131DA63D56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1800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3FA1-78EE-4B92-BB94-8EA041D51A44}" type="datetimeFigureOut">
              <a:rPr lang="tr-TR" smtClean="0"/>
              <a:t>08.11.2020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C93A-A3B0-461C-905B-131DA63D56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031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6E3FA1-78EE-4B92-BB94-8EA041D51A44}" type="datetimeFigureOut">
              <a:rPr lang="tr-TR" smtClean="0"/>
              <a:t>08.11.2020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CFC93A-A3B0-461C-905B-131DA63D561C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482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6E3FA1-78EE-4B92-BB94-8EA041D51A44}" type="datetimeFigureOut">
              <a:rPr lang="tr-TR" smtClean="0"/>
              <a:t>08.11.2020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CFC93A-A3B0-461C-905B-131DA63D561C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202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A6E3FA1-78EE-4B92-BB94-8EA041D51A44}" type="datetimeFigureOut">
              <a:rPr lang="tr-TR" smtClean="0"/>
              <a:t>08.11.2020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3CFC93A-A3B0-461C-905B-131DA63D561C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530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adokusluk/HavaDurum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989018" y="1803525"/>
            <a:ext cx="8361229" cy="2098226"/>
          </a:xfrm>
        </p:spPr>
        <p:txBody>
          <a:bodyPr/>
          <a:lstStyle/>
          <a:p>
            <a:r>
              <a:rPr lang="tr-TR" dirty="0" smtClean="0">
                <a:solidFill>
                  <a:schemeClr val="accent6">
                    <a:lumMod val="50000"/>
                  </a:schemeClr>
                </a:solidFill>
              </a:rPr>
              <a:t>ASP.NET MVC</a:t>
            </a:r>
            <a:endParaRPr lang="tr-T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Azad OKUŞLUK</a:t>
            </a:r>
            <a:endParaRPr lang="tr-TR" dirty="0"/>
          </a:p>
        </p:txBody>
      </p:sp>
      <p:pic>
        <p:nvPicPr>
          <p:cNvPr id="6146" name="Picture 2" descr="http://www.fatihyilmaz.com.tr/wp-content/uploads/2018/03/aspnet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898" y="759499"/>
            <a:ext cx="3449367" cy="191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46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18436" cy="1485900"/>
          </a:xfrm>
        </p:spPr>
        <p:txBody>
          <a:bodyPr/>
          <a:lstStyle/>
          <a:p>
            <a:r>
              <a:rPr lang="tr-TR" dirty="0" smtClean="0"/>
              <a:t>Avantajları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607127"/>
            <a:ext cx="10663382" cy="4719781"/>
          </a:xfrm>
        </p:spPr>
        <p:txBody>
          <a:bodyPr>
            <a:normAutofit lnSpcReduction="10000"/>
          </a:bodyPr>
          <a:lstStyle/>
          <a:p>
            <a:pPr fontAlgn="base"/>
            <a:r>
              <a:rPr lang="tr-TR" dirty="0"/>
              <a:t>MVC ile </a:t>
            </a:r>
            <a:r>
              <a:rPr lang="tr-TR" dirty="0" err="1"/>
              <a:t>istemci’nin</a:t>
            </a:r>
            <a:r>
              <a:rPr lang="tr-TR" dirty="0"/>
              <a:t> isteğine karşılık üretilen çıktı üzerinde çok büyük kontrol imkanı vardır. Bu sayede her alanına </a:t>
            </a:r>
            <a:r>
              <a:rPr lang="tr-TR" dirty="0" smtClean="0"/>
              <a:t>müdahale </a:t>
            </a:r>
            <a:r>
              <a:rPr lang="tr-TR" dirty="0"/>
              <a:t>edebildiğimiz ve isteğe en uygun çıktının üretilebilmesi sağlanmıştır.</a:t>
            </a:r>
          </a:p>
          <a:p>
            <a:pPr fontAlgn="base"/>
            <a:r>
              <a:rPr lang="tr-TR" dirty="0"/>
              <a:t>MVC ile tekrar kullanılabilir (</a:t>
            </a:r>
            <a:r>
              <a:rPr lang="tr-TR" dirty="0" err="1"/>
              <a:t>reusable</a:t>
            </a:r>
            <a:r>
              <a:rPr lang="tr-TR" dirty="0"/>
              <a:t>) kod üretmek mümkündür. </a:t>
            </a:r>
            <a:r>
              <a:rPr lang="tr-TR" dirty="0" err="1"/>
              <a:t>MVC’nin</a:t>
            </a:r>
            <a:r>
              <a:rPr lang="tr-TR" dirty="0"/>
              <a:t> katmanları birbirinden ayrıldığı için her bir katmanın başka projelerde kullanılabilmesi sağlanmıştır.</a:t>
            </a:r>
          </a:p>
          <a:p>
            <a:pPr fontAlgn="base"/>
            <a:r>
              <a:rPr lang="tr-TR" dirty="0"/>
              <a:t>MVC ile </a:t>
            </a:r>
            <a:r>
              <a:rPr lang="tr-TR" dirty="0" err="1"/>
              <a:t>istemci’nin</a:t>
            </a:r>
            <a:r>
              <a:rPr lang="tr-TR" dirty="0"/>
              <a:t> istek göndereceği adresler üzerinde çok büyük kontrol imkanı vardır. Bu sayede </a:t>
            </a:r>
            <a:r>
              <a:rPr lang="tr-TR" dirty="0" smtClean="0"/>
              <a:t>adresin </a:t>
            </a:r>
            <a:r>
              <a:rPr lang="tr-TR" dirty="0"/>
              <a:t>içerik ile tam bir ilişki içerisinde olması sağlanmıştır. Arama motorları için adres-içerik ilişkisi önemli olduğu için uygulamanın bulunabilirliğine katkısı yüksektir.</a:t>
            </a:r>
          </a:p>
          <a:p>
            <a:pPr fontAlgn="base"/>
            <a:r>
              <a:rPr lang="tr-TR" dirty="0"/>
              <a:t>MVC ile test edilebilir uygulamalar geliştirme çok kolaylaşmıştır. Katmanların birbirinden ayrı olması ve </a:t>
            </a:r>
            <a:r>
              <a:rPr lang="tr-TR" dirty="0" smtClean="0"/>
              <a:t>test yapmayı </a:t>
            </a:r>
            <a:r>
              <a:rPr lang="tr-TR" dirty="0"/>
              <a:t>kolaylaştırıcı mimarisi sayesinde test edilebilir uygulama geliştirilebilmesi sağlanmıştır</a:t>
            </a:r>
            <a:r>
              <a:rPr lang="tr-TR" dirty="0" smtClean="0"/>
              <a:t>.</a:t>
            </a:r>
          </a:p>
          <a:p>
            <a:pPr fontAlgn="base"/>
            <a:r>
              <a:rPr lang="tr-TR" dirty="0" smtClean="0"/>
              <a:t>Uygulama </a:t>
            </a:r>
            <a:r>
              <a:rPr lang="tr-TR" dirty="0"/>
              <a:t>güvenliği konusunda büyük artıları vardır. Dışarıdan ulaşan herkese </a:t>
            </a:r>
            <a:r>
              <a:rPr lang="tr-TR" dirty="0" err="1"/>
              <a:t>View</a:t>
            </a:r>
            <a:r>
              <a:rPr lang="tr-TR" dirty="0"/>
              <a:t> kısmı gösterilir</a:t>
            </a:r>
            <a:r>
              <a:rPr lang="tr-TR" dirty="0" smtClean="0"/>
              <a:t>.</a:t>
            </a:r>
          </a:p>
          <a:p>
            <a:pPr fontAlgn="base"/>
            <a:r>
              <a:rPr lang="tr-TR" dirty="0"/>
              <a:t>Büyük projelerde, projenin denetimini ve yönetimini kolaylaştırır.</a:t>
            </a:r>
          </a:p>
          <a:p>
            <a:pPr fontAlgn="base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278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18436" cy="1485900"/>
          </a:xfrm>
        </p:spPr>
        <p:txBody>
          <a:bodyPr/>
          <a:lstStyle/>
          <a:p>
            <a:r>
              <a:rPr lang="tr-TR" dirty="0" err="1" smtClean="0"/>
              <a:t>Dezvantajları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607127"/>
            <a:ext cx="10663382" cy="4719781"/>
          </a:xfrm>
        </p:spPr>
        <p:txBody>
          <a:bodyPr>
            <a:normAutofit/>
          </a:bodyPr>
          <a:lstStyle/>
          <a:p>
            <a:pPr fontAlgn="base"/>
            <a:r>
              <a:rPr lang="tr-TR" b="1" dirty="0"/>
              <a:t>Dezavantaj</a:t>
            </a:r>
            <a:r>
              <a:rPr lang="tr-TR" dirty="0"/>
              <a:t> olarak sayılabilecek bazı özellikler, </a:t>
            </a:r>
            <a:r>
              <a:rPr lang="tr-TR" dirty="0" err="1"/>
              <a:t>event</a:t>
            </a:r>
            <a:r>
              <a:rPr lang="tr-TR" dirty="0"/>
              <a:t> kullanmaması, temel html-</a:t>
            </a:r>
            <a:r>
              <a:rPr lang="tr-TR" dirty="0" err="1"/>
              <a:t>js</a:t>
            </a:r>
            <a:r>
              <a:rPr lang="tr-TR" dirty="0"/>
              <a:t> bilgisi gerektirmesi, </a:t>
            </a:r>
            <a:r>
              <a:rPr lang="tr-TR" dirty="0" err="1"/>
              <a:t>ViewStage</a:t>
            </a:r>
            <a:r>
              <a:rPr lang="tr-TR" dirty="0"/>
              <a:t> ve </a:t>
            </a:r>
            <a:r>
              <a:rPr lang="tr-TR" dirty="0" err="1"/>
              <a:t>PostBack</a:t>
            </a:r>
            <a:r>
              <a:rPr lang="tr-TR" dirty="0"/>
              <a:t> işlemlerinin olmaması gibi özellikler sayılabilir. Tabi bu sizin neyi neyle karşılaştırdığınıza göre de değişkenlik gösterebilir.</a:t>
            </a:r>
          </a:p>
        </p:txBody>
      </p:sp>
    </p:spTree>
    <p:extLst>
      <p:ext uri="{BB962C8B-B14F-4D97-AF65-F5344CB8AC3E}">
        <p14:creationId xmlns:p14="http://schemas.microsoft.com/office/powerpoint/2010/main" val="88425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Teşekkürler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Örnek Uygulama</a:t>
            </a:r>
          </a:p>
          <a:p>
            <a:r>
              <a:rPr lang="tr-TR" dirty="0" smtClean="0">
                <a:hlinkClick r:id="rId2"/>
              </a:rPr>
              <a:t>https</a:t>
            </a:r>
            <a:r>
              <a:rPr lang="tr-TR" dirty="0">
                <a:hlinkClick r:id="rId2"/>
              </a:rPr>
              <a:t>://github.com/azadokusluk/HavaDurumu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481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MVC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722582"/>
            <a:ext cx="9601200" cy="2461491"/>
          </a:xfrm>
        </p:spPr>
        <p:txBody>
          <a:bodyPr/>
          <a:lstStyle/>
          <a:p>
            <a:pPr fontAlgn="base"/>
            <a:r>
              <a:rPr lang="tr-TR" i="1" dirty="0"/>
              <a:t>MVC</a:t>
            </a:r>
            <a:r>
              <a:rPr lang="tr-TR" dirty="0"/>
              <a:t>, uygulama geliştirmede (özellikle web uygulaması geliştirmede) önemli yere sahip mimari desenlerden biridir. </a:t>
            </a:r>
            <a:endParaRPr lang="tr-TR" dirty="0" smtClean="0"/>
          </a:p>
          <a:p>
            <a:pPr fontAlgn="base"/>
            <a:r>
              <a:rPr lang="tr-TR" dirty="0" smtClean="0"/>
              <a:t>Günümüzde </a:t>
            </a:r>
            <a:r>
              <a:rPr lang="tr-TR" dirty="0"/>
              <a:t>MVC denince akla Microsoft’un geliştirdiği ASP.NET MVC Framework gelmektedir, oysa 1979 yılından beri (Microsoft 1975 yılında kurulmuştur) yazılım dünyasında yer almaktadır.</a:t>
            </a:r>
          </a:p>
          <a:p>
            <a:pPr fontAlgn="base"/>
            <a:r>
              <a:rPr lang="tr-TR" i="1" dirty="0"/>
              <a:t>MVC</a:t>
            </a:r>
            <a:r>
              <a:rPr lang="tr-TR" dirty="0"/>
              <a:t>, Model , </a:t>
            </a:r>
            <a:r>
              <a:rPr lang="tr-TR" dirty="0" err="1"/>
              <a:t>View</a:t>
            </a:r>
            <a:r>
              <a:rPr lang="tr-TR" dirty="0"/>
              <a:t> , Controller kelimelerinin baş harflerinden oluşur ve her kelime </a:t>
            </a:r>
            <a:r>
              <a:rPr lang="tr-TR" dirty="0" err="1"/>
              <a:t>MVC’nin</a:t>
            </a:r>
            <a:r>
              <a:rPr lang="tr-TR" dirty="0"/>
              <a:t> farklı bir katmanını ifade eder.</a:t>
            </a:r>
          </a:p>
        </p:txBody>
      </p:sp>
      <p:pic>
        <p:nvPicPr>
          <p:cNvPr id="1030" name="Picture 6" descr="MVC de iki model Listesi Gönder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8" t="22389" r="6215" b="26119"/>
          <a:stretch/>
        </p:blipFill>
        <p:spPr bwMode="auto">
          <a:xfrm>
            <a:off x="3300865" y="4701309"/>
            <a:ext cx="5954974" cy="17826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55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 Nedir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528618"/>
            <a:ext cx="9601200" cy="3581400"/>
          </a:xfrm>
        </p:spPr>
        <p:txBody>
          <a:bodyPr/>
          <a:lstStyle/>
          <a:p>
            <a:r>
              <a:rPr lang="tr-TR" dirty="0" smtClean="0"/>
              <a:t>Model, </a:t>
            </a:r>
            <a:r>
              <a:rPr lang="tr-TR" dirty="0" err="1" smtClean="0"/>
              <a:t>MVC’de</a:t>
            </a:r>
            <a:r>
              <a:rPr lang="tr-TR" dirty="0" smtClean="0"/>
              <a:t> projenin iş mantığının (</a:t>
            </a:r>
            <a:r>
              <a:rPr lang="tr-TR" dirty="0" err="1" smtClean="0"/>
              <a:t>business</a:t>
            </a:r>
            <a:r>
              <a:rPr lang="tr-TR" dirty="0" smtClean="0"/>
              <a:t> </a:t>
            </a:r>
            <a:r>
              <a:rPr lang="tr-TR" dirty="0" err="1" smtClean="0"/>
              <a:t>logic</a:t>
            </a:r>
            <a:r>
              <a:rPr lang="tr-TR" dirty="0" smtClean="0"/>
              <a:t>) oluşturulduğu bölümdür. </a:t>
            </a:r>
          </a:p>
          <a:p>
            <a:r>
              <a:rPr lang="tr-TR" dirty="0" smtClean="0"/>
              <a:t>İş </a:t>
            </a:r>
            <a:r>
              <a:rPr lang="tr-TR" dirty="0"/>
              <a:t>mantığıyla beraber </a:t>
            </a:r>
            <a:r>
              <a:rPr lang="tr-TR" dirty="0" smtClean="0"/>
              <a:t>doğrulama (</a:t>
            </a:r>
            <a:r>
              <a:rPr lang="tr-TR" dirty="0" err="1" smtClean="0"/>
              <a:t>validation</a:t>
            </a:r>
            <a:r>
              <a:rPr lang="tr-TR" dirty="0" smtClean="0"/>
              <a:t>) ve veri erişim (data </a:t>
            </a:r>
            <a:r>
              <a:rPr lang="tr-TR" dirty="0" err="1" smtClean="0"/>
              <a:t>access</a:t>
            </a:r>
            <a:r>
              <a:rPr lang="tr-TR" dirty="0" smtClean="0"/>
              <a:t>) işlemleri de bu bölümde gerçekleştirilmektedir.</a:t>
            </a:r>
          </a:p>
          <a:p>
            <a:r>
              <a:rPr lang="tr-TR" dirty="0" smtClean="0"/>
              <a:t>Model tek katmandan oluşabileceği gibi kendi içinde birden fazla katmandan da oluşabilir. </a:t>
            </a:r>
          </a:p>
          <a:p>
            <a:r>
              <a:rPr lang="tr-TR" dirty="0" smtClean="0"/>
              <a:t>İç </a:t>
            </a:r>
            <a:r>
              <a:rPr lang="tr-TR" dirty="0"/>
              <a:t>yapılandırma projenin büyüklüğü ile yazılım geliştiricinin planlamasına kalmış bir durumdur. </a:t>
            </a:r>
            <a:endParaRPr lang="tr-TR" dirty="0" smtClean="0"/>
          </a:p>
          <a:p>
            <a:r>
              <a:rPr lang="tr-TR" dirty="0" smtClean="0"/>
              <a:t>Eğer </a:t>
            </a:r>
            <a:r>
              <a:rPr lang="tr-TR" dirty="0"/>
              <a:t>proje büyük çaplı ise modeli birden çok katmana ayırmak projenin yönetimi açısından faydalı olacaktır.</a:t>
            </a:r>
          </a:p>
        </p:txBody>
      </p:sp>
      <p:pic>
        <p:nvPicPr>
          <p:cNvPr id="2050" name="Picture 2" descr="Database (Veritabanı) Nedir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66" y="5110018"/>
            <a:ext cx="3789978" cy="162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85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View</a:t>
            </a:r>
            <a:r>
              <a:rPr lang="tr-TR" dirty="0" smtClean="0"/>
              <a:t> Nedir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/>
              <a:t>View</a:t>
            </a:r>
            <a:r>
              <a:rPr lang="tr-TR" dirty="0"/>
              <a:t>, </a:t>
            </a:r>
            <a:r>
              <a:rPr lang="tr-TR" dirty="0" err="1"/>
              <a:t>MVC’de</a:t>
            </a:r>
            <a:r>
              <a:rPr lang="tr-TR" dirty="0"/>
              <a:t> projenin </a:t>
            </a:r>
            <a:r>
              <a:rPr lang="tr-TR" dirty="0" err="1"/>
              <a:t>arayüzlerinin</a:t>
            </a:r>
            <a:r>
              <a:rPr lang="tr-TR" dirty="0"/>
              <a:t> oluşturulduğu bölümdür. 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bölümde projenin kullanıcılara sunulacak olan HTML dosyaları yer almaktadır. Projenin geliştirildiği yazılım dillerine göre dosya uzantıları da değişebilmektedir. </a:t>
            </a:r>
            <a:endParaRPr lang="tr-TR" dirty="0" smtClean="0"/>
          </a:p>
          <a:p>
            <a:r>
              <a:rPr lang="tr-TR" dirty="0" smtClean="0"/>
              <a:t>ASP.NET platformunda sayfa uzantısı .</a:t>
            </a:r>
            <a:r>
              <a:rPr lang="tr-TR" dirty="0" err="1" smtClean="0"/>
              <a:t>cshtml</a:t>
            </a:r>
            <a:r>
              <a:rPr lang="tr-TR" dirty="0" smtClean="0"/>
              <a:t> </a:t>
            </a:r>
            <a:r>
              <a:rPr lang="tr-TR" dirty="0" err="1" smtClean="0"/>
              <a:t>dir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/>
              <a:t>Eğer bir web projesi geliştiriyorsanız, projenin </a:t>
            </a:r>
            <a:r>
              <a:rPr lang="tr-TR" dirty="0" err="1"/>
              <a:t>View’larının</a:t>
            </a:r>
            <a:r>
              <a:rPr lang="tr-TR" dirty="0"/>
              <a:t> yer aldığı klasörlerinin hiyerarşisi, ilerleyen dönemlerde karmaşıklığa sebep olmaması için dikkatli yapılmalıdır. </a:t>
            </a:r>
            <a:endParaRPr lang="tr-TR" dirty="0" smtClean="0"/>
          </a:p>
          <a:p>
            <a:r>
              <a:rPr lang="tr-TR" dirty="0" smtClean="0"/>
              <a:t>Kimi </a:t>
            </a:r>
            <a:r>
              <a:rPr lang="tr-TR" dirty="0"/>
              <a:t>yazılım geliştiriciler web projelerinde HTML dosyaları ile </a:t>
            </a:r>
            <a:r>
              <a:rPr lang="tr-TR" dirty="0" err="1"/>
              <a:t>Javascript</a:t>
            </a:r>
            <a:r>
              <a:rPr lang="tr-TR" dirty="0"/>
              <a:t>, CSS ve resim dosyalarını aynı klasör içinde barındırmaktadır. Ufak bir ayrıntı gibi görünse de projenin ilerleyen dönemlerinde ciddi problemler oluşturmaktadır.</a:t>
            </a:r>
          </a:p>
          <a:p>
            <a:r>
              <a:rPr lang="tr-TR" dirty="0" err="1"/>
              <a:t>View’ın</a:t>
            </a:r>
            <a:r>
              <a:rPr lang="tr-TR" dirty="0"/>
              <a:t> bir görevi de, kullanıcılardan alınan istekleri </a:t>
            </a:r>
            <a:r>
              <a:rPr lang="tr-TR" dirty="0" err="1"/>
              <a:t>controller’a</a:t>
            </a:r>
            <a:r>
              <a:rPr lang="tr-TR" dirty="0"/>
              <a:t> iletmektir.</a:t>
            </a:r>
          </a:p>
          <a:p>
            <a:endParaRPr lang="tr-TR" dirty="0"/>
          </a:p>
        </p:txBody>
      </p:sp>
      <p:pic>
        <p:nvPicPr>
          <p:cNvPr id="3074" name="Picture 2" descr="How To Create a New Browser Profile and Why You Should Have Multi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491" y="4970463"/>
            <a:ext cx="2598337" cy="173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9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Controller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tr-TR" dirty="0"/>
              <a:t>Controller, </a:t>
            </a:r>
            <a:r>
              <a:rPr lang="tr-TR" dirty="0" err="1"/>
              <a:t>MVC’de</a:t>
            </a:r>
            <a:r>
              <a:rPr lang="tr-TR" dirty="0"/>
              <a:t> projenin iç süreçlerini kontrol eden bölümdür. 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bölümde </a:t>
            </a:r>
            <a:r>
              <a:rPr lang="tr-TR" dirty="0" err="1"/>
              <a:t>View</a:t>
            </a:r>
            <a:r>
              <a:rPr lang="tr-TR" dirty="0"/>
              <a:t> ile Model arasındaki bağlantı kurulur. </a:t>
            </a:r>
            <a:endParaRPr lang="tr-TR" dirty="0" smtClean="0"/>
          </a:p>
          <a:p>
            <a:r>
              <a:rPr lang="tr-TR" dirty="0" smtClean="0"/>
              <a:t>Kullanıcılardan </a:t>
            </a:r>
            <a:r>
              <a:rPr lang="tr-TR" dirty="0"/>
              <a:t>gelen istekler (</a:t>
            </a:r>
            <a:r>
              <a:rPr lang="tr-TR" dirty="0" err="1"/>
              <a:t>request</a:t>
            </a:r>
            <a:r>
              <a:rPr lang="tr-TR" dirty="0"/>
              <a:t>) </a:t>
            </a:r>
            <a:r>
              <a:rPr lang="tr-TR" dirty="0" err="1"/>
              <a:t>Controller’larda</a:t>
            </a:r>
            <a:r>
              <a:rPr lang="tr-TR" dirty="0"/>
              <a:t> değerlendirilir, isteğin detayına göre hangi işlemlerin yapılacağı ve kullanıcıya hangi </a:t>
            </a:r>
            <a:r>
              <a:rPr lang="tr-TR" dirty="0" err="1"/>
              <a:t>View’ın</a:t>
            </a:r>
            <a:r>
              <a:rPr lang="tr-TR" dirty="0"/>
              <a:t> döneceği (</a:t>
            </a:r>
            <a:r>
              <a:rPr lang="tr-TR" dirty="0" err="1"/>
              <a:t>response</a:t>
            </a:r>
            <a:r>
              <a:rPr lang="tr-TR" dirty="0"/>
              <a:t>) belirtilir.</a:t>
            </a:r>
            <a:endParaRPr lang="tr-TR" dirty="0"/>
          </a:p>
        </p:txBody>
      </p:sp>
      <p:pic>
        <p:nvPicPr>
          <p:cNvPr id="4098" name="Picture 2" descr="Business Logic Vulnerabilities | Indusface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122" y="3785755"/>
            <a:ext cx="5426237" cy="196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61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MVC Life </a:t>
            </a:r>
            <a:r>
              <a:rPr lang="tr-TR" dirty="0" err="1" smtClean="0"/>
              <a:t>Cycle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25236" y="1348509"/>
            <a:ext cx="11166764" cy="46828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sz="1800" b="1" dirty="0" smtClean="0"/>
              <a:t>HTTP </a:t>
            </a:r>
            <a:r>
              <a:rPr lang="tr-TR" sz="1800" b="1" dirty="0" err="1"/>
              <a:t>Request</a:t>
            </a:r>
            <a:r>
              <a:rPr lang="tr-TR" sz="1800" b="1" dirty="0"/>
              <a:t>:</a:t>
            </a:r>
            <a:r>
              <a:rPr lang="tr-TR" sz="1800" dirty="0"/>
              <a:t> Sizin her </a:t>
            </a:r>
            <a:r>
              <a:rPr lang="tr-TR" sz="1800" dirty="0" smtClean="0"/>
              <a:t>MVC </a:t>
            </a:r>
            <a:r>
              <a:rPr lang="tr-TR" sz="1800" dirty="0"/>
              <a:t>uygulamasını görüntülemek istemeniz bir </a:t>
            </a:r>
            <a:r>
              <a:rPr lang="tr-TR" sz="1800" dirty="0" err="1"/>
              <a:t>request</a:t>
            </a:r>
            <a:r>
              <a:rPr lang="tr-TR" sz="1800" dirty="0"/>
              <a:t>(istek) tir.</a:t>
            </a:r>
            <a:r>
              <a:rPr lang="tr-TR" sz="1800" dirty="0"/>
              <a:t/>
            </a:r>
            <a:br>
              <a:rPr lang="tr-TR" sz="1800" dirty="0"/>
            </a:br>
            <a:r>
              <a:rPr lang="tr-TR" sz="1800" dirty="0"/>
              <a:t>Bu </a:t>
            </a:r>
            <a:r>
              <a:rPr lang="tr-TR" sz="1800" dirty="0" smtClean="0"/>
              <a:t>isteğiniz </a:t>
            </a:r>
            <a:r>
              <a:rPr lang="tr-TR" sz="1800" dirty="0"/>
              <a:t>HTTP üzerinden IIS tarafından alınır. Her yaptığınız istek Server tarafından bir </a:t>
            </a:r>
            <a:r>
              <a:rPr lang="tr-TR" sz="1800" dirty="0" smtClean="0"/>
              <a:t>yanıtla son </a:t>
            </a:r>
            <a:r>
              <a:rPr lang="tr-TR" sz="1800" dirty="0"/>
              <a:t>bulması gerekir</a:t>
            </a:r>
            <a:r>
              <a:rPr lang="tr-TR" sz="18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800" b="1" dirty="0" smtClean="0"/>
              <a:t>Routing</a:t>
            </a:r>
            <a:r>
              <a:rPr lang="tr-TR" sz="1800" b="1" dirty="0"/>
              <a:t>: </a:t>
            </a:r>
            <a:r>
              <a:rPr lang="tr-TR" sz="1800" dirty="0"/>
              <a:t>Routing, </a:t>
            </a:r>
            <a:r>
              <a:rPr lang="tr-TR" sz="1800" dirty="0" err="1"/>
              <a:t>istemci’nin</a:t>
            </a:r>
            <a:r>
              <a:rPr lang="tr-TR" sz="1800" dirty="0"/>
              <a:t> uygulamaya yaptığı isteği uygun Controller ve </a:t>
            </a:r>
            <a:r>
              <a:rPr lang="tr-TR" sz="1800" dirty="0" err="1"/>
              <a:t>Action’a</a:t>
            </a:r>
            <a:r>
              <a:rPr lang="tr-TR" sz="1800" dirty="0"/>
              <a:t> yönlendiren yapıdır. İstemci, isteği uygulamanın belli bir adresine gönderir, </a:t>
            </a:r>
            <a:r>
              <a:rPr lang="tr-TR" sz="1800" dirty="0" err="1"/>
              <a:t>routing</a:t>
            </a:r>
            <a:r>
              <a:rPr lang="tr-TR" sz="1800" dirty="0"/>
              <a:t> mekanizması sayesinde ilgili adres için en uygun Controller ve içerisindeki Action tespit edilir ve çalıştırılır</a:t>
            </a:r>
            <a:r>
              <a:rPr lang="tr-TR" sz="18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800" b="1" dirty="0" smtClean="0"/>
              <a:t>Controller</a:t>
            </a:r>
            <a:r>
              <a:rPr lang="tr-TR" sz="1800" b="1" dirty="0"/>
              <a:t>:</a:t>
            </a:r>
            <a:r>
              <a:rPr lang="tr-TR" sz="1800" dirty="0"/>
              <a:t> </a:t>
            </a:r>
            <a:r>
              <a:rPr lang="tr-TR" sz="1800" dirty="0" err="1"/>
              <a:t>RouteTable’dan</a:t>
            </a:r>
            <a:r>
              <a:rPr lang="tr-TR" sz="1800" dirty="0"/>
              <a:t> gelen </a:t>
            </a:r>
            <a:r>
              <a:rPr lang="tr-TR" sz="1800" dirty="0" err="1"/>
              <a:t>route</a:t>
            </a:r>
            <a:r>
              <a:rPr lang="tr-TR" sz="1800" dirty="0"/>
              <a:t> bilgisine göre Controller hangi </a:t>
            </a:r>
            <a:r>
              <a:rPr lang="tr-TR" sz="1800" dirty="0" err="1"/>
              <a:t>Action’ı</a:t>
            </a:r>
            <a:r>
              <a:rPr lang="tr-TR" sz="1800" dirty="0"/>
              <a:t> çalıştıracaksa </a:t>
            </a:r>
            <a:r>
              <a:rPr lang="tr-TR" sz="1800" dirty="0" smtClean="0"/>
              <a:t>o </a:t>
            </a:r>
            <a:r>
              <a:rPr lang="tr-TR" sz="1800" dirty="0" err="1" smtClean="0"/>
              <a:t>View</a:t>
            </a:r>
            <a:r>
              <a:rPr lang="tr-TR" sz="1800" dirty="0" smtClean="0"/>
              <a:t> </a:t>
            </a:r>
            <a:r>
              <a:rPr lang="tr-TR" sz="1800" dirty="0"/>
              <a:t>çalıştırılır. </a:t>
            </a:r>
            <a:r>
              <a:rPr lang="tr-TR" sz="1800" dirty="0" smtClean="0"/>
              <a:t>Controller </a:t>
            </a:r>
            <a:r>
              <a:rPr lang="tr-TR" sz="1800" dirty="0"/>
              <a:t>tarafından geriye </a:t>
            </a:r>
            <a:r>
              <a:rPr lang="tr-TR" sz="1800" dirty="0" err="1" smtClean="0"/>
              <a:t>ViewResult</a:t>
            </a:r>
            <a:r>
              <a:rPr lang="tr-TR" sz="1800" dirty="0" smtClean="0"/>
              <a:t> döndürülür.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800" b="1" dirty="0" err="1" smtClean="0"/>
              <a:t>ViewResult</a:t>
            </a:r>
            <a:r>
              <a:rPr lang="tr-TR" sz="1800" b="1" dirty="0"/>
              <a:t>: </a:t>
            </a:r>
            <a:r>
              <a:rPr lang="tr-TR" sz="1800" dirty="0" err="1"/>
              <a:t>ViewResult</a:t>
            </a:r>
            <a:r>
              <a:rPr lang="tr-TR" sz="1800" dirty="0"/>
              <a:t>, </a:t>
            </a:r>
            <a:r>
              <a:rPr lang="tr-TR" sz="1800" dirty="0" err="1"/>
              <a:t>View’i</a:t>
            </a:r>
            <a:r>
              <a:rPr lang="tr-TR" sz="1800" dirty="0"/>
              <a:t> </a:t>
            </a:r>
            <a:r>
              <a:rPr lang="tr-TR" sz="1800" dirty="0" err="1"/>
              <a:t>render</a:t>
            </a:r>
            <a:r>
              <a:rPr lang="tr-TR" sz="1800" dirty="0"/>
              <a:t> etmek için aktif </a:t>
            </a:r>
            <a:r>
              <a:rPr lang="tr-TR" sz="1800" dirty="0" err="1"/>
              <a:t>View</a:t>
            </a:r>
            <a:r>
              <a:rPr lang="tr-TR" sz="1800" dirty="0"/>
              <a:t> </a:t>
            </a:r>
            <a:r>
              <a:rPr lang="tr-TR" sz="1800" dirty="0" err="1"/>
              <a:t>Engine’i</a:t>
            </a:r>
            <a:r>
              <a:rPr lang="tr-TR" sz="1800" dirty="0"/>
              <a:t> çağırır</a:t>
            </a:r>
            <a:r>
              <a:rPr lang="tr-TR" sz="18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800" b="1" dirty="0" err="1" smtClean="0"/>
              <a:t>ViewEngine</a:t>
            </a:r>
            <a:r>
              <a:rPr lang="tr-TR" sz="1800" b="1" dirty="0" smtClean="0"/>
              <a:t> </a:t>
            </a:r>
            <a:r>
              <a:rPr lang="tr-TR" sz="1800" b="1" dirty="0"/>
              <a:t>: </a:t>
            </a:r>
            <a:r>
              <a:rPr lang="tr-TR" sz="1800" dirty="0"/>
              <a:t>Bir CSHTML dosyayı oluşturduğunuzda içerisindeki </a:t>
            </a:r>
            <a:r>
              <a:rPr lang="tr-TR" sz="1800" dirty="0" err="1"/>
              <a:t>script</a:t>
            </a:r>
            <a:r>
              <a:rPr lang="tr-TR" sz="1800" dirty="0"/>
              <a:t> ve </a:t>
            </a:r>
            <a:r>
              <a:rPr lang="tr-TR" sz="1800" dirty="0" err="1"/>
              <a:t>markuplar</a:t>
            </a:r>
            <a:r>
              <a:rPr lang="tr-TR" sz="1800" dirty="0"/>
              <a:t>, </a:t>
            </a:r>
            <a:r>
              <a:rPr lang="tr-TR" sz="1800" dirty="0" err="1"/>
              <a:t>Razor</a:t>
            </a:r>
            <a:r>
              <a:rPr lang="tr-TR" sz="1800" dirty="0"/>
              <a:t> </a:t>
            </a:r>
            <a:r>
              <a:rPr lang="tr-TR" sz="1800" dirty="0" err="1" smtClean="0"/>
              <a:t>View</a:t>
            </a:r>
            <a:r>
              <a:rPr lang="tr-TR" sz="1800" dirty="0" smtClean="0"/>
              <a:t> Engine </a:t>
            </a:r>
            <a:r>
              <a:rPr lang="tr-TR" sz="1800" dirty="0"/>
              <a:t>tarafından bazı ASP.NET </a:t>
            </a:r>
            <a:r>
              <a:rPr lang="tr-TR" sz="1800" dirty="0" err="1"/>
              <a:t>API’lerini</a:t>
            </a:r>
            <a:r>
              <a:rPr lang="tr-TR" sz="1800" dirty="0"/>
              <a:t> sayfalarınızı </a:t>
            </a:r>
            <a:r>
              <a:rPr lang="tr-TR" sz="1800" dirty="0" err="1"/>
              <a:t>HTML’e</a:t>
            </a:r>
            <a:r>
              <a:rPr lang="tr-TR" sz="1800" dirty="0"/>
              <a:t> çevirmek için kullanır</a:t>
            </a:r>
            <a:r>
              <a:rPr lang="tr-TR" sz="18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800" b="1" dirty="0" err="1" smtClean="0"/>
              <a:t>View</a:t>
            </a:r>
            <a:r>
              <a:rPr lang="tr-TR" sz="1800" b="1" dirty="0"/>
              <a:t>: </a:t>
            </a:r>
            <a:r>
              <a:rPr lang="tr-TR" sz="1800" dirty="0" err="1"/>
              <a:t>View</a:t>
            </a:r>
            <a:r>
              <a:rPr lang="tr-TR" sz="1800" dirty="0"/>
              <a:t> Engine tarafından </a:t>
            </a:r>
            <a:r>
              <a:rPr lang="tr-TR" sz="1800" dirty="0" smtClean="0"/>
              <a:t>oluşturulan html sayfasıdır.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800" b="1" dirty="0" err="1" smtClean="0"/>
              <a:t>Response</a:t>
            </a:r>
            <a:r>
              <a:rPr lang="tr-TR" sz="1800" b="1" dirty="0"/>
              <a:t>: </a:t>
            </a:r>
            <a:r>
              <a:rPr lang="tr-TR" sz="1800" dirty="0"/>
              <a:t>HTTP üzerinden </a:t>
            </a:r>
            <a:r>
              <a:rPr lang="tr-TR" sz="1800" dirty="0" smtClean="0"/>
              <a:t>kullanıcıya </a:t>
            </a:r>
            <a:r>
              <a:rPr lang="tr-TR" sz="1800" dirty="0" err="1" smtClean="0"/>
              <a:t>oluşturlan</a:t>
            </a:r>
            <a:r>
              <a:rPr lang="tr-TR" sz="1800" dirty="0" smtClean="0"/>
              <a:t> </a:t>
            </a:r>
            <a:r>
              <a:rPr lang="tr-TR" sz="1800" dirty="0" err="1"/>
              <a:t>View</a:t>
            </a:r>
            <a:r>
              <a:rPr lang="tr-TR" sz="1800" dirty="0" smtClean="0"/>
              <a:t> </a:t>
            </a:r>
            <a:r>
              <a:rPr lang="tr-TR" sz="1800" dirty="0"/>
              <a:t>gösterilir.</a:t>
            </a:r>
            <a:endParaRPr lang="tr-TR" sz="1800" dirty="0"/>
          </a:p>
        </p:txBody>
      </p:sp>
      <p:pic>
        <p:nvPicPr>
          <p:cNvPr id="5122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618" y="6031345"/>
            <a:ext cx="7508043" cy="48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32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71600" y="695037"/>
            <a:ext cx="9601200" cy="1485900"/>
          </a:xfrm>
        </p:spPr>
        <p:txBody>
          <a:bodyPr/>
          <a:lstStyle/>
          <a:p>
            <a:r>
              <a:rPr lang="tr-TR" dirty="0" err="1" smtClean="0"/>
              <a:t>View</a:t>
            </a:r>
            <a:r>
              <a:rPr lang="tr-TR" dirty="0" smtClean="0"/>
              <a:t> Engine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73018" y="2286000"/>
            <a:ext cx="11092873" cy="3581400"/>
          </a:xfrm>
        </p:spPr>
        <p:txBody>
          <a:bodyPr/>
          <a:lstStyle/>
          <a:p>
            <a:r>
              <a:rPr lang="tr-TR" dirty="0" err="1"/>
              <a:t>View’lerinizi</a:t>
            </a:r>
            <a:r>
              <a:rPr lang="tr-TR" dirty="0"/>
              <a:t> HTML çıktısı olarak </a:t>
            </a:r>
            <a:r>
              <a:rPr lang="tr-TR" dirty="0" err="1"/>
              <a:t>render</a:t>
            </a:r>
            <a:r>
              <a:rPr lang="tr-TR" dirty="0"/>
              <a:t> etmek için kullanılan </a:t>
            </a:r>
            <a:r>
              <a:rPr lang="tr-TR" dirty="0" smtClean="0"/>
              <a:t>bir mekanizma/</a:t>
            </a:r>
            <a:r>
              <a:rPr lang="tr-TR" dirty="0" err="1" smtClean="0"/>
              <a:t>teknoloji’dir</a:t>
            </a:r>
            <a:r>
              <a:rPr lang="tr-TR" dirty="0"/>
              <a:t>. Şu an da </a:t>
            </a:r>
            <a:r>
              <a:rPr lang="tr-TR" dirty="0" err="1"/>
              <a:t>MVC’de</a:t>
            </a:r>
            <a:r>
              <a:rPr lang="tr-TR" dirty="0"/>
              <a:t> kullanabileceğiniz </a:t>
            </a:r>
            <a:r>
              <a:rPr lang="tr-TR" dirty="0" err="1"/>
              <a:t>View</a:t>
            </a:r>
            <a:r>
              <a:rPr lang="tr-TR" dirty="0"/>
              <a:t> </a:t>
            </a:r>
            <a:r>
              <a:rPr lang="tr-TR" dirty="0" err="1"/>
              <a:t>Engine’lar</a:t>
            </a:r>
            <a:r>
              <a:rPr lang="tr-TR" dirty="0"/>
              <a:t>: </a:t>
            </a:r>
          </a:p>
          <a:p>
            <a:r>
              <a:rPr lang="tr-TR" dirty="0" smtClean="0"/>
              <a:t>Web </a:t>
            </a:r>
            <a:r>
              <a:rPr lang="tr-TR" dirty="0"/>
              <a:t>Forms </a:t>
            </a:r>
          </a:p>
          <a:p>
            <a:r>
              <a:rPr lang="tr-TR" dirty="0" err="1" smtClean="0"/>
              <a:t>Razor</a:t>
            </a:r>
            <a:r>
              <a:rPr lang="tr-TR" dirty="0" smtClean="0"/>
              <a:t> </a:t>
            </a:r>
            <a:endParaRPr lang="tr-TR" dirty="0"/>
          </a:p>
          <a:p>
            <a:r>
              <a:rPr lang="tr-TR" dirty="0" err="1" smtClean="0"/>
              <a:t>Spark</a:t>
            </a:r>
            <a:r>
              <a:rPr lang="tr-TR" dirty="0" smtClean="0"/>
              <a:t> </a:t>
            </a:r>
            <a:endParaRPr lang="tr-TR" dirty="0"/>
          </a:p>
          <a:p>
            <a:r>
              <a:rPr lang="tr-TR" dirty="0" err="1" smtClean="0"/>
              <a:t>NHaml</a:t>
            </a:r>
            <a:r>
              <a:rPr lang="tr-TR" dirty="0" smtClean="0"/>
              <a:t> </a:t>
            </a:r>
            <a:endParaRPr lang="tr-TR" dirty="0"/>
          </a:p>
          <a:p>
            <a:r>
              <a:rPr lang="tr-TR" dirty="0" err="1" smtClean="0"/>
              <a:t>NDjango</a:t>
            </a:r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6291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Razor</a:t>
            </a:r>
            <a:r>
              <a:rPr lang="tr-TR" dirty="0"/>
              <a:t> </a:t>
            </a:r>
            <a:r>
              <a:rPr lang="tr-TR" dirty="0" err="1"/>
              <a:t>View</a:t>
            </a:r>
            <a:r>
              <a:rPr lang="tr-TR" dirty="0"/>
              <a:t> Engine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Razor</a:t>
            </a:r>
            <a:r>
              <a:rPr lang="tr-TR" dirty="0"/>
              <a:t> söz dizimi, programcının bir HTML yapı akışını kullanabilmesine olanak tanıyan ve C# tabanlı bir şablon etiketleme söz </a:t>
            </a:r>
            <a:r>
              <a:rPr lang="tr-TR" dirty="0" err="1"/>
              <a:t>dizimidir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smtClean="0"/>
              <a:t>MVC3 </a:t>
            </a:r>
            <a:r>
              <a:rPr lang="tr-TR" dirty="0"/>
              <a:t>ile birlikte </a:t>
            </a:r>
            <a:r>
              <a:rPr lang="tr-TR" dirty="0" err="1"/>
              <a:t>Razor</a:t>
            </a:r>
            <a:r>
              <a:rPr lang="tr-TR" dirty="0"/>
              <a:t> çıkana kadar MVC 1 ve 2′de </a:t>
            </a:r>
            <a:r>
              <a:rPr lang="tr-TR" dirty="0" err="1" smtClean="0"/>
              <a:t>default</a:t>
            </a:r>
            <a:r>
              <a:rPr lang="tr-TR" dirty="0" smtClean="0"/>
              <a:t> </a:t>
            </a:r>
            <a:r>
              <a:rPr lang="tr-TR" dirty="0"/>
              <a:t>olarak kullanılan Web Forms </a:t>
            </a:r>
            <a:r>
              <a:rPr lang="tr-TR" dirty="0" err="1"/>
              <a:t>View</a:t>
            </a:r>
            <a:r>
              <a:rPr lang="tr-TR" dirty="0"/>
              <a:t> </a:t>
            </a:r>
            <a:r>
              <a:rPr lang="tr-TR" dirty="0" err="1"/>
              <a:t>Engine’di</a:t>
            </a:r>
            <a:r>
              <a:rPr lang="tr-TR" dirty="0"/>
              <a:t>. Çünkü bu engine, ASPX/ASCX/MASTER dosyalarını ve Web </a:t>
            </a:r>
            <a:r>
              <a:rPr lang="tr-TR" dirty="0" err="1"/>
              <a:t>Forms’daki</a:t>
            </a:r>
            <a:r>
              <a:rPr lang="tr-TR" dirty="0"/>
              <a:t> sözdizimi kullanır. </a:t>
            </a:r>
            <a:endParaRPr lang="tr-TR" dirty="0" smtClean="0"/>
          </a:p>
          <a:p>
            <a:r>
              <a:rPr lang="tr-TR" dirty="0" smtClean="0"/>
              <a:t>Çalışmasında </a:t>
            </a:r>
            <a:r>
              <a:rPr lang="tr-TR" dirty="0"/>
              <a:t>herhangi bir sorun yoktu fakat yazımı, kullanımı ve bakımı uğraştırıcı ve zahmetliydi. </a:t>
            </a:r>
            <a:endParaRPr lang="tr-TR" dirty="0" smtClean="0"/>
          </a:p>
          <a:p>
            <a:r>
              <a:rPr lang="tr-TR" dirty="0" err="1" smtClean="0"/>
              <a:t>Razor’la</a:t>
            </a:r>
            <a:r>
              <a:rPr lang="tr-TR" dirty="0" smtClean="0"/>
              <a:t> </a:t>
            </a:r>
            <a:r>
              <a:rPr lang="tr-TR" dirty="0"/>
              <a:t>artık çok güçlü bir </a:t>
            </a:r>
            <a:r>
              <a:rPr lang="tr-TR" dirty="0" err="1"/>
              <a:t>View</a:t>
            </a:r>
            <a:r>
              <a:rPr lang="tr-TR" dirty="0"/>
              <a:t> Engine </a:t>
            </a:r>
            <a:r>
              <a:rPr lang="tr-TR" dirty="0" smtClean="0"/>
              <a:t>ortaya çıktı.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265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Razor</a:t>
            </a:r>
            <a:r>
              <a:rPr lang="tr-TR" dirty="0"/>
              <a:t> </a:t>
            </a:r>
            <a:r>
              <a:rPr lang="tr-TR" dirty="0" err="1"/>
              <a:t>View</a:t>
            </a:r>
            <a:r>
              <a:rPr lang="tr-TR" dirty="0"/>
              <a:t> </a:t>
            </a:r>
            <a:r>
              <a:rPr lang="tr-TR" dirty="0" smtClean="0"/>
              <a:t>Engine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71600" y="1791855"/>
            <a:ext cx="10561782" cy="4075545"/>
          </a:xfrm>
        </p:spPr>
        <p:txBody>
          <a:bodyPr>
            <a:normAutofit fontScale="92500" lnSpcReduction="10000"/>
          </a:bodyPr>
          <a:lstStyle/>
          <a:p>
            <a:r>
              <a:rPr lang="tr-TR" b="1" dirty="0" smtClean="0"/>
              <a:t>Kısa/Özlü</a:t>
            </a:r>
            <a:r>
              <a:rPr lang="tr-TR" b="1" dirty="0"/>
              <a:t>, Anlamlı ve Akıcı </a:t>
            </a:r>
            <a:r>
              <a:rPr lang="tr-TR" dirty="0"/>
              <a:t>– </a:t>
            </a:r>
            <a:r>
              <a:rPr lang="tr-TR" dirty="0" err="1"/>
              <a:t>Razor</a:t>
            </a:r>
            <a:r>
              <a:rPr lang="tr-TR" dirty="0"/>
              <a:t> karakter sayısını ve tıklayacağınız tuş sayısını en aza indirir ve kodun akışını akıcı yapar, hızlandırır. Bir çok </a:t>
            </a:r>
            <a:r>
              <a:rPr lang="tr-TR" dirty="0" err="1"/>
              <a:t>template</a:t>
            </a:r>
            <a:r>
              <a:rPr lang="tr-TR" dirty="0"/>
              <a:t> </a:t>
            </a:r>
            <a:r>
              <a:rPr lang="tr-TR" dirty="0" smtClean="0"/>
              <a:t>söz diziliminin </a:t>
            </a:r>
            <a:r>
              <a:rPr lang="tr-TR" dirty="0"/>
              <a:t>aksine, </a:t>
            </a:r>
            <a:r>
              <a:rPr lang="tr-TR" dirty="0" err="1"/>
              <a:t>HTML’iniz</a:t>
            </a:r>
            <a:r>
              <a:rPr lang="tr-TR" dirty="0"/>
              <a:t> içerisinde server </a:t>
            </a:r>
            <a:r>
              <a:rPr lang="tr-TR" dirty="0" err="1"/>
              <a:t>blogunu</a:t>
            </a:r>
            <a:r>
              <a:rPr lang="tr-TR" dirty="0"/>
              <a:t> ayrıca belirtmenize gerek yoktur. </a:t>
            </a:r>
            <a:endParaRPr lang="tr-TR" dirty="0" smtClean="0"/>
          </a:p>
          <a:p>
            <a:r>
              <a:rPr lang="tr-TR" b="1" dirty="0" smtClean="0"/>
              <a:t>Öğrenmesi </a:t>
            </a:r>
            <a:r>
              <a:rPr lang="tr-TR" b="1" dirty="0"/>
              <a:t>Kolay – </a:t>
            </a:r>
            <a:r>
              <a:rPr lang="tr-TR" dirty="0" err="1"/>
              <a:t>Min</a:t>
            </a:r>
            <a:r>
              <a:rPr lang="tr-TR" dirty="0"/>
              <a:t> kod gereksinime sahip olduğu için öğrenmesi son derece kolaydır. Sahip olduğunuz dili ve HTML bilginizi kullanırsınız. </a:t>
            </a:r>
          </a:p>
          <a:p>
            <a:r>
              <a:rPr lang="tr-TR" b="1" dirty="0" smtClean="0"/>
              <a:t>Yeni </a:t>
            </a:r>
            <a:r>
              <a:rPr lang="tr-TR" b="1" dirty="0"/>
              <a:t>Bir Dil Değildir </a:t>
            </a:r>
            <a:r>
              <a:rPr lang="tr-TR" dirty="0"/>
              <a:t>– Yeni bir dili öğrenmeyi zorunlu kılmanın yerine var olan C#/VB </a:t>
            </a:r>
            <a:r>
              <a:rPr lang="tr-TR" dirty="0" err="1"/>
              <a:t>dillerinindeki</a:t>
            </a:r>
            <a:r>
              <a:rPr lang="tr-TR" dirty="0"/>
              <a:t> </a:t>
            </a:r>
            <a:r>
              <a:rPr lang="tr-TR" dirty="0" err="1"/>
              <a:t>becelerinizi</a:t>
            </a:r>
            <a:r>
              <a:rPr lang="tr-TR" dirty="0"/>
              <a:t> kullanmasını sağlar. </a:t>
            </a:r>
          </a:p>
          <a:p>
            <a:r>
              <a:rPr lang="tr-TR" b="1" dirty="0" smtClean="0"/>
              <a:t>Herhangi </a:t>
            </a:r>
            <a:r>
              <a:rPr lang="tr-TR" b="1" dirty="0"/>
              <a:t>Bir </a:t>
            </a:r>
            <a:r>
              <a:rPr lang="tr-TR" b="1" dirty="0" err="1"/>
              <a:t>Text</a:t>
            </a:r>
            <a:r>
              <a:rPr lang="tr-TR" b="1" dirty="0"/>
              <a:t> Editor İle Çalışır </a:t>
            </a:r>
            <a:r>
              <a:rPr lang="tr-TR" dirty="0"/>
              <a:t>– </a:t>
            </a:r>
            <a:r>
              <a:rPr lang="tr-TR" dirty="0" err="1"/>
              <a:t>Razor</a:t>
            </a:r>
            <a:r>
              <a:rPr lang="tr-TR" dirty="0"/>
              <a:t> herhangi bir özel araç(</a:t>
            </a:r>
            <a:r>
              <a:rPr lang="tr-TR" dirty="0" err="1"/>
              <a:t>tool</a:t>
            </a:r>
            <a:r>
              <a:rPr lang="tr-TR" dirty="0"/>
              <a:t>)a ihtiyaç duymaz. Herhangi bir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editoru</a:t>
            </a:r>
            <a:r>
              <a:rPr lang="tr-TR" dirty="0"/>
              <a:t> kullanabilirsiniz. </a:t>
            </a:r>
            <a:r>
              <a:rPr lang="tr-TR" dirty="0" err="1"/>
              <a:t>Notepad</a:t>
            </a:r>
            <a:r>
              <a:rPr lang="tr-TR" dirty="0"/>
              <a:t> bile olabilir. </a:t>
            </a:r>
          </a:p>
          <a:p>
            <a:r>
              <a:rPr lang="tr-TR" b="1" dirty="0" err="1" smtClean="0"/>
              <a:t>Intellisense</a:t>
            </a:r>
            <a:r>
              <a:rPr lang="tr-TR" b="1" dirty="0" smtClean="0"/>
              <a:t> </a:t>
            </a:r>
            <a:r>
              <a:rPr lang="tr-TR" dirty="0" smtClean="0"/>
              <a:t>–Visual </a:t>
            </a:r>
            <a:r>
              <a:rPr lang="tr-TR" dirty="0" err="1"/>
              <a:t>Studio</a:t>
            </a:r>
            <a:r>
              <a:rPr lang="tr-TR" dirty="0"/>
              <a:t> 2010 </a:t>
            </a:r>
            <a:r>
              <a:rPr lang="tr-TR" dirty="0" smtClean="0"/>
              <a:t>dan itibaren tamamen </a:t>
            </a:r>
            <a:r>
              <a:rPr lang="tr-TR" dirty="0" err="1"/>
              <a:t>Razor’u</a:t>
            </a:r>
            <a:r>
              <a:rPr lang="tr-TR" dirty="0"/>
              <a:t> destekleyen bir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editore</a:t>
            </a:r>
            <a:r>
              <a:rPr lang="tr-TR" dirty="0"/>
              <a:t> </a:t>
            </a:r>
            <a:r>
              <a:rPr lang="tr-TR" dirty="0" smtClean="0"/>
              <a:t>sahip. </a:t>
            </a:r>
            <a:endParaRPr lang="tr-TR" dirty="0"/>
          </a:p>
          <a:p>
            <a:r>
              <a:rPr lang="tr-TR" b="1" dirty="0" smtClean="0"/>
              <a:t>Test </a:t>
            </a:r>
            <a:r>
              <a:rPr lang="tr-TR" b="1" dirty="0"/>
              <a:t>Edilebilir </a:t>
            </a:r>
            <a:r>
              <a:rPr lang="tr-TR" dirty="0"/>
              <a:t>– Yeni </a:t>
            </a:r>
            <a:r>
              <a:rPr lang="tr-TR" dirty="0" err="1"/>
              <a:t>View</a:t>
            </a:r>
            <a:r>
              <a:rPr lang="tr-TR" dirty="0"/>
              <a:t> Engine uyarlaması Test </a:t>
            </a:r>
            <a:r>
              <a:rPr lang="tr-TR" dirty="0" err="1"/>
              <a:t>Uniteleri</a:t>
            </a:r>
            <a:r>
              <a:rPr lang="tr-TR" dirty="0"/>
              <a:t> aracılığıyla test edilmesini destekler. </a:t>
            </a:r>
          </a:p>
        </p:txBody>
      </p:sp>
    </p:spTree>
    <p:extLst>
      <p:ext uri="{BB962C8B-B14F-4D97-AF65-F5344CB8AC3E}">
        <p14:creationId xmlns:p14="http://schemas.microsoft.com/office/powerpoint/2010/main" val="104623004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Kağıt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TM10001105[[fn=Kırpma]]</Template>
  <TotalTime>207</TotalTime>
  <Words>701</Words>
  <Application>Microsoft Office PowerPoint</Application>
  <PresentationFormat>Geniş ekran</PresentationFormat>
  <Paragraphs>62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5" baseType="lpstr">
      <vt:lpstr>Arial</vt:lpstr>
      <vt:lpstr>Franklin Gothic Book</vt:lpstr>
      <vt:lpstr>Crop</vt:lpstr>
      <vt:lpstr>ASP.NET MVC</vt:lpstr>
      <vt:lpstr>MVC Nedir?</vt:lpstr>
      <vt:lpstr>Model Nedir ?</vt:lpstr>
      <vt:lpstr>View Nedir</vt:lpstr>
      <vt:lpstr>Controller Nedir?</vt:lpstr>
      <vt:lpstr>MVC Life Cycle</vt:lpstr>
      <vt:lpstr>View Engine</vt:lpstr>
      <vt:lpstr>Razor View Engine</vt:lpstr>
      <vt:lpstr>Razor View Engine Özellikleri</vt:lpstr>
      <vt:lpstr>Avantajları</vt:lpstr>
      <vt:lpstr>Dezvantajları</vt:lpstr>
      <vt:lpstr>Teşekkürler</vt:lpstr>
    </vt:vector>
  </TitlesOfParts>
  <Company>PTT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</dc:title>
  <dc:creator>AZAD OKUŞLUK</dc:creator>
  <cp:lastModifiedBy>AZAD OKUŞLUK</cp:lastModifiedBy>
  <cp:revision>8</cp:revision>
  <dcterms:created xsi:type="dcterms:W3CDTF">2020-11-08T12:20:25Z</dcterms:created>
  <dcterms:modified xsi:type="dcterms:W3CDTF">2020-11-08T15:47:55Z</dcterms:modified>
</cp:coreProperties>
</file>