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1" r:id="rId3"/>
    <p:sldId id="257" r:id="rId4"/>
    <p:sldId id="259" r:id="rId5"/>
    <p:sldId id="258" r:id="rId6"/>
    <p:sldId id="262" r:id="rId7"/>
    <p:sldId id="260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050179-34E4-4F9A-A2FE-B345EF95F4FB}" v="618" dt="2022-09-28T07:23:30.035"/>
    <p1510:client id="{8DD062F6-52CA-4798-924D-A61C4A90F02D}" v="388" dt="2022-09-28T06:44:18.443"/>
    <p1510:client id="{C721CD03-2593-475A-81C2-AB17918101D7}" v="312" dt="2022-09-28T08:21:10.666"/>
    <p1510:client id="{DC1738B9-EF84-4ACF-B654-B3FA71728DA8}" v="511" dt="2022-09-28T06:26:02.091"/>
    <p1510:client id="{F0067C10-CD7E-414D-A0EA-91DBC61DA268}" v="2615" dt="2022-09-28T08:30:47.9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18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77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65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44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2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13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36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28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176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57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56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2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ne in a crowd">
            <a:extLst>
              <a:ext uri="{FF2B5EF4-FFF2-40B4-BE49-F238E27FC236}">
                <a16:creationId xmlns:a16="http://schemas.microsoft.com/office/drawing/2014/main" id="{28BA0D9C-7A7C-C460-28C4-2F58122D04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17" r="13818" b="657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8" name="Rectangle 3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latin typeface="Arial"/>
                <a:cs typeface="Calibri Light"/>
              </a:rPr>
              <a:t>Team –1</a:t>
            </a:r>
            <a:br>
              <a:rPr lang="en-US" sz="4800">
                <a:cs typeface="Calibri Light"/>
              </a:rPr>
            </a:br>
            <a:r>
              <a:rPr lang="en-US" sz="4800">
                <a:cs typeface="Calibri Light"/>
              </a:rPr>
              <a:t>JavaBots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 b="1"/>
              <a:t>NORMALIZATION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F99D04-4187-4CC5-861D-56509232F435}"/>
              </a:ext>
            </a:extLst>
          </p:cNvPr>
          <p:cNvSpPr txBox="1"/>
          <p:nvPr/>
        </p:nvSpPr>
        <p:spPr>
          <a:xfrm>
            <a:off x="607750" y="342325"/>
            <a:ext cx="10497290" cy="253660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400" b="1">
                <a:solidFill>
                  <a:srgbClr val="C00000"/>
                </a:solidFill>
              </a:rPr>
              <a:t>What is Normalization?</a:t>
            </a:r>
            <a:endParaRPr lang="en-US" sz="4400">
              <a:solidFill>
                <a:srgbClr val="C00000"/>
              </a:solidFill>
              <a:cs typeface="Calibri" panose="020F0502020204030204"/>
            </a:endParaRPr>
          </a:p>
          <a:p>
            <a:pPr marL="2286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endParaRPr lang="en-US" sz="2000">
              <a:cs typeface="Calibri" panose="020F0502020204030204"/>
            </a:endParaRPr>
          </a:p>
          <a:p>
            <a:pPr marL="228600" indent="-4572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/>
              <a:t>Normalization is the process of organizing the data in the database.</a:t>
            </a:r>
            <a:endParaRPr lang="en-US" sz="2000">
              <a:cs typeface="Calibri" panose="020F0502020204030204"/>
            </a:endParaRPr>
          </a:p>
          <a:p>
            <a:pPr marL="228600" indent="-4572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/>
              <a:t>Normalization divides the larger table into smaller and links them using relationships.</a:t>
            </a:r>
            <a:endParaRPr lang="en-US" sz="2000">
              <a:cs typeface="Calibri" panose="020F0502020204030204"/>
            </a:endParaRPr>
          </a:p>
          <a:p>
            <a:pPr marL="228600" indent="-4572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/>
              <a:t>The normal form is used to reduce redundancy (</a:t>
            </a:r>
            <a:r>
              <a:rPr lang="en-US" sz="2000" b="1"/>
              <a:t>having several copies of the same data</a:t>
            </a:r>
            <a:r>
              <a:rPr lang="en-US" sz="2000"/>
              <a:t>) </a:t>
            </a:r>
            <a:endParaRPr lang="en-US" sz="20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/>
              <a:t>         from the database table.</a:t>
            </a:r>
            <a:endParaRPr lang="en-US" sz="2000">
              <a:cs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85661731-89C3-9993-8919-83837D9A1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58" y="3658623"/>
            <a:ext cx="10968085" cy="2646575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4741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EED63393-0214-2283-6DFB-559072177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63" y="3381970"/>
            <a:ext cx="11035596" cy="29120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4D5ACA-1AD3-3C1C-179A-B2DECD009769}"/>
              </a:ext>
            </a:extLst>
          </p:cNvPr>
          <p:cNvSpPr txBox="1"/>
          <p:nvPr/>
        </p:nvSpPr>
        <p:spPr>
          <a:xfrm>
            <a:off x="682144" y="335059"/>
            <a:ext cx="7854997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>
                <a:solidFill>
                  <a:srgbClr val="C00000"/>
                </a:solidFill>
                <a:latin typeface="Arial"/>
                <a:cs typeface="Arial"/>
              </a:rPr>
              <a:t>1st Normal Form(1NF)</a:t>
            </a:r>
          </a:p>
          <a:p>
            <a:endParaRPr lang="en-US" sz="2400" b="1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latin typeface="Arial"/>
                <a:cs typeface="Arial"/>
              </a:rPr>
              <a:t>Each cell to be single valued.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latin typeface="Arial"/>
                <a:cs typeface="Arial"/>
              </a:rPr>
              <a:t>Entries in a column should be of same type.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latin typeface="Arial"/>
                <a:cs typeface="Arial"/>
              </a:rPr>
              <a:t>Rows should be uniquely identified.</a:t>
            </a:r>
          </a:p>
        </p:txBody>
      </p:sp>
    </p:spTree>
    <p:extLst>
      <p:ext uri="{BB962C8B-B14F-4D97-AF65-F5344CB8AC3E}">
        <p14:creationId xmlns:p14="http://schemas.microsoft.com/office/powerpoint/2010/main" val="20338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6E8455-E385-47FD-1FDA-481154585801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solidFill>
                  <a:srgbClr val="C00000"/>
                </a:solidFill>
                <a:latin typeface="Arial"/>
                <a:ea typeface="+mj-ea"/>
                <a:cs typeface="Arial"/>
              </a:rPr>
              <a:t>2-NF</a:t>
            </a:r>
            <a:endParaRPr lang="en-US" sz="4400"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7677FC-4FA0-CECE-99D4-4E74F5027261}"/>
              </a:ext>
            </a:extLst>
          </p:cNvPr>
          <p:cNvSpPr txBox="1"/>
          <p:nvPr/>
        </p:nvSpPr>
        <p:spPr>
          <a:xfrm>
            <a:off x="643469" y="1449606"/>
            <a:ext cx="8961383" cy="102451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It should be in 1NF.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It should not hold partially Dependency.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2A1C107D-AEC2-7FF5-2D9B-674748410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77" y="3249526"/>
            <a:ext cx="10908554" cy="3286175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6296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AED05E-24FD-79E8-014D-7A1CCC13AA68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b="1" kern="1200">
              <a:solidFill>
                <a:srgbClr val="FF0000"/>
              </a:solidFill>
              <a:latin typeface="+mj-lt"/>
              <a:ea typeface="+mj-ea"/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543470-B19F-0250-FBED-C2C88D9A7EE1}"/>
              </a:ext>
            </a:extLst>
          </p:cNvPr>
          <p:cNvSpPr txBox="1"/>
          <p:nvPr/>
        </p:nvSpPr>
        <p:spPr>
          <a:xfrm>
            <a:off x="893500" y="1235294"/>
            <a:ext cx="8389883" cy="14174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It should be in 2NF​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There should not be transitive functional dependency.</a:t>
            </a:r>
            <a:endParaRPr lang="en-US" sz="200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If A-&gt;B then A should be super key or B is prime Attribute.</a:t>
            </a:r>
            <a:endParaRPr lang="en-US" sz="2000">
              <a:cs typeface="Calibri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2" descr="Diagram, table&#10;&#10;Description automatically generated">
            <a:extLst>
              <a:ext uri="{FF2B5EF4-FFF2-40B4-BE49-F238E27FC236}">
                <a16:creationId xmlns:a16="http://schemas.microsoft.com/office/drawing/2014/main" id="{5F6DBA8A-68DE-CACD-E0DF-4D7C5CE82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08" y="2850620"/>
            <a:ext cx="11170492" cy="3905396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4B67FBC-7551-8DAC-9195-20B7C28DC669}"/>
              </a:ext>
            </a:extLst>
          </p:cNvPr>
          <p:cNvSpPr txBox="1"/>
          <p:nvPr/>
        </p:nvSpPr>
        <p:spPr>
          <a:xfrm>
            <a:off x="894772" y="277092"/>
            <a:ext cx="2339879" cy="76944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b="1">
                <a:solidFill>
                  <a:srgbClr val="C00000"/>
                </a:solidFill>
                <a:latin typeface="Arial"/>
                <a:cs typeface="Calibri"/>
              </a:rPr>
              <a:t>3-NF</a:t>
            </a:r>
          </a:p>
        </p:txBody>
      </p:sp>
    </p:spTree>
    <p:extLst>
      <p:ext uri="{BB962C8B-B14F-4D97-AF65-F5344CB8AC3E}">
        <p14:creationId xmlns:p14="http://schemas.microsoft.com/office/powerpoint/2010/main" val="393765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B16B47-E344-4721-9D13-5D6BACC338A8}"/>
              </a:ext>
            </a:extLst>
          </p:cNvPr>
          <p:cNvSpPr txBox="1"/>
          <p:nvPr/>
        </p:nvSpPr>
        <p:spPr>
          <a:xfrm>
            <a:off x="205204" y="1004454"/>
            <a:ext cx="107375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DB5D4F-50C1-B45A-A238-BE44C36BC9A6}"/>
              </a:ext>
            </a:extLst>
          </p:cNvPr>
          <p:cNvSpPr txBox="1"/>
          <p:nvPr/>
        </p:nvSpPr>
        <p:spPr>
          <a:xfrm>
            <a:off x="604177" y="328718"/>
            <a:ext cx="488045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>
                <a:solidFill>
                  <a:srgbClr val="C00000"/>
                </a:solidFill>
                <a:latin typeface="Arial"/>
                <a:cs typeface="Calibri"/>
              </a:rPr>
              <a:t>BCNF</a:t>
            </a:r>
            <a:endParaRPr lang="en-US">
              <a:solidFill>
                <a:srgbClr val="C00000"/>
              </a:solidFill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2D1AD6-3E0F-D1DF-215C-24FC60FF0FD5}"/>
              </a:ext>
            </a:extLst>
          </p:cNvPr>
          <p:cNvSpPr txBox="1"/>
          <p:nvPr/>
        </p:nvSpPr>
        <p:spPr>
          <a:xfrm>
            <a:off x="266960" y="1192667"/>
            <a:ext cx="112395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50" lvl="1" indent="-285750">
              <a:buFont typeface="Arial"/>
              <a:buChar char="•"/>
            </a:pPr>
            <a:r>
              <a:rPr lang="en-US" sz="2000">
                <a:cs typeface="Calibri" panose="020F0502020204030204"/>
              </a:rPr>
              <a:t>BCNF is a special case of 3NF, where we have multiple overlapping candidate keys.</a:t>
            </a:r>
            <a:endParaRPr lang="en-US"/>
          </a:p>
          <a:p>
            <a:pPr marL="742950" lvl="1" indent="-285750">
              <a:buFont typeface="Arial"/>
              <a:buChar char="•"/>
            </a:pPr>
            <a:endParaRPr lang="en-US" sz="2000">
              <a:cs typeface="Calibri" panose="020F0502020204030204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19748DD-C12C-2F14-1569-7F8FF677C8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458112"/>
              </p:ext>
            </p:extLst>
          </p:nvPr>
        </p:nvGraphicFramePr>
        <p:xfrm>
          <a:off x="661358" y="1825925"/>
          <a:ext cx="573451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627">
                  <a:extLst>
                    <a:ext uri="{9D8B030D-6E8A-4147-A177-3AD203B41FA5}">
                      <a16:colId xmlns:a16="http://schemas.microsoft.com/office/drawing/2014/main" val="135649934"/>
                    </a:ext>
                  </a:extLst>
                </a:gridCol>
                <a:gridCol w="1402772">
                  <a:extLst>
                    <a:ext uri="{9D8B030D-6E8A-4147-A177-3AD203B41FA5}">
                      <a16:colId xmlns:a16="http://schemas.microsoft.com/office/drawing/2014/main" val="4031105278"/>
                    </a:ext>
                  </a:extLst>
                </a:gridCol>
                <a:gridCol w="1464484">
                  <a:extLst>
                    <a:ext uri="{9D8B030D-6E8A-4147-A177-3AD203B41FA5}">
                      <a16:colId xmlns:a16="http://schemas.microsoft.com/office/drawing/2014/main" val="3384598950"/>
                    </a:ext>
                  </a:extLst>
                </a:gridCol>
                <a:gridCol w="1433627">
                  <a:extLst>
                    <a:ext uri="{9D8B030D-6E8A-4147-A177-3AD203B41FA5}">
                      <a16:colId xmlns:a16="http://schemas.microsoft.com/office/drawing/2014/main" val="2351171191"/>
                    </a:ext>
                  </a:extLst>
                </a:gridCol>
              </a:tblGrid>
              <a:tr h="236259">
                <a:tc>
                  <a:txBody>
                    <a:bodyPr/>
                    <a:lstStyle/>
                    <a:p>
                      <a:r>
                        <a:rPr lang="en-US"/>
                        <a:t>Popularity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Date of Release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Year of Release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650407"/>
                  </a:ext>
                </a:extLst>
              </a:tr>
              <a:tr h="363681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Xbox 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15 June 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408790"/>
                  </a:ext>
                </a:extLst>
              </a:tr>
              <a:tr h="236259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PlayStation 4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 July 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525263"/>
                  </a:ext>
                </a:extLst>
              </a:tr>
              <a:tr h="236259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PS Vita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 July 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790150"/>
                  </a:ext>
                </a:extLst>
              </a:tr>
              <a:tr h="23625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PlayStation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10 May 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04469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F9AC8A9-6708-EA5A-9FF9-3F6007FD42C5}"/>
              </a:ext>
            </a:extLst>
          </p:cNvPr>
          <p:cNvSpPr txBox="1"/>
          <p:nvPr/>
        </p:nvSpPr>
        <p:spPr>
          <a:xfrm>
            <a:off x="6596592" y="1901733"/>
            <a:ext cx="5292174" cy="18466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Candidate key</a:t>
            </a:r>
            <a:r>
              <a:rPr lang="en-US">
                <a:cs typeface="Calibri"/>
              </a:rPr>
              <a:t>:</a:t>
            </a:r>
          </a:p>
          <a:p>
            <a:pPr marL="342900" indent="-342900">
              <a:buAutoNum type="arabicPeriod"/>
            </a:pPr>
            <a:r>
              <a:rPr lang="en-US" sz="2000">
                <a:cs typeface="Calibri"/>
              </a:rPr>
              <a:t>{Item}.</a:t>
            </a:r>
          </a:p>
          <a:p>
            <a:pPr marL="342900" indent="-342900">
              <a:buAutoNum type="arabicPeriod"/>
            </a:pPr>
            <a:r>
              <a:rPr lang="en-US" sz="2000">
                <a:cs typeface="Calibri"/>
              </a:rPr>
              <a:t>{Popularity, Release Year}.</a:t>
            </a:r>
          </a:p>
          <a:p>
            <a:pPr marL="342900" indent="-342900">
              <a:buAutoNum type="arabicPeriod"/>
            </a:pPr>
            <a:r>
              <a:rPr lang="en-US" sz="2000">
                <a:cs typeface="Calibri"/>
              </a:rPr>
              <a:t>{DOR, Popularity}</a:t>
            </a:r>
          </a:p>
          <a:p>
            <a:pPr marL="342900" indent="-342900">
              <a:buAutoNum type="arabicPeriod"/>
            </a:pPr>
            <a:endParaRPr lang="en-US">
              <a:cs typeface="Calibri"/>
            </a:endParaRPr>
          </a:p>
          <a:p>
            <a:pPr marL="342900" indent="-342900">
              <a:buAutoNum type="arabicPeriod"/>
            </a:pPr>
            <a:endParaRPr lang="en-US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65DB52-C2E4-997E-81DB-3F5D7F1A0C14}"/>
              </a:ext>
            </a:extLst>
          </p:cNvPr>
          <p:cNvSpPr txBox="1"/>
          <p:nvPr/>
        </p:nvSpPr>
        <p:spPr>
          <a:xfrm>
            <a:off x="6665540" y="3427039"/>
            <a:ext cx="5230090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cs typeface="Calibri"/>
              </a:rPr>
              <a:t>Here we can see that Year Of release is dependent upon Date of Release. This may give rise to inconsistent data.</a:t>
            </a:r>
          </a:p>
          <a:p>
            <a:endParaRPr lang="en-US" sz="2000">
              <a:cs typeface="Calibri"/>
            </a:endParaRPr>
          </a:p>
          <a:p>
            <a:r>
              <a:rPr lang="en-US" sz="2000">
                <a:cs typeface="Calibri"/>
              </a:rPr>
              <a:t>For example we can see that year of release and date of release contradict themselves.TO avoid such cases BCNF is used.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112C5FE-F041-FC3B-FA8A-A7CA38E3F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341665"/>
              </p:ext>
            </p:extLst>
          </p:nvPr>
        </p:nvGraphicFramePr>
        <p:xfrm>
          <a:off x="733245" y="4787660"/>
          <a:ext cx="57601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4727">
                  <a:extLst>
                    <a:ext uri="{9D8B030D-6E8A-4147-A177-3AD203B41FA5}">
                      <a16:colId xmlns:a16="http://schemas.microsoft.com/office/drawing/2014/main" val="1041828106"/>
                    </a:ext>
                  </a:extLst>
                </a:gridCol>
                <a:gridCol w="1405298">
                  <a:extLst>
                    <a:ext uri="{9D8B030D-6E8A-4147-A177-3AD203B41FA5}">
                      <a16:colId xmlns:a16="http://schemas.microsoft.com/office/drawing/2014/main" val="2281002379"/>
                    </a:ext>
                  </a:extLst>
                </a:gridCol>
                <a:gridCol w="1463817">
                  <a:extLst>
                    <a:ext uri="{9D8B030D-6E8A-4147-A177-3AD203B41FA5}">
                      <a16:colId xmlns:a16="http://schemas.microsoft.com/office/drawing/2014/main" val="3963086405"/>
                    </a:ext>
                  </a:extLst>
                </a:gridCol>
                <a:gridCol w="1436260">
                  <a:extLst>
                    <a:ext uri="{9D8B030D-6E8A-4147-A177-3AD203B41FA5}">
                      <a16:colId xmlns:a16="http://schemas.microsoft.com/office/drawing/2014/main" val="3024139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PS Vita 2.0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30 May 2014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2016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0771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50022804-D22E-8B7F-6285-8D4EEE4B4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803299"/>
              </p:ext>
            </p:extLst>
          </p:nvPr>
        </p:nvGraphicFramePr>
        <p:xfrm>
          <a:off x="660208" y="5366263"/>
          <a:ext cx="581308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272">
                  <a:extLst>
                    <a:ext uri="{9D8B030D-6E8A-4147-A177-3AD203B41FA5}">
                      <a16:colId xmlns:a16="http://schemas.microsoft.com/office/drawing/2014/main" val="1556544816"/>
                    </a:ext>
                  </a:extLst>
                </a:gridCol>
                <a:gridCol w="1453272">
                  <a:extLst>
                    <a:ext uri="{9D8B030D-6E8A-4147-A177-3AD203B41FA5}">
                      <a16:colId xmlns:a16="http://schemas.microsoft.com/office/drawing/2014/main" val="665864175"/>
                    </a:ext>
                  </a:extLst>
                </a:gridCol>
                <a:gridCol w="1453272">
                  <a:extLst>
                    <a:ext uri="{9D8B030D-6E8A-4147-A177-3AD203B41FA5}">
                      <a16:colId xmlns:a16="http://schemas.microsoft.com/office/drawing/2014/main" val="2974810016"/>
                    </a:ext>
                  </a:extLst>
                </a:gridCol>
                <a:gridCol w="1453272">
                  <a:extLst>
                    <a:ext uri="{9D8B030D-6E8A-4147-A177-3AD203B41FA5}">
                      <a16:colId xmlns:a16="http://schemas.microsoft.com/office/drawing/2014/main" val="1746010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Popularity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402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at_smith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Xbox 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15 June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61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wilson44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Playstation</a:t>
                      </a:r>
                      <a:r>
                        <a:rPr lang="en-US"/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 July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60008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9DBDA64-78CF-190F-4041-1D5CD7BB4C98}"/>
              </a:ext>
            </a:extLst>
          </p:cNvPr>
          <p:cNvSpPr txBox="1"/>
          <p:nvPr/>
        </p:nvSpPr>
        <p:spPr>
          <a:xfrm>
            <a:off x="6588423" y="5880013"/>
            <a:ext cx="490104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Here we can see that now Date Of Purchase is not dependent on year of purchase.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44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1BCC0281-B28E-1EC9-85A4-2CD17893A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683073"/>
            <a:ext cx="10905066" cy="3972683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0E10E0-4ACB-4774-F028-89F98691955C}"/>
              </a:ext>
            </a:extLst>
          </p:cNvPr>
          <p:cNvSpPr txBox="1"/>
          <p:nvPr/>
        </p:nvSpPr>
        <p:spPr>
          <a:xfrm>
            <a:off x="762000" y="363681"/>
            <a:ext cx="238990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b="1">
                <a:solidFill>
                  <a:srgbClr val="C00000"/>
                </a:solidFill>
                <a:latin typeface="Arial"/>
                <a:cs typeface="Arial"/>
              </a:rPr>
              <a:t>4-NF</a:t>
            </a:r>
            <a:endParaRPr lang="en-US" sz="4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25C072-2B31-71FD-DA32-7629D828B763}"/>
              </a:ext>
            </a:extLst>
          </p:cNvPr>
          <p:cNvSpPr txBox="1"/>
          <p:nvPr/>
        </p:nvSpPr>
        <p:spPr>
          <a:xfrm>
            <a:off x="756226" y="1373909"/>
            <a:ext cx="11190751" cy="15973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It should be in BCNF.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It should not have multivalued dependency.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>
                <a:cs typeface="Calibri"/>
              </a:rPr>
              <a:t>For a dependency A-&gt;B, if for a single value of A there exists multiple values in B then this relation is called multivalued dependency.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5385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0E10E0-4ACB-4774-F028-89F98691955C}"/>
              </a:ext>
            </a:extLst>
          </p:cNvPr>
          <p:cNvSpPr txBox="1"/>
          <p:nvPr/>
        </p:nvSpPr>
        <p:spPr>
          <a:xfrm>
            <a:off x="762000" y="363681"/>
            <a:ext cx="238990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b="1">
                <a:solidFill>
                  <a:srgbClr val="C00000"/>
                </a:solidFill>
                <a:latin typeface="Arial"/>
                <a:cs typeface="Arial"/>
              </a:rPr>
              <a:t>5-NF</a:t>
            </a:r>
            <a:endParaRPr lang="en-US" sz="4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25C072-2B31-71FD-DA32-7629D828B763}"/>
              </a:ext>
            </a:extLst>
          </p:cNvPr>
          <p:cNvSpPr txBox="1"/>
          <p:nvPr/>
        </p:nvSpPr>
        <p:spPr>
          <a:xfrm>
            <a:off x="756226" y="1373909"/>
            <a:ext cx="11190751" cy="13203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It should be in 4NF.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Does not have join dependency and joining should be lossless.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5NF is satisfied when all the tables are broken into as many tables as possible in order to avoid redundancy.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5NF is also known as Project-join normal form.</a:t>
            </a:r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4D05DF09-60A4-13C3-6D66-A2ED8CDBB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54" y="3538375"/>
            <a:ext cx="2901537" cy="2767839"/>
          </a:xfrm>
          <a:prstGeom prst="rect">
            <a:avLst/>
          </a:prstGeom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E1F60DC4-7523-F5E4-45A2-1CECCD550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815" y="3609266"/>
            <a:ext cx="2743200" cy="2113494"/>
          </a:xfrm>
          <a:prstGeom prst="rect">
            <a:avLst/>
          </a:prstGeom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id="{87E503F3-7EF1-71C1-1E54-CDE4DDB49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868" y="3539650"/>
            <a:ext cx="2181225" cy="28860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D381A84-5025-0A96-FDE2-E5289D0331D9}"/>
              </a:ext>
            </a:extLst>
          </p:cNvPr>
          <p:cNvSpPr txBox="1"/>
          <p:nvPr/>
        </p:nvSpPr>
        <p:spPr>
          <a:xfrm>
            <a:off x="5244935" y="3176649"/>
            <a:ext cx="14225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chemeClr val="accent1">
                    <a:lumMod val="50000"/>
                  </a:schemeClr>
                </a:solidFill>
                <a:cs typeface="Calibri"/>
              </a:rPr>
              <a:t>Table P1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FA6E6F-47BE-5A45-4987-2DAC91461FB9}"/>
              </a:ext>
            </a:extLst>
          </p:cNvPr>
          <p:cNvSpPr txBox="1"/>
          <p:nvPr/>
        </p:nvSpPr>
        <p:spPr>
          <a:xfrm>
            <a:off x="8475024" y="305195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203864"/>
                </a:solidFill>
              </a:rPr>
              <a:t>Table P2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32931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0E10E0-4ACB-4774-F028-89F98691955C}"/>
              </a:ext>
            </a:extLst>
          </p:cNvPr>
          <p:cNvSpPr txBox="1"/>
          <p:nvPr/>
        </p:nvSpPr>
        <p:spPr>
          <a:xfrm>
            <a:off x="762000" y="363681"/>
            <a:ext cx="238990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b="1">
                <a:solidFill>
                  <a:srgbClr val="C00000"/>
                </a:solidFill>
                <a:latin typeface="Arial"/>
                <a:cs typeface="Arial"/>
              </a:rPr>
              <a:t>5-NF</a:t>
            </a:r>
            <a:endParaRPr lang="en-US" sz="4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381A84-5025-0A96-FDE2-E5289D0331D9}"/>
              </a:ext>
            </a:extLst>
          </p:cNvPr>
          <p:cNvSpPr txBox="1"/>
          <p:nvPr/>
        </p:nvSpPr>
        <p:spPr>
          <a:xfrm>
            <a:off x="6759040" y="1058883"/>
            <a:ext cx="14225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chemeClr val="accent1">
                    <a:lumMod val="50000"/>
                  </a:schemeClr>
                </a:solidFill>
                <a:cs typeface="Calibri"/>
              </a:rPr>
              <a:t>Table P3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Picture 13">
            <a:extLst>
              <a:ext uri="{FF2B5EF4-FFF2-40B4-BE49-F238E27FC236}">
                <a16:creationId xmlns:a16="http://schemas.microsoft.com/office/drawing/2014/main" id="{7FF768CC-A53B-C083-8480-C9F2B6022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569" y="1380394"/>
            <a:ext cx="2287980" cy="20981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998E522-212B-B91A-4314-B68E4C01B28D}"/>
              </a:ext>
            </a:extLst>
          </p:cNvPr>
          <p:cNvSpPr txBox="1"/>
          <p:nvPr/>
        </p:nvSpPr>
        <p:spPr>
          <a:xfrm>
            <a:off x="588818" y="2847603"/>
            <a:ext cx="436170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If natural join is performed on all the three relations then there will be no extra tuples. 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438BC8-9681-A927-88FF-1D96540EA7FA}"/>
              </a:ext>
            </a:extLst>
          </p:cNvPr>
          <p:cNvSpPr txBox="1"/>
          <p:nvPr/>
        </p:nvSpPr>
        <p:spPr>
          <a:xfrm>
            <a:off x="5298374" y="5001491"/>
            <a:ext cx="304997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D0D0D"/>
                </a:solidFill>
              </a:rPr>
              <a:t>So now we can say that P1, P2 and P3 are in fifth normal form.</a:t>
            </a:r>
            <a:endParaRPr lang="en-US"/>
          </a:p>
        </p:txBody>
      </p:sp>
      <p:pic>
        <p:nvPicPr>
          <p:cNvPr id="21" name="Picture 5">
            <a:extLst>
              <a:ext uri="{FF2B5EF4-FFF2-40B4-BE49-F238E27FC236}">
                <a16:creationId xmlns:a16="http://schemas.microsoft.com/office/drawing/2014/main" id="{3FDBA5C4-6333-628F-C6A4-A497BC6EC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879" y="3795674"/>
            <a:ext cx="2901537" cy="276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967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Team –1 JavaBots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</cp:revision>
  <dcterms:created xsi:type="dcterms:W3CDTF">2013-07-15T20:26:40Z</dcterms:created>
  <dcterms:modified xsi:type="dcterms:W3CDTF">2022-09-28T08:46:54Z</dcterms:modified>
</cp:coreProperties>
</file>