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75" r:id="rId4"/>
    <p:sldId id="274" r:id="rId5"/>
    <p:sldId id="27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544" autoAdjust="0"/>
    <p:restoredTop sz="94660"/>
  </p:normalViewPr>
  <p:slideViewPr>
    <p:cSldViewPr snapToGrid="0">
      <p:cViewPr varScale="1">
        <p:scale>
          <a:sx n="66" d="100"/>
          <a:sy n="66" d="100"/>
        </p:scale>
        <p:origin x="36"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E9C7-8BC7-4301-A3BF-D9E540963538}" type="datetimeFigureOut">
              <a:rPr lang="es-ES" smtClean="0"/>
              <a:t>02/07/2018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22078-4727-471E-BDA2-B9FB76D2D85B}" type="slidenum">
              <a:rPr lang="es-ES" smtClean="0"/>
              <a:t>‹Nº›</a:t>
            </a:fld>
            <a:endParaRPr lang="es-ES"/>
          </a:p>
        </p:txBody>
      </p:sp>
    </p:spTree>
    <p:extLst>
      <p:ext uri="{BB962C8B-B14F-4D97-AF65-F5344CB8AC3E}">
        <p14:creationId xmlns:p14="http://schemas.microsoft.com/office/powerpoint/2010/main" val="31563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2696B-9D3D-491F-BA50-57C6483B658C}"/>
              </a:ext>
            </a:extLst>
          </p:cNvPr>
          <p:cNvSpPr>
            <a:spLocks noGrp="1"/>
          </p:cNvSpPr>
          <p:nvPr>
            <p:ph type="ctrTitle"/>
          </p:nvPr>
        </p:nvSpPr>
        <p:spPr>
          <a:xfrm>
            <a:off x="1877348" y="1554552"/>
            <a:ext cx="9959052" cy="3748895"/>
          </a:xfrm>
          <a:noFill/>
        </p:spPr>
        <p:txBody>
          <a:bodyPr>
            <a:normAutofit/>
          </a:bodyPr>
          <a:lstStyle/>
          <a:p>
            <a:pPr algn="ctr"/>
            <a:r>
              <a:rPr lang="es-ES" sz="6000" b="1" dirty="0">
                <a:solidFill>
                  <a:schemeClr val="bg2">
                    <a:lumMod val="20000"/>
                    <a:lumOff val="80000"/>
                  </a:schemeClr>
                </a:solidFill>
                <a:latin typeface="AR DESTINE" panose="02000000000000000000" pitchFamily="2" charset="0"/>
              </a:rPr>
              <a:t>Entiende tu análisis.</a:t>
            </a:r>
            <a:br>
              <a:rPr lang="es-ES" dirty="0">
                <a:solidFill>
                  <a:schemeClr val="bg2">
                    <a:lumMod val="20000"/>
                    <a:lumOff val="80000"/>
                  </a:schemeClr>
                </a:solidFill>
              </a:rPr>
            </a:br>
            <a:br>
              <a:rPr lang="es-ES" dirty="0">
                <a:solidFill>
                  <a:schemeClr val="bg2">
                    <a:lumMod val="20000"/>
                    <a:lumOff val="80000"/>
                  </a:schemeClr>
                </a:solidFill>
              </a:rPr>
            </a:br>
            <a:r>
              <a:rPr lang="es-ES" sz="3600" dirty="0" err="1">
                <a:solidFill>
                  <a:schemeClr val="bg2">
                    <a:lumMod val="20000"/>
                    <a:lumOff val="80000"/>
                  </a:schemeClr>
                </a:solidFill>
              </a:rPr>
              <a:t>Pet</a:t>
            </a:r>
            <a:r>
              <a:rPr lang="es-ES" sz="3600" dirty="0">
                <a:solidFill>
                  <a:schemeClr val="bg2">
                    <a:lumMod val="20000"/>
                    <a:lumOff val="80000"/>
                  </a:schemeClr>
                </a:solidFill>
              </a:rPr>
              <a:t> Project verano 2018</a:t>
            </a:r>
          </a:p>
        </p:txBody>
      </p:sp>
    </p:spTree>
    <p:extLst>
      <p:ext uri="{BB962C8B-B14F-4D97-AF65-F5344CB8AC3E}">
        <p14:creationId xmlns:p14="http://schemas.microsoft.com/office/powerpoint/2010/main" val="403089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3BEA6BCA-5ED0-47FF-876E-3B41C20C94B4}"/>
              </a:ext>
            </a:extLst>
          </p:cNvPr>
          <p:cNvSpPr>
            <a:spLocks noGrp="1"/>
          </p:cNvSpPr>
          <p:nvPr>
            <p:ph type="title"/>
          </p:nvPr>
        </p:nvSpPr>
        <p:spPr/>
        <p:txBody>
          <a:bodyPr/>
          <a:lstStyle/>
          <a:p>
            <a:r>
              <a:rPr lang="es-ES" b="1" dirty="0">
                <a:solidFill>
                  <a:srgbClr val="7030A0"/>
                </a:solidFill>
              </a:rPr>
              <a:t>PRIMEROS PASOS: DEFINIR LA APLICACIÓN </a:t>
            </a:r>
          </a:p>
        </p:txBody>
      </p:sp>
      <p:sp>
        <p:nvSpPr>
          <p:cNvPr id="13" name="Marcador de contenido 12">
            <a:extLst>
              <a:ext uri="{FF2B5EF4-FFF2-40B4-BE49-F238E27FC236}">
                <a16:creationId xmlns:a16="http://schemas.microsoft.com/office/drawing/2014/main" id="{84F8EFE4-E69F-49DB-A3F8-AE24C906DB84}"/>
              </a:ext>
            </a:extLst>
          </p:cNvPr>
          <p:cNvSpPr>
            <a:spLocks noGrp="1"/>
          </p:cNvSpPr>
          <p:nvPr>
            <p:ph idx="1"/>
          </p:nvPr>
        </p:nvSpPr>
        <p:spPr/>
        <p:txBody>
          <a:bodyPr>
            <a:normAutofit fontScale="92500" lnSpcReduction="20000"/>
          </a:bodyPr>
          <a:lstStyle/>
          <a:p>
            <a:pPr marL="0" indent="0">
              <a:buNone/>
            </a:pPr>
            <a:r>
              <a:rPr lang="es-ES" dirty="0">
                <a:solidFill>
                  <a:srgbClr val="7030A0"/>
                </a:solidFill>
              </a:rPr>
              <a:t>Se trata de una aplicación web en la que el usuario, tras introducir los valores obtenidos en su análisis de sangre obtendrá un resultado estimado indicando si existe riesgo de padecer algún tipo de trastorno y recomendaciones a seguir.</a:t>
            </a:r>
          </a:p>
          <a:p>
            <a:pPr marL="0" indent="0">
              <a:buNone/>
            </a:pPr>
            <a:r>
              <a:rPr lang="es-ES" dirty="0">
                <a:solidFill>
                  <a:srgbClr val="7030A0"/>
                </a:solidFill>
              </a:rPr>
              <a:t>Constará de las siguientes pantallas:</a:t>
            </a:r>
          </a:p>
          <a:p>
            <a:pPr marL="0" indent="0">
              <a:buNone/>
            </a:pPr>
            <a:r>
              <a:rPr lang="es-ES" dirty="0">
                <a:solidFill>
                  <a:srgbClr val="7030A0"/>
                </a:solidFill>
              </a:rPr>
              <a:t>PANTALLA 1. Pantalla para meter los datos obtenidos en el análisis.</a:t>
            </a:r>
          </a:p>
          <a:p>
            <a:pPr marL="0" indent="0">
              <a:buNone/>
            </a:pPr>
            <a:r>
              <a:rPr lang="es-ES" dirty="0">
                <a:solidFill>
                  <a:srgbClr val="7030A0"/>
                </a:solidFill>
              </a:rPr>
              <a:t>PANTALLA 2. Listado de posibles patologías y recomendaciones.</a:t>
            </a:r>
          </a:p>
          <a:p>
            <a:pPr marL="0" indent="0">
              <a:buNone/>
            </a:pPr>
            <a:r>
              <a:rPr lang="es-ES" dirty="0">
                <a:solidFill>
                  <a:srgbClr val="7030A0"/>
                </a:solidFill>
              </a:rPr>
              <a:t>PANTALLA 3. Patología: descripción, tratamiento y riesgos.</a:t>
            </a:r>
          </a:p>
          <a:p>
            <a:pPr marL="0" indent="0">
              <a:buNone/>
            </a:pPr>
            <a:r>
              <a:rPr lang="es-ES" dirty="0">
                <a:solidFill>
                  <a:srgbClr val="7030A0"/>
                </a:solidFill>
              </a:rPr>
              <a:t>PANTALLA 4. Recomendaciones</a:t>
            </a:r>
          </a:p>
          <a:p>
            <a:pPr marL="0" indent="0">
              <a:buNone/>
            </a:pPr>
            <a:endParaRPr lang="es-ES" dirty="0">
              <a:solidFill>
                <a:srgbClr val="7030A0"/>
              </a:solidFill>
            </a:endParaRPr>
          </a:p>
        </p:txBody>
      </p:sp>
    </p:spTree>
    <p:extLst>
      <p:ext uri="{BB962C8B-B14F-4D97-AF65-F5344CB8AC3E}">
        <p14:creationId xmlns:p14="http://schemas.microsoft.com/office/powerpoint/2010/main" val="113972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3BEA6BCA-5ED0-47FF-876E-3B41C20C94B4}"/>
              </a:ext>
            </a:extLst>
          </p:cNvPr>
          <p:cNvSpPr>
            <a:spLocks noGrp="1"/>
          </p:cNvSpPr>
          <p:nvPr>
            <p:ph type="title"/>
          </p:nvPr>
        </p:nvSpPr>
        <p:spPr>
          <a:xfrm>
            <a:off x="1501541" y="134180"/>
            <a:ext cx="9905998" cy="1478570"/>
          </a:xfrm>
        </p:spPr>
        <p:txBody>
          <a:bodyPr/>
          <a:lstStyle/>
          <a:p>
            <a:r>
              <a:rPr lang="es-ES" b="1" dirty="0">
                <a:solidFill>
                  <a:srgbClr val="7030A0"/>
                </a:solidFill>
              </a:rPr>
              <a:t>DECISIÓN DE LAS TECNOLOGÍAS A USAR</a:t>
            </a:r>
          </a:p>
        </p:txBody>
      </p:sp>
      <p:sp>
        <p:nvSpPr>
          <p:cNvPr id="39" name="Marcador de contenido 12">
            <a:extLst>
              <a:ext uri="{FF2B5EF4-FFF2-40B4-BE49-F238E27FC236}">
                <a16:creationId xmlns:a16="http://schemas.microsoft.com/office/drawing/2014/main" id="{F433D4A4-7D9A-48E7-9FB8-C1D68CBF9699}"/>
              </a:ext>
            </a:extLst>
          </p:cNvPr>
          <p:cNvSpPr>
            <a:spLocks noGrp="1"/>
          </p:cNvSpPr>
          <p:nvPr>
            <p:ph idx="1"/>
          </p:nvPr>
        </p:nvSpPr>
        <p:spPr>
          <a:xfrm>
            <a:off x="1143000" y="1517967"/>
            <a:ext cx="9905999" cy="3541714"/>
          </a:xfrm>
        </p:spPr>
        <p:txBody>
          <a:bodyPr>
            <a:normAutofit fontScale="92500"/>
          </a:bodyPr>
          <a:lstStyle/>
          <a:p>
            <a:pPr marL="0" indent="0">
              <a:buNone/>
            </a:pPr>
            <a:r>
              <a:rPr lang="es-ES" dirty="0">
                <a:solidFill>
                  <a:srgbClr val="7030A0"/>
                </a:solidFill>
              </a:rPr>
              <a:t>Me he dejado guiar por aquellas tecnologías en las que quería profundizar más, así que la decisión no se basa realmente en ningún otro criterio aunque si me pongo a buscar información seguro que encuentro múltiples razones para sustentar mi decisión.</a:t>
            </a:r>
          </a:p>
          <a:p>
            <a:pPr marL="0" indent="0">
              <a:buNone/>
            </a:pPr>
            <a:endParaRPr lang="es-ES" dirty="0">
              <a:solidFill>
                <a:srgbClr val="7030A0"/>
              </a:solidFill>
            </a:endParaRPr>
          </a:p>
          <a:p>
            <a:pPr marL="0" indent="0">
              <a:buNone/>
            </a:pPr>
            <a:r>
              <a:rPr lang="es-ES" b="1" dirty="0">
                <a:solidFill>
                  <a:srgbClr val="7030A0"/>
                </a:solidFill>
              </a:rPr>
              <a:t>BACKEND</a:t>
            </a:r>
            <a:r>
              <a:rPr lang="es-ES" dirty="0">
                <a:solidFill>
                  <a:srgbClr val="7030A0"/>
                </a:solidFill>
              </a:rPr>
              <a:t>  </a:t>
            </a:r>
            <a:r>
              <a:rPr lang="es-ES" dirty="0" err="1">
                <a:solidFill>
                  <a:srgbClr val="7030A0"/>
                </a:solidFill>
              </a:rPr>
              <a:t>WebApi</a:t>
            </a:r>
            <a:r>
              <a:rPr lang="es-ES" dirty="0">
                <a:solidFill>
                  <a:srgbClr val="7030A0"/>
                </a:solidFill>
              </a:rPr>
              <a:t> en </a:t>
            </a:r>
            <a:r>
              <a:rPr lang="es-ES" dirty="0" err="1">
                <a:solidFill>
                  <a:srgbClr val="7030A0"/>
                </a:solidFill>
              </a:rPr>
              <a:t>.Net</a:t>
            </a:r>
            <a:r>
              <a:rPr lang="es-ES" dirty="0">
                <a:solidFill>
                  <a:srgbClr val="7030A0"/>
                </a:solidFill>
              </a:rPr>
              <a:t> Core.</a:t>
            </a:r>
          </a:p>
          <a:p>
            <a:pPr marL="0" indent="0">
              <a:buNone/>
            </a:pPr>
            <a:r>
              <a:rPr lang="es-ES" b="1" dirty="0">
                <a:solidFill>
                  <a:srgbClr val="7030A0"/>
                </a:solidFill>
              </a:rPr>
              <a:t>FRONTEND</a:t>
            </a:r>
            <a:r>
              <a:rPr lang="es-ES" dirty="0">
                <a:solidFill>
                  <a:srgbClr val="7030A0"/>
                </a:solidFill>
              </a:rPr>
              <a:t> Aurelia</a:t>
            </a:r>
          </a:p>
          <a:p>
            <a:pPr marL="0" indent="0">
              <a:buNone/>
            </a:pPr>
            <a:r>
              <a:rPr lang="es-ES" b="1" dirty="0">
                <a:solidFill>
                  <a:srgbClr val="7030A0"/>
                </a:solidFill>
              </a:rPr>
              <a:t>BASE DE DATOS </a:t>
            </a:r>
            <a:r>
              <a:rPr lang="es-ES" dirty="0" err="1">
                <a:solidFill>
                  <a:srgbClr val="7030A0"/>
                </a:solidFill>
              </a:rPr>
              <a:t>MySql</a:t>
            </a:r>
            <a:endParaRPr lang="es-ES" dirty="0">
              <a:solidFill>
                <a:srgbClr val="7030A0"/>
              </a:solidFill>
            </a:endParaRPr>
          </a:p>
          <a:p>
            <a:pPr marL="0" indent="0">
              <a:buNone/>
            </a:pPr>
            <a:endParaRPr lang="es-ES" dirty="0">
              <a:solidFill>
                <a:srgbClr val="7030A0"/>
              </a:solidFill>
            </a:endParaRPr>
          </a:p>
        </p:txBody>
      </p:sp>
    </p:spTree>
    <p:extLst>
      <p:ext uri="{BB962C8B-B14F-4D97-AF65-F5344CB8AC3E}">
        <p14:creationId xmlns:p14="http://schemas.microsoft.com/office/powerpoint/2010/main" val="154291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3BEA6BCA-5ED0-47FF-876E-3B41C20C94B4}"/>
              </a:ext>
            </a:extLst>
          </p:cNvPr>
          <p:cNvSpPr>
            <a:spLocks noGrp="1"/>
          </p:cNvSpPr>
          <p:nvPr>
            <p:ph type="title"/>
          </p:nvPr>
        </p:nvSpPr>
        <p:spPr>
          <a:xfrm>
            <a:off x="1241659" y="-308582"/>
            <a:ext cx="9905998" cy="1478570"/>
          </a:xfrm>
        </p:spPr>
        <p:txBody>
          <a:bodyPr/>
          <a:lstStyle/>
          <a:p>
            <a:r>
              <a:rPr lang="es-ES" b="1" dirty="0">
                <a:solidFill>
                  <a:srgbClr val="7030A0"/>
                </a:solidFill>
              </a:rPr>
              <a:t>Datos: diseño de tablas</a:t>
            </a:r>
          </a:p>
        </p:txBody>
      </p:sp>
      <p:grpSp>
        <p:nvGrpSpPr>
          <p:cNvPr id="61" name="Grupo 60">
            <a:extLst>
              <a:ext uri="{FF2B5EF4-FFF2-40B4-BE49-F238E27FC236}">
                <a16:creationId xmlns:a16="http://schemas.microsoft.com/office/drawing/2014/main" id="{E279F481-10D2-404B-8DF9-3330A6A63D01}"/>
              </a:ext>
            </a:extLst>
          </p:cNvPr>
          <p:cNvGrpSpPr/>
          <p:nvPr/>
        </p:nvGrpSpPr>
        <p:grpSpPr>
          <a:xfrm>
            <a:off x="1394059" y="994579"/>
            <a:ext cx="9403882" cy="5114121"/>
            <a:chOff x="1394059" y="994579"/>
            <a:chExt cx="9403882" cy="5114121"/>
          </a:xfrm>
        </p:grpSpPr>
        <p:grpSp>
          <p:nvGrpSpPr>
            <p:cNvPr id="15" name="Grupo 14">
              <a:extLst>
                <a:ext uri="{FF2B5EF4-FFF2-40B4-BE49-F238E27FC236}">
                  <a16:creationId xmlns:a16="http://schemas.microsoft.com/office/drawing/2014/main" id="{EC9BC3C5-AA86-4DE0-966C-9398D6E26B90}"/>
                </a:ext>
              </a:extLst>
            </p:cNvPr>
            <p:cNvGrpSpPr/>
            <p:nvPr/>
          </p:nvGrpSpPr>
          <p:grpSpPr>
            <a:xfrm>
              <a:off x="2615196" y="3798888"/>
              <a:ext cx="3579462" cy="2309812"/>
              <a:chOff x="1241659" y="865188"/>
              <a:chExt cx="2733441" cy="2309812"/>
            </a:xfrm>
          </p:grpSpPr>
          <p:grpSp>
            <p:nvGrpSpPr>
              <p:cNvPr id="7" name="Grupo 6">
                <a:extLst>
                  <a:ext uri="{FF2B5EF4-FFF2-40B4-BE49-F238E27FC236}">
                    <a16:creationId xmlns:a16="http://schemas.microsoft.com/office/drawing/2014/main" id="{3F10EADD-A0E5-4AA0-909F-A4B2641C3628}"/>
                  </a:ext>
                </a:extLst>
              </p:cNvPr>
              <p:cNvGrpSpPr/>
              <p:nvPr/>
            </p:nvGrpSpPr>
            <p:grpSpPr>
              <a:xfrm>
                <a:off x="1241659" y="865188"/>
                <a:ext cx="2733441" cy="2309812"/>
                <a:chOff x="1241659" y="2097088"/>
                <a:chExt cx="3022333" cy="4063080"/>
              </a:xfrm>
            </p:grpSpPr>
            <p:sp>
              <p:nvSpPr>
                <p:cNvPr id="4" name="Rectángulo 3">
                  <a:extLst>
                    <a:ext uri="{FF2B5EF4-FFF2-40B4-BE49-F238E27FC236}">
                      <a16:creationId xmlns:a16="http://schemas.microsoft.com/office/drawing/2014/main" id="{E1F1277C-4AC3-4C38-BC53-0A1554E53E7C}"/>
                    </a:ext>
                  </a:extLst>
                </p:cNvPr>
                <p:cNvSpPr/>
                <p:nvPr/>
              </p:nvSpPr>
              <p:spPr>
                <a:xfrm>
                  <a:off x="1241659" y="2097088"/>
                  <a:ext cx="3022333" cy="4063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 name="Conector recto 5">
                  <a:extLst>
                    <a:ext uri="{FF2B5EF4-FFF2-40B4-BE49-F238E27FC236}">
                      <a16:creationId xmlns:a16="http://schemas.microsoft.com/office/drawing/2014/main" id="{7EEEBFA3-9A1B-4884-8121-52540A2A0513}"/>
                    </a:ext>
                  </a:extLst>
                </p:cNvPr>
                <p:cNvCxnSpPr/>
                <p:nvPr/>
              </p:nvCxnSpPr>
              <p:spPr>
                <a:xfrm>
                  <a:off x="1241659" y="2768600"/>
                  <a:ext cx="302233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8" name="CuadroTexto 7">
                <a:extLst>
                  <a:ext uri="{FF2B5EF4-FFF2-40B4-BE49-F238E27FC236}">
                    <a16:creationId xmlns:a16="http://schemas.microsoft.com/office/drawing/2014/main" id="{A679293A-EDCD-4A06-85AC-E7421B9E2B53}"/>
                  </a:ext>
                </a:extLst>
              </p:cNvPr>
              <p:cNvSpPr txBox="1"/>
              <p:nvPr/>
            </p:nvSpPr>
            <p:spPr>
              <a:xfrm>
                <a:off x="1511300" y="942564"/>
                <a:ext cx="2362200" cy="646331"/>
              </a:xfrm>
              <a:prstGeom prst="rect">
                <a:avLst/>
              </a:prstGeom>
              <a:noFill/>
            </p:spPr>
            <p:txBody>
              <a:bodyPr wrap="square" rtlCol="0">
                <a:spAutoFit/>
              </a:bodyPr>
              <a:lstStyle/>
              <a:p>
                <a:r>
                  <a:rPr lang="es-ES" dirty="0">
                    <a:solidFill>
                      <a:srgbClr val="7030A0"/>
                    </a:solidFill>
                  </a:rPr>
                  <a:t>RELACION_RECOMENDACION</a:t>
                </a:r>
              </a:p>
            </p:txBody>
          </p:sp>
          <p:sp>
            <p:nvSpPr>
              <p:cNvPr id="9" name="CuadroTexto 8">
                <a:extLst>
                  <a:ext uri="{FF2B5EF4-FFF2-40B4-BE49-F238E27FC236}">
                    <a16:creationId xmlns:a16="http://schemas.microsoft.com/office/drawing/2014/main" id="{66AA7C45-5A4A-43DB-815F-E88BBCE262E1}"/>
                  </a:ext>
                </a:extLst>
              </p:cNvPr>
              <p:cNvSpPr txBox="1"/>
              <p:nvPr/>
            </p:nvSpPr>
            <p:spPr>
              <a:xfrm>
                <a:off x="1371600" y="1549400"/>
                <a:ext cx="2501900" cy="1200329"/>
              </a:xfrm>
              <a:prstGeom prst="rect">
                <a:avLst/>
              </a:prstGeom>
              <a:noFill/>
            </p:spPr>
            <p:txBody>
              <a:bodyPr wrap="square" rtlCol="0">
                <a:spAutoFit/>
              </a:bodyPr>
              <a:lstStyle/>
              <a:p>
                <a:r>
                  <a:rPr lang="es-ES" dirty="0">
                    <a:solidFill>
                      <a:srgbClr val="7030A0"/>
                    </a:solidFill>
                  </a:rPr>
                  <a:t>ID</a:t>
                </a:r>
              </a:p>
              <a:p>
                <a:r>
                  <a:rPr lang="es-ES" dirty="0">
                    <a:solidFill>
                      <a:srgbClr val="7030A0"/>
                    </a:solidFill>
                  </a:rPr>
                  <a:t>ID_PARAMETRO</a:t>
                </a:r>
              </a:p>
              <a:p>
                <a:r>
                  <a:rPr lang="es-ES" dirty="0">
                    <a:solidFill>
                      <a:srgbClr val="7030A0"/>
                    </a:solidFill>
                  </a:rPr>
                  <a:t>ID_PATOLOGIA</a:t>
                </a:r>
              </a:p>
              <a:p>
                <a:r>
                  <a:rPr lang="es-ES" dirty="0">
                    <a:solidFill>
                      <a:srgbClr val="7030A0"/>
                    </a:solidFill>
                  </a:rPr>
                  <a:t>ID_RECOMENDACION</a:t>
                </a:r>
              </a:p>
            </p:txBody>
          </p:sp>
        </p:grpSp>
        <p:grpSp>
          <p:nvGrpSpPr>
            <p:cNvPr id="16" name="Grupo 15">
              <a:extLst>
                <a:ext uri="{FF2B5EF4-FFF2-40B4-BE49-F238E27FC236}">
                  <a16:creationId xmlns:a16="http://schemas.microsoft.com/office/drawing/2014/main" id="{D6959860-5019-4209-8288-2A38025BA552}"/>
                </a:ext>
              </a:extLst>
            </p:cNvPr>
            <p:cNvGrpSpPr/>
            <p:nvPr/>
          </p:nvGrpSpPr>
          <p:grpSpPr>
            <a:xfrm>
              <a:off x="7413860" y="3773488"/>
              <a:ext cx="2863381" cy="2309812"/>
              <a:chOff x="1241659" y="865188"/>
              <a:chExt cx="2863381" cy="2309812"/>
            </a:xfrm>
          </p:grpSpPr>
          <p:grpSp>
            <p:nvGrpSpPr>
              <p:cNvPr id="17" name="Grupo 16">
                <a:extLst>
                  <a:ext uri="{FF2B5EF4-FFF2-40B4-BE49-F238E27FC236}">
                    <a16:creationId xmlns:a16="http://schemas.microsoft.com/office/drawing/2014/main" id="{B04F0EF5-C2E0-4CAF-B750-61392EBDEBF7}"/>
                  </a:ext>
                </a:extLst>
              </p:cNvPr>
              <p:cNvGrpSpPr/>
              <p:nvPr/>
            </p:nvGrpSpPr>
            <p:grpSpPr>
              <a:xfrm>
                <a:off x="1241659" y="865188"/>
                <a:ext cx="2733441" cy="2309812"/>
                <a:chOff x="1241659" y="2097088"/>
                <a:chExt cx="3022333" cy="4063080"/>
              </a:xfrm>
            </p:grpSpPr>
            <p:sp>
              <p:nvSpPr>
                <p:cNvPr id="20" name="Rectángulo 19">
                  <a:extLst>
                    <a:ext uri="{FF2B5EF4-FFF2-40B4-BE49-F238E27FC236}">
                      <a16:creationId xmlns:a16="http://schemas.microsoft.com/office/drawing/2014/main" id="{20109032-6854-4301-8FCB-50325F7C32EC}"/>
                    </a:ext>
                  </a:extLst>
                </p:cNvPr>
                <p:cNvSpPr/>
                <p:nvPr/>
              </p:nvSpPr>
              <p:spPr>
                <a:xfrm>
                  <a:off x="1241659" y="2097088"/>
                  <a:ext cx="3022333" cy="4063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1" name="Conector recto 20">
                  <a:extLst>
                    <a:ext uri="{FF2B5EF4-FFF2-40B4-BE49-F238E27FC236}">
                      <a16:creationId xmlns:a16="http://schemas.microsoft.com/office/drawing/2014/main" id="{09DC007D-B198-4052-A17D-8DDFC357C9C7}"/>
                    </a:ext>
                  </a:extLst>
                </p:cNvPr>
                <p:cNvCxnSpPr/>
                <p:nvPr/>
              </p:nvCxnSpPr>
              <p:spPr>
                <a:xfrm>
                  <a:off x="1241659" y="2768600"/>
                  <a:ext cx="302233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8" name="CuadroTexto 17">
                <a:extLst>
                  <a:ext uri="{FF2B5EF4-FFF2-40B4-BE49-F238E27FC236}">
                    <a16:creationId xmlns:a16="http://schemas.microsoft.com/office/drawing/2014/main" id="{2D836AD2-512B-474E-AE3A-A5B5F54059D5}"/>
                  </a:ext>
                </a:extLst>
              </p:cNvPr>
              <p:cNvSpPr txBox="1"/>
              <p:nvPr/>
            </p:nvSpPr>
            <p:spPr>
              <a:xfrm>
                <a:off x="1511299" y="942564"/>
                <a:ext cx="2593741" cy="369332"/>
              </a:xfrm>
              <a:prstGeom prst="rect">
                <a:avLst/>
              </a:prstGeom>
              <a:noFill/>
            </p:spPr>
            <p:txBody>
              <a:bodyPr wrap="square" rtlCol="0">
                <a:spAutoFit/>
              </a:bodyPr>
              <a:lstStyle/>
              <a:p>
                <a:r>
                  <a:rPr lang="es-ES" dirty="0">
                    <a:solidFill>
                      <a:srgbClr val="7030A0"/>
                    </a:solidFill>
                  </a:rPr>
                  <a:t>RECOMENDACION</a:t>
                </a:r>
              </a:p>
            </p:txBody>
          </p:sp>
          <p:sp>
            <p:nvSpPr>
              <p:cNvPr id="19" name="CuadroTexto 18">
                <a:extLst>
                  <a:ext uri="{FF2B5EF4-FFF2-40B4-BE49-F238E27FC236}">
                    <a16:creationId xmlns:a16="http://schemas.microsoft.com/office/drawing/2014/main" id="{939ABCF2-5AF3-4BC7-A840-F995E4E3B7A8}"/>
                  </a:ext>
                </a:extLst>
              </p:cNvPr>
              <p:cNvSpPr txBox="1"/>
              <p:nvPr/>
            </p:nvSpPr>
            <p:spPr>
              <a:xfrm>
                <a:off x="1371600" y="1549400"/>
                <a:ext cx="2501900" cy="923330"/>
              </a:xfrm>
              <a:prstGeom prst="rect">
                <a:avLst/>
              </a:prstGeom>
              <a:noFill/>
            </p:spPr>
            <p:txBody>
              <a:bodyPr wrap="square" rtlCol="0">
                <a:spAutoFit/>
              </a:bodyPr>
              <a:lstStyle/>
              <a:p>
                <a:r>
                  <a:rPr lang="es-ES" dirty="0">
                    <a:solidFill>
                      <a:srgbClr val="7030A0"/>
                    </a:solidFill>
                  </a:rPr>
                  <a:t>ID</a:t>
                </a:r>
              </a:p>
              <a:p>
                <a:r>
                  <a:rPr lang="es-ES" dirty="0">
                    <a:solidFill>
                      <a:srgbClr val="7030A0"/>
                    </a:solidFill>
                  </a:rPr>
                  <a:t>NOMBRE</a:t>
                </a:r>
              </a:p>
              <a:p>
                <a:r>
                  <a:rPr lang="es-ES" dirty="0">
                    <a:solidFill>
                      <a:srgbClr val="7030A0"/>
                    </a:solidFill>
                  </a:rPr>
                  <a:t>DESCRIPCION</a:t>
                </a:r>
              </a:p>
            </p:txBody>
          </p:sp>
        </p:grpSp>
        <p:grpSp>
          <p:nvGrpSpPr>
            <p:cNvPr id="22" name="Grupo 21">
              <a:extLst>
                <a:ext uri="{FF2B5EF4-FFF2-40B4-BE49-F238E27FC236}">
                  <a16:creationId xmlns:a16="http://schemas.microsoft.com/office/drawing/2014/main" id="{B71E0EB5-9F5D-4B76-91A1-5C4F2F304D73}"/>
                </a:ext>
              </a:extLst>
            </p:cNvPr>
            <p:cNvGrpSpPr/>
            <p:nvPr/>
          </p:nvGrpSpPr>
          <p:grpSpPr>
            <a:xfrm>
              <a:off x="8064500" y="994579"/>
              <a:ext cx="2733441" cy="2309812"/>
              <a:chOff x="1241659" y="865188"/>
              <a:chExt cx="2733441" cy="2309812"/>
            </a:xfrm>
          </p:grpSpPr>
          <p:grpSp>
            <p:nvGrpSpPr>
              <p:cNvPr id="23" name="Grupo 22">
                <a:extLst>
                  <a:ext uri="{FF2B5EF4-FFF2-40B4-BE49-F238E27FC236}">
                    <a16:creationId xmlns:a16="http://schemas.microsoft.com/office/drawing/2014/main" id="{04740776-513C-4677-BBB1-CF7B32761698}"/>
                  </a:ext>
                </a:extLst>
              </p:cNvPr>
              <p:cNvGrpSpPr/>
              <p:nvPr/>
            </p:nvGrpSpPr>
            <p:grpSpPr>
              <a:xfrm>
                <a:off x="1241659" y="865188"/>
                <a:ext cx="2733441" cy="2309812"/>
                <a:chOff x="1241659" y="2097088"/>
                <a:chExt cx="3022333" cy="4063080"/>
              </a:xfrm>
            </p:grpSpPr>
            <p:sp>
              <p:nvSpPr>
                <p:cNvPr id="26" name="Rectángulo 25">
                  <a:extLst>
                    <a:ext uri="{FF2B5EF4-FFF2-40B4-BE49-F238E27FC236}">
                      <a16:creationId xmlns:a16="http://schemas.microsoft.com/office/drawing/2014/main" id="{03C54FC1-E9AF-4BEA-A8F2-3CC70075BCCE}"/>
                    </a:ext>
                  </a:extLst>
                </p:cNvPr>
                <p:cNvSpPr/>
                <p:nvPr/>
              </p:nvSpPr>
              <p:spPr>
                <a:xfrm>
                  <a:off x="1241659" y="2097088"/>
                  <a:ext cx="3022333" cy="4063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Conector recto 26">
                  <a:extLst>
                    <a:ext uri="{FF2B5EF4-FFF2-40B4-BE49-F238E27FC236}">
                      <a16:creationId xmlns:a16="http://schemas.microsoft.com/office/drawing/2014/main" id="{C45C1564-E58C-4DC6-96FD-22C2EF8D9C23}"/>
                    </a:ext>
                  </a:extLst>
                </p:cNvPr>
                <p:cNvCxnSpPr/>
                <p:nvPr/>
              </p:nvCxnSpPr>
              <p:spPr>
                <a:xfrm>
                  <a:off x="1241659" y="2768600"/>
                  <a:ext cx="302233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 name="CuadroTexto 23">
                <a:extLst>
                  <a:ext uri="{FF2B5EF4-FFF2-40B4-BE49-F238E27FC236}">
                    <a16:creationId xmlns:a16="http://schemas.microsoft.com/office/drawing/2014/main" id="{4AD69CAC-33CF-435F-93B3-8C281055EDB0}"/>
                  </a:ext>
                </a:extLst>
              </p:cNvPr>
              <p:cNvSpPr txBox="1"/>
              <p:nvPr/>
            </p:nvSpPr>
            <p:spPr>
              <a:xfrm>
                <a:off x="1511300" y="942564"/>
                <a:ext cx="2362200" cy="369332"/>
              </a:xfrm>
              <a:prstGeom prst="rect">
                <a:avLst/>
              </a:prstGeom>
              <a:noFill/>
            </p:spPr>
            <p:txBody>
              <a:bodyPr wrap="square" rtlCol="0">
                <a:spAutoFit/>
              </a:bodyPr>
              <a:lstStyle/>
              <a:p>
                <a:r>
                  <a:rPr lang="es-ES" dirty="0">
                    <a:solidFill>
                      <a:srgbClr val="7030A0"/>
                    </a:solidFill>
                  </a:rPr>
                  <a:t>PATOLOGIA</a:t>
                </a:r>
              </a:p>
            </p:txBody>
          </p:sp>
          <p:sp>
            <p:nvSpPr>
              <p:cNvPr id="25" name="CuadroTexto 24">
                <a:extLst>
                  <a:ext uri="{FF2B5EF4-FFF2-40B4-BE49-F238E27FC236}">
                    <a16:creationId xmlns:a16="http://schemas.microsoft.com/office/drawing/2014/main" id="{F4DC0B03-BCF7-4F72-BBD9-042F3FD15B78}"/>
                  </a:ext>
                </a:extLst>
              </p:cNvPr>
              <p:cNvSpPr txBox="1"/>
              <p:nvPr/>
            </p:nvSpPr>
            <p:spPr>
              <a:xfrm>
                <a:off x="1371600" y="1549400"/>
                <a:ext cx="2501900" cy="1477328"/>
              </a:xfrm>
              <a:prstGeom prst="rect">
                <a:avLst/>
              </a:prstGeom>
              <a:noFill/>
            </p:spPr>
            <p:txBody>
              <a:bodyPr wrap="square" rtlCol="0">
                <a:spAutoFit/>
              </a:bodyPr>
              <a:lstStyle/>
              <a:p>
                <a:r>
                  <a:rPr lang="es-ES" dirty="0">
                    <a:solidFill>
                      <a:srgbClr val="7030A0"/>
                    </a:solidFill>
                  </a:rPr>
                  <a:t>ID</a:t>
                </a:r>
              </a:p>
              <a:p>
                <a:r>
                  <a:rPr lang="es-ES" dirty="0">
                    <a:solidFill>
                      <a:srgbClr val="7030A0"/>
                    </a:solidFill>
                  </a:rPr>
                  <a:t>NOMBRE</a:t>
                </a:r>
              </a:p>
              <a:p>
                <a:r>
                  <a:rPr lang="es-ES" dirty="0">
                    <a:solidFill>
                      <a:srgbClr val="7030A0"/>
                    </a:solidFill>
                  </a:rPr>
                  <a:t>DESCRIPCION</a:t>
                </a:r>
              </a:p>
              <a:p>
                <a:r>
                  <a:rPr lang="es-ES" dirty="0">
                    <a:solidFill>
                      <a:srgbClr val="7030A0"/>
                    </a:solidFill>
                  </a:rPr>
                  <a:t>TRATAMIENTO</a:t>
                </a:r>
              </a:p>
              <a:p>
                <a:r>
                  <a:rPr lang="es-ES" dirty="0">
                    <a:solidFill>
                      <a:srgbClr val="7030A0"/>
                    </a:solidFill>
                  </a:rPr>
                  <a:t>RIESGOS</a:t>
                </a:r>
              </a:p>
            </p:txBody>
          </p:sp>
        </p:grpSp>
        <p:grpSp>
          <p:nvGrpSpPr>
            <p:cNvPr id="28" name="Grupo 27">
              <a:extLst>
                <a:ext uri="{FF2B5EF4-FFF2-40B4-BE49-F238E27FC236}">
                  <a16:creationId xmlns:a16="http://schemas.microsoft.com/office/drawing/2014/main" id="{3702A096-519D-4755-9C1B-C6700ABC2511}"/>
                </a:ext>
              </a:extLst>
            </p:cNvPr>
            <p:cNvGrpSpPr/>
            <p:nvPr/>
          </p:nvGrpSpPr>
          <p:grpSpPr>
            <a:xfrm>
              <a:off x="1394059" y="1017588"/>
              <a:ext cx="2733441" cy="2309812"/>
              <a:chOff x="1241659" y="865188"/>
              <a:chExt cx="2733441" cy="2309812"/>
            </a:xfrm>
          </p:grpSpPr>
          <p:grpSp>
            <p:nvGrpSpPr>
              <p:cNvPr id="29" name="Grupo 28">
                <a:extLst>
                  <a:ext uri="{FF2B5EF4-FFF2-40B4-BE49-F238E27FC236}">
                    <a16:creationId xmlns:a16="http://schemas.microsoft.com/office/drawing/2014/main" id="{9FB6AD8E-D666-4A42-8028-D01E4DB7AFAD}"/>
                  </a:ext>
                </a:extLst>
              </p:cNvPr>
              <p:cNvGrpSpPr/>
              <p:nvPr/>
            </p:nvGrpSpPr>
            <p:grpSpPr>
              <a:xfrm>
                <a:off x="1241659" y="865188"/>
                <a:ext cx="2733441" cy="2309812"/>
                <a:chOff x="1241659" y="2097088"/>
                <a:chExt cx="3022333" cy="4063080"/>
              </a:xfrm>
            </p:grpSpPr>
            <p:sp>
              <p:nvSpPr>
                <p:cNvPr id="32" name="Rectángulo 31">
                  <a:extLst>
                    <a:ext uri="{FF2B5EF4-FFF2-40B4-BE49-F238E27FC236}">
                      <a16:creationId xmlns:a16="http://schemas.microsoft.com/office/drawing/2014/main" id="{FF669E46-5C5E-46EC-A89B-E5187466321A}"/>
                    </a:ext>
                  </a:extLst>
                </p:cNvPr>
                <p:cNvSpPr/>
                <p:nvPr/>
              </p:nvSpPr>
              <p:spPr>
                <a:xfrm>
                  <a:off x="1241659" y="2097088"/>
                  <a:ext cx="3022333" cy="4063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3" name="Conector recto 32">
                  <a:extLst>
                    <a:ext uri="{FF2B5EF4-FFF2-40B4-BE49-F238E27FC236}">
                      <a16:creationId xmlns:a16="http://schemas.microsoft.com/office/drawing/2014/main" id="{2DA121E8-E9B5-4ADF-BC23-7EFC7D66BD13}"/>
                    </a:ext>
                  </a:extLst>
                </p:cNvPr>
                <p:cNvCxnSpPr/>
                <p:nvPr/>
              </p:nvCxnSpPr>
              <p:spPr>
                <a:xfrm>
                  <a:off x="1241659" y="2768600"/>
                  <a:ext cx="302233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0" name="CuadroTexto 29">
                <a:extLst>
                  <a:ext uri="{FF2B5EF4-FFF2-40B4-BE49-F238E27FC236}">
                    <a16:creationId xmlns:a16="http://schemas.microsoft.com/office/drawing/2014/main" id="{FC0EB766-48A9-456B-8009-9FCFBEC44B2F}"/>
                  </a:ext>
                </a:extLst>
              </p:cNvPr>
              <p:cNvSpPr txBox="1"/>
              <p:nvPr/>
            </p:nvSpPr>
            <p:spPr>
              <a:xfrm>
                <a:off x="1511300" y="942564"/>
                <a:ext cx="2362200" cy="369332"/>
              </a:xfrm>
              <a:prstGeom prst="rect">
                <a:avLst/>
              </a:prstGeom>
              <a:noFill/>
            </p:spPr>
            <p:txBody>
              <a:bodyPr wrap="square" rtlCol="0">
                <a:spAutoFit/>
              </a:bodyPr>
              <a:lstStyle/>
              <a:p>
                <a:r>
                  <a:rPr lang="es-ES" dirty="0">
                    <a:solidFill>
                      <a:srgbClr val="7030A0"/>
                    </a:solidFill>
                  </a:rPr>
                  <a:t>VALORES_ANALISIS</a:t>
                </a:r>
              </a:p>
            </p:txBody>
          </p:sp>
          <p:sp>
            <p:nvSpPr>
              <p:cNvPr id="31" name="CuadroTexto 30">
                <a:extLst>
                  <a:ext uri="{FF2B5EF4-FFF2-40B4-BE49-F238E27FC236}">
                    <a16:creationId xmlns:a16="http://schemas.microsoft.com/office/drawing/2014/main" id="{5D4BFD7D-A60D-4289-9254-8A30D01CCD54}"/>
                  </a:ext>
                </a:extLst>
              </p:cNvPr>
              <p:cNvSpPr txBox="1"/>
              <p:nvPr/>
            </p:nvSpPr>
            <p:spPr>
              <a:xfrm>
                <a:off x="1371600" y="1549400"/>
                <a:ext cx="2501900" cy="1200329"/>
              </a:xfrm>
              <a:prstGeom prst="rect">
                <a:avLst/>
              </a:prstGeom>
              <a:noFill/>
            </p:spPr>
            <p:txBody>
              <a:bodyPr wrap="square" rtlCol="0">
                <a:spAutoFit/>
              </a:bodyPr>
              <a:lstStyle/>
              <a:p>
                <a:r>
                  <a:rPr lang="es-ES" dirty="0">
                    <a:solidFill>
                      <a:srgbClr val="7030A0"/>
                    </a:solidFill>
                  </a:rPr>
                  <a:t>ID</a:t>
                </a:r>
              </a:p>
              <a:p>
                <a:r>
                  <a:rPr lang="es-ES" dirty="0">
                    <a:solidFill>
                      <a:srgbClr val="7030A0"/>
                    </a:solidFill>
                  </a:rPr>
                  <a:t>PARAMETRO</a:t>
                </a:r>
              </a:p>
              <a:p>
                <a:r>
                  <a:rPr lang="es-ES" dirty="0">
                    <a:solidFill>
                      <a:srgbClr val="7030A0"/>
                    </a:solidFill>
                  </a:rPr>
                  <a:t>NIVEL_MAX</a:t>
                </a:r>
              </a:p>
              <a:p>
                <a:r>
                  <a:rPr lang="es-ES" dirty="0">
                    <a:solidFill>
                      <a:srgbClr val="7030A0"/>
                    </a:solidFill>
                  </a:rPr>
                  <a:t>NIVEL_MIN</a:t>
                </a:r>
              </a:p>
            </p:txBody>
          </p:sp>
        </p:grpSp>
        <p:grpSp>
          <p:nvGrpSpPr>
            <p:cNvPr id="40" name="Grupo 39">
              <a:extLst>
                <a:ext uri="{FF2B5EF4-FFF2-40B4-BE49-F238E27FC236}">
                  <a16:creationId xmlns:a16="http://schemas.microsoft.com/office/drawing/2014/main" id="{9339F8CA-2396-4852-955B-7C76C9CD4F9E}"/>
                </a:ext>
              </a:extLst>
            </p:cNvPr>
            <p:cNvGrpSpPr/>
            <p:nvPr/>
          </p:nvGrpSpPr>
          <p:grpSpPr>
            <a:xfrm>
              <a:off x="4680420" y="996167"/>
              <a:ext cx="2863381" cy="2309812"/>
              <a:chOff x="1241659" y="865188"/>
              <a:chExt cx="2863381" cy="2309812"/>
            </a:xfrm>
          </p:grpSpPr>
          <p:grpSp>
            <p:nvGrpSpPr>
              <p:cNvPr id="41" name="Grupo 40">
                <a:extLst>
                  <a:ext uri="{FF2B5EF4-FFF2-40B4-BE49-F238E27FC236}">
                    <a16:creationId xmlns:a16="http://schemas.microsoft.com/office/drawing/2014/main" id="{7FEDCA58-6C05-4D3C-A0E9-FCF3DFB57FCC}"/>
                  </a:ext>
                </a:extLst>
              </p:cNvPr>
              <p:cNvGrpSpPr/>
              <p:nvPr/>
            </p:nvGrpSpPr>
            <p:grpSpPr>
              <a:xfrm>
                <a:off x="1241659" y="865188"/>
                <a:ext cx="2733441" cy="2309812"/>
                <a:chOff x="1241659" y="2097088"/>
                <a:chExt cx="3022333" cy="4063080"/>
              </a:xfrm>
            </p:grpSpPr>
            <p:sp>
              <p:nvSpPr>
                <p:cNvPr id="44" name="Rectángulo 43">
                  <a:extLst>
                    <a:ext uri="{FF2B5EF4-FFF2-40B4-BE49-F238E27FC236}">
                      <a16:creationId xmlns:a16="http://schemas.microsoft.com/office/drawing/2014/main" id="{A321DEBE-9A4C-4846-AA1B-5F92E45E896D}"/>
                    </a:ext>
                  </a:extLst>
                </p:cNvPr>
                <p:cNvSpPr/>
                <p:nvPr/>
              </p:nvSpPr>
              <p:spPr>
                <a:xfrm>
                  <a:off x="1241659" y="2097088"/>
                  <a:ext cx="3022333" cy="4063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5" name="Conector recto 44">
                  <a:extLst>
                    <a:ext uri="{FF2B5EF4-FFF2-40B4-BE49-F238E27FC236}">
                      <a16:creationId xmlns:a16="http://schemas.microsoft.com/office/drawing/2014/main" id="{570C5835-A470-4110-8FC5-4F8C56D60FA0}"/>
                    </a:ext>
                  </a:extLst>
                </p:cNvPr>
                <p:cNvCxnSpPr/>
                <p:nvPr/>
              </p:nvCxnSpPr>
              <p:spPr>
                <a:xfrm>
                  <a:off x="1241659" y="2768600"/>
                  <a:ext cx="302233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42" name="CuadroTexto 41">
                <a:extLst>
                  <a:ext uri="{FF2B5EF4-FFF2-40B4-BE49-F238E27FC236}">
                    <a16:creationId xmlns:a16="http://schemas.microsoft.com/office/drawing/2014/main" id="{E54E76D2-0AE1-4452-AFC7-89AA16D12EAD}"/>
                  </a:ext>
                </a:extLst>
              </p:cNvPr>
              <p:cNvSpPr txBox="1"/>
              <p:nvPr/>
            </p:nvSpPr>
            <p:spPr>
              <a:xfrm>
                <a:off x="1511299" y="942564"/>
                <a:ext cx="2593741" cy="369332"/>
              </a:xfrm>
              <a:prstGeom prst="rect">
                <a:avLst/>
              </a:prstGeom>
              <a:noFill/>
            </p:spPr>
            <p:txBody>
              <a:bodyPr wrap="square" rtlCol="0">
                <a:spAutoFit/>
              </a:bodyPr>
              <a:lstStyle/>
              <a:p>
                <a:r>
                  <a:rPr lang="es-ES" dirty="0">
                    <a:solidFill>
                      <a:srgbClr val="7030A0"/>
                    </a:solidFill>
                  </a:rPr>
                  <a:t>RELACION_PATOLOGIA</a:t>
                </a:r>
              </a:p>
            </p:txBody>
          </p:sp>
          <p:sp>
            <p:nvSpPr>
              <p:cNvPr id="43" name="CuadroTexto 42">
                <a:extLst>
                  <a:ext uri="{FF2B5EF4-FFF2-40B4-BE49-F238E27FC236}">
                    <a16:creationId xmlns:a16="http://schemas.microsoft.com/office/drawing/2014/main" id="{C5BBFD7C-0CBA-4C6C-B56F-4BE34317789B}"/>
                  </a:ext>
                </a:extLst>
              </p:cNvPr>
              <p:cNvSpPr txBox="1"/>
              <p:nvPr/>
            </p:nvSpPr>
            <p:spPr>
              <a:xfrm>
                <a:off x="1371600" y="1549400"/>
                <a:ext cx="2501900" cy="1200329"/>
              </a:xfrm>
              <a:prstGeom prst="rect">
                <a:avLst/>
              </a:prstGeom>
              <a:noFill/>
            </p:spPr>
            <p:txBody>
              <a:bodyPr wrap="square" rtlCol="0">
                <a:spAutoFit/>
              </a:bodyPr>
              <a:lstStyle/>
              <a:p>
                <a:r>
                  <a:rPr lang="es-ES" dirty="0">
                    <a:solidFill>
                      <a:srgbClr val="7030A0"/>
                    </a:solidFill>
                  </a:rPr>
                  <a:t>ID</a:t>
                </a:r>
              </a:p>
              <a:p>
                <a:r>
                  <a:rPr lang="es-ES" dirty="0">
                    <a:solidFill>
                      <a:srgbClr val="7030A0"/>
                    </a:solidFill>
                  </a:rPr>
                  <a:t>ID_PARAMETRO</a:t>
                </a:r>
              </a:p>
              <a:p>
                <a:r>
                  <a:rPr lang="es-ES" dirty="0">
                    <a:solidFill>
                      <a:srgbClr val="7030A0"/>
                    </a:solidFill>
                  </a:rPr>
                  <a:t>ID_PATOLOGIA</a:t>
                </a:r>
              </a:p>
              <a:p>
                <a:r>
                  <a:rPr lang="es-ES" dirty="0">
                    <a:solidFill>
                      <a:srgbClr val="7030A0"/>
                    </a:solidFill>
                  </a:rPr>
                  <a:t>ISMIN</a:t>
                </a:r>
              </a:p>
            </p:txBody>
          </p:sp>
        </p:grpSp>
        <p:cxnSp>
          <p:nvCxnSpPr>
            <p:cNvPr id="47" name="Conector: angular 46">
              <a:extLst>
                <a:ext uri="{FF2B5EF4-FFF2-40B4-BE49-F238E27FC236}">
                  <a16:creationId xmlns:a16="http://schemas.microsoft.com/office/drawing/2014/main" id="{CB182C6F-93F8-4648-A67C-297066D55ABE}"/>
                </a:ext>
              </a:extLst>
            </p:cNvPr>
            <p:cNvCxnSpPr>
              <a:cxnSpLocks/>
            </p:cNvCxnSpPr>
            <p:nvPr/>
          </p:nvCxnSpPr>
          <p:spPr>
            <a:xfrm flipV="1">
              <a:off x="6453541" y="1803401"/>
              <a:ext cx="1740900" cy="614054"/>
            </a:xfrm>
            <a:prstGeom prst="bentConnector3">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9F22F253-DFA8-4613-B88C-971FA6AF92F9}"/>
                </a:ext>
              </a:extLst>
            </p:cNvPr>
            <p:cNvCxnSpPr>
              <a:cxnSpLocks/>
            </p:cNvCxnSpPr>
            <p:nvPr/>
          </p:nvCxnSpPr>
          <p:spPr>
            <a:xfrm rot="10800000" flipV="1">
              <a:off x="2774951" y="2149485"/>
              <a:ext cx="2003189" cy="1"/>
            </a:xfrm>
            <a:prstGeom prst="bentConnector3">
              <a:avLst/>
            </a:prstGeom>
            <a:ln w="2222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angular 54">
              <a:extLst>
                <a:ext uri="{FF2B5EF4-FFF2-40B4-BE49-F238E27FC236}">
                  <a16:creationId xmlns:a16="http://schemas.microsoft.com/office/drawing/2014/main" id="{0D3BE52C-AADE-42ED-94C9-A078F6BEDD66}"/>
                </a:ext>
              </a:extLst>
            </p:cNvPr>
            <p:cNvCxnSpPr>
              <a:cxnSpLocks/>
            </p:cNvCxnSpPr>
            <p:nvPr/>
          </p:nvCxnSpPr>
          <p:spPr>
            <a:xfrm flipV="1">
              <a:off x="4962758" y="4660900"/>
              <a:ext cx="2581043" cy="850368"/>
            </a:xfrm>
            <a:prstGeom prst="bentConnector3">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43D7AD78-249F-4923-8C7B-0A11CBE04B2E}"/>
                </a:ext>
              </a:extLst>
            </p:cNvPr>
            <p:cNvCxnSpPr/>
            <p:nvPr/>
          </p:nvCxnSpPr>
          <p:spPr>
            <a:xfrm flipV="1">
              <a:off x="4404927" y="1981200"/>
              <a:ext cx="3789514" cy="325120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1285B854-C72D-452B-9A5F-72DB96EEDE23}"/>
                </a:ext>
              </a:extLst>
            </p:cNvPr>
            <p:cNvCxnSpPr/>
            <p:nvPr/>
          </p:nvCxnSpPr>
          <p:spPr>
            <a:xfrm flipV="1">
              <a:off x="2844800" y="2280543"/>
              <a:ext cx="0" cy="264785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766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856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Marquesin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207</Words>
  <Application>Microsoft Office PowerPoint</Application>
  <PresentationFormat>Panorámica</PresentationFormat>
  <Paragraphs>40</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 DESTINE</vt:lpstr>
      <vt:lpstr>Arial</vt:lpstr>
      <vt:lpstr>Calibri</vt:lpstr>
      <vt:lpstr>Trebuchet MS</vt:lpstr>
      <vt:lpstr>Tw Cen MT</vt:lpstr>
      <vt:lpstr>Circuito</vt:lpstr>
      <vt:lpstr>Entiende tu análisis.  Pet Project verano 2018</vt:lpstr>
      <vt:lpstr>PRIMEROS PASOS: DEFINIR LA APLICACIÓN </vt:lpstr>
      <vt:lpstr>DECISIÓN DE LAS TECNOLOGÍAS A USAR</vt:lpstr>
      <vt:lpstr>Datos: diseño de tablas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Propósitos de año nuevo que se cumplen.</dc:title>
  <dc:creator>Azahara Fernandez Guizan</dc:creator>
  <cp:lastModifiedBy>Azahara Fernandez Guizan</cp:lastModifiedBy>
  <cp:revision>22</cp:revision>
  <dcterms:created xsi:type="dcterms:W3CDTF">2018-05-26T15:59:19Z</dcterms:created>
  <dcterms:modified xsi:type="dcterms:W3CDTF">2018-07-02T16:10:04Z</dcterms:modified>
</cp:coreProperties>
</file>