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6" r:id="rId3"/>
    <p:sldId id="297" r:id="rId4"/>
    <p:sldId id="301" r:id="rId5"/>
    <p:sldId id="302" r:id="rId6"/>
    <p:sldId id="299" r:id="rId7"/>
    <p:sldId id="300" r:id="rId8"/>
    <p:sldId id="267" r:id="rId9"/>
    <p:sldId id="261" r:id="rId10"/>
    <p:sldId id="257" r:id="rId11"/>
    <p:sldId id="263" r:id="rId12"/>
    <p:sldId id="258" r:id="rId13"/>
    <p:sldId id="264" r:id="rId14"/>
    <p:sldId id="259" r:id="rId15"/>
    <p:sldId id="260" r:id="rId16"/>
    <p:sldId id="265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6" r:id="rId25"/>
    <p:sldId id="277" r:id="rId26"/>
    <p:sldId id="278" r:id="rId27"/>
    <p:sldId id="279" r:id="rId28"/>
    <p:sldId id="274" r:id="rId29"/>
    <p:sldId id="275" r:id="rId30"/>
    <p:sldId id="280" r:id="rId31"/>
    <p:sldId id="282" r:id="rId32"/>
    <p:sldId id="281" r:id="rId33"/>
    <p:sldId id="283" r:id="rId34"/>
    <p:sldId id="284" r:id="rId35"/>
    <p:sldId id="285" r:id="rId36"/>
    <p:sldId id="287" r:id="rId37"/>
    <p:sldId id="288" r:id="rId38"/>
    <p:sldId id="289" r:id="rId39"/>
    <p:sldId id="286" r:id="rId40"/>
    <p:sldId id="290" r:id="rId41"/>
    <p:sldId id="291" r:id="rId42"/>
    <p:sldId id="292" r:id="rId43"/>
    <p:sldId id="293" r:id="rId44"/>
    <p:sldId id="294" r:id="rId45"/>
    <p:sldId id="295" r:id="rId46"/>
    <p:sldId id="304" r:id="rId47"/>
    <p:sldId id="305" r:id="rId48"/>
    <p:sldId id="306" r:id="rId49"/>
    <p:sldId id="308" r:id="rId5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FF"/>
    <a:srgbClr val="FEFA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D7887-96FE-4612-BBA5-BE773799EF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24FAD36-6427-420F-A088-B30E3CEEF33F}">
      <dgm:prSet phldrT="[Text]" custT="1"/>
      <dgm:spPr/>
      <dgm:t>
        <a:bodyPr/>
        <a:lstStyle/>
        <a:p>
          <a:endParaRPr lang="es-ES" sz="2400" b="1" dirty="0">
            <a:solidFill>
              <a:schemeClr val="bg1"/>
            </a:solidFill>
          </a:endParaRPr>
        </a:p>
        <a:p>
          <a:r>
            <a:rPr lang="es-ES" sz="2400" b="1" dirty="0">
              <a:solidFill>
                <a:schemeClr val="bg1"/>
              </a:solidFill>
            </a:rPr>
            <a:t>http://aurelia.io/docs/build-systems/aurelia-cli#running-your-aurelia-app</a:t>
          </a:r>
        </a:p>
        <a:p>
          <a:endParaRPr lang="es-ES" sz="2400" b="1" dirty="0">
            <a:solidFill>
              <a:schemeClr val="bg1"/>
            </a:solidFill>
          </a:endParaRPr>
        </a:p>
      </dgm:t>
    </dgm:pt>
    <dgm:pt modelId="{3BA6D9C4-E088-459D-96A5-31B62E8CA855}" type="parTrans" cxnId="{8253F0A3-B7A9-4CAD-AFE6-5CA754106FAD}">
      <dgm:prSet/>
      <dgm:spPr/>
      <dgm:t>
        <a:bodyPr/>
        <a:lstStyle/>
        <a:p>
          <a:endParaRPr lang="es-ES"/>
        </a:p>
      </dgm:t>
    </dgm:pt>
    <dgm:pt modelId="{EA3D7F17-5612-4478-9BA3-B058C8C09960}" type="sibTrans" cxnId="{8253F0A3-B7A9-4CAD-AFE6-5CA754106FAD}">
      <dgm:prSet/>
      <dgm:spPr/>
      <dgm:t>
        <a:bodyPr/>
        <a:lstStyle/>
        <a:p>
          <a:endParaRPr lang="es-ES"/>
        </a:p>
      </dgm:t>
    </dgm:pt>
    <dgm:pt modelId="{653B0388-BBA6-489D-A5AF-C69599486601}">
      <dgm:prSet phldrT="[Text]"/>
      <dgm:spPr/>
      <dgm:t>
        <a:bodyPr/>
        <a:lstStyle/>
        <a:p>
          <a:r>
            <a:rPr lang="es-ES" b="1" dirty="0"/>
            <a:t>https://auth0.com/blog/creating-your-first-aurelia-app-from-authentication-to-calling-an-api/</a:t>
          </a:r>
        </a:p>
      </dgm:t>
    </dgm:pt>
    <dgm:pt modelId="{02200897-2B34-4008-A0E9-35308B73EC85}" type="parTrans" cxnId="{68B013E7-0D15-4A1B-A53A-135AB202337E}">
      <dgm:prSet/>
      <dgm:spPr/>
      <dgm:t>
        <a:bodyPr/>
        <a:lstStyle/>
        <a:p>
          <a:endParaRPr lang="es-ES"/>
        </a:p>
      </dgm:t>
    </dgm:pt>
    <dgm:pt modelId="{651E8358-6391-45FF-96CE-0C4AA9080180}" type="sibTrans" cxnId="{68B013E7-0D15-4A1B-A53A-135AB202337E}">
      <dgm:prSet/>
      <dgm:spPr/>
      <dgm:t>
        <a:bodyPr/>
        <a:lstStyle/>
        <a:p>
          <a:endParaRPr lang="es-ES"/>
        </a:p>
      </dgm:t>
    </dgm:pt>
    <dgm:pt modelId="{02967419-1AAA-45B4-9310-F983B14A7464}">
      <dgm:prSet phldrT="[Text]"/>
      <dgm:spPr/>
      <dgm:t>
        <a:bodyPr/>
        <a:lstStyle/>
        <a:p>
          <a:r>
            <a:rPr lang="es-ES" b="1" dirty="0"/>
            <a:t>https://www.tutorialspoint.com/aurelia</a:t>
          </a:r>
        </a:p>
      </dgm:t>
    </dgm:pt>
    <dgm:pt modelId="{40474EB1-F66A-47D3-926F-B6FCDE6FAA9E}" type="parTrans" cxnId="{07512042-9AD8-4BE8-9FDA-F5E5D9AC227C}">
      <dgm:prSet/>
      <dgm:spPr/>
      <dgm:t>
        <a:bodyPr/>
        <a:lstStyle/>
        <a:p>
          <a:endParaRPr lang="es-ES"/>
        </a:p>
      </dgm:t>
    </dgm:pt>
    <dgm:pt modelId="{38C40B34-A78C-44AD-AB4B-709A6B1889FC}" type="sibTrans" cxnId="{07512042-9AD8-4BE8-9FDA-F5E5D9AC227C}">
      <dgm:prSet/>
      <dgm:spPr/>
      <dgm:t>
        <a:bodyPr/>
        <a:lstStyle/>
        <a:p>
          <a:endParaRPr lang="es-ES"/>
        </a:p>
      </dgm:t>
    </dgm:pt>
    <dgm:pt modelId="{EDAA86A7-6F37-4C99-A990-2FDEFC5DEA7C}" type="pres">
      <dgm:prSet presAssocID="{66BD7887-96FE-4612-BBA5-BE773799EFCB}" presName="linear" presStyleCnt="0">
        <dgm:presLayoutVars>
          <dgm:dir/>
          <dgm:animLvl val="lvl"/>
          <dgm:resizeHandles val="exact"/>
        </dgm:presLayoutVars>
      </dgm:prSet>
      <dgm:spPr/>
    </dgm:pt>
    <dgm:pt modelId="{0EA0962A-BD26-4091-8295-A775C89CDA8C}" type="pres">
      <dgm:prSet presAssocID="{524FAD36-6427-420F-A088-B30E3CEEF33F}" presName="parentLin" presStyleCnt="0"/>
      <dgm:spPr/>
    </dgm:pt>
    <dgm:pt modelId="{3E9F1D4B-92B3-4E9D-8272-8C13C5823F3D}" type="pres">
      <dgm:prSet presAssocID="{524FAD36-6427-420F-A088-B30E3CEEF33F}" presName="parentLeftMargin" presStyleLbl="node1" presStyleIdx="0" presStyleCnt="3"/>
      <dgm:spPr/>
    </dgm:pt>
    <dgm:pt modelId="{15D25FA9-9F23-484A-AD36-01895651C082}" type="pres">
      <dgm:prSet presAssocID="{524FAD36-6427-420F-A088-B30E3CEEF33F}" presName="parentText" presStyleLbl="node1" presStyleIdx="0" presStyleCnt="3" custScaleX="142857" custLinFactNeighborY="1354">
        <dgm:presLayoutVars>
          <dgm:chMax val="0"/>
          <dgm:bulletEnabled val="1"/>
        </dgm:presLayoutVars>
      </dgm:prSet>
      <dgm:spPr/>
    </dgm:pt>
    <dgm:pt modelId="{E471D4B3-8390-4978-A713-64CC6A8E42E4}" type="pres">
      <dgm:prSet presAssocID="{524FAD36-6427-420F-A088-B30E3CEEF33F}" presName="negativeSpace" presStyleCnt="0"/>
      <dgm:spPr/>
    </dgm:pt>
    <dgm:pt modelId="{E1916609-09A4-454D-972B-42C4B913C078}" type="pres">
      <dgm:prSet presAssocID="{524FAD36-6427-420F-A088-B30E3CEEF33F}" presName="childText" presStyleLbl="conFgAcc1" presStyleIdx="0" presStyleCnt="3">
        <dgm:presLayoutVars>
          <dgm:bulletEnabled val="1"/>
        </dgm:presLayoutVars>
      </dgm:prSet>
      <dgm:spPr/>
    </dgm:pt>
    <dgm:pt modelId="{A4AA4F68-D81A-4883-BDFF-71A2E2859A61}" type="pres">
      <dgm:prSet presAssocID="{EA3D7F17-5612-4478-9BA3-B058C8C09960}" presName="spaceBetweenRectangles" presStyleCnt="0"/>
      <dgm:spPr/>
    </dgm:pt>
    <dgm:pt modelId="{E9F6E622-49C7-4FA5-958F-918339A48590}" type="pres">
      <dgm:prSet presAssocID="{653B0388-BBA6-489D-A5AF-C69599486601}" presName="parentLin" presStyleCnt="0"/>
      <dgm:spPr/>
    </dgm:pt>
    <dgm:pt modelId="{2CA51563-A068-48CF-96A1-6A09517C4A93}" type="pres">
      <dgm:prSet presAssocID="{653B0388-BBA6-489D-A5AF-C69599486601}" presName="parentLeftMargin" presStyleLbl="node1" presStyleIdx="0" presStyleCnt="3"/>
      <dgm:spPr/>
    </dgm:pt>
    <dgm:pt modelId="{EA5BAA43-1229-49A6-B91B-8A34676699D5}" type="pres">
      <dgm:prSet presAssocID="{653B0388-BBA6-489D-A5AF-C69599486601}" presName="parentText" presStyleLbl="node1" presStyleIdx="1" presStyleCnt="3" custScaleX="135315">
        <dgm:presLayoutVars>
          <dgm:chMax val="0"/>
          <dgm:bulletEnabled val="1"/>
        </dgm:presLayoutVars>
      </dgm:prSet>
      <dgm:spPr/>
    </dgm:pt>
    <dgm:pt modelId="{1AA2C79C-1525-4E02-9A7F-9995DA9C3040}" type="pres">
      <dgm:prSet presAssocID="{653B0388-BBA6-489D-A5AF-C69599486601}" presName="negativeSpace" presStyleCnt="0"/>
      <dgm:spPr/>
    </dgm:pt>
    <dgm:pt modelId="{D094A7AD-F43A-4D6E-917A-3A2132425A51}" type="pres">
      <dgm:prSet presAssocID="{653B0388-BBA6-489D-A5AF-C69599486601}" presName="childText" presStyleLbl="conFgAcc1" presStyleIdx="1" presStyleCnt="3">
        <dgm:presLayoutVars>
          <dgm:bulletEnabled val="1"/>
        </dgm:presLayoutVars>
      </dgm:prSet>
      <dgm:spPr/>
    </dgm:pt>
    <dgm:pt modelId="{F4143706-E95F-4DAE-B35A-92565A9DE547}" type="pres">
      <dgm:prSet presAssocID="{651E8358-6391-45FF-96CE-0C4AA9080180}" presName="spaceBetweenRectangles" presStyleCnt="0"/>
      <dgm:spPr/>
    </dgm:pt>
    <dgm:pt modelId="{AF9A6E90-7D1B-4E0D-8058-98C06DAAA556}" type="pres">
      <dgm:prSet presAssocID="{02967419-1AAA-45B4-9310-F983B14A7464}" presName="parentLin" presStyleCnt="0"/>
      <dgm:spPr/>
    </dgm:pt>
    <dgm:pt modelId="{2B17653E-8892-4C66-A6D6-7A3899BB4605}" type="pres">
      <dgm:prSet presAssocID="{02967419-1AAA-45B4-9310-F983B14A7464}" presName="parentLeftMargin" presStyleLbl="node1" presStyleIdx="1" presStyleCnt="3"/>
      <dgm:spPr/>
    </dgm:pt>
    <dgm:pt modelId="{C8AAF37D-DE77-49AD-94BA-D22C0BE47A96}" type="pres">
      <dgm:prSet presAssocID="{02967419-1AAA-45B4-9310-F983B14A7464}" presName="parentText" presStyleLbl="node1" presStyleIdx="2" presStyleCnt="3" custScaleX="142816">
        <dgm:presLayoutVars>
          <dgm:chMax val="0"/>
          <dgm:bulletEnabled val="1"/>
        </dgm:presLayoutVars>
      </dgm:prSet>
      <dgm:spPr/>
    </dgm:pt>
    <dgm:pt modelId="{BBA7C93D-09A4-4FBE-BC0A-7110B233D5D3}" type="pres">
      <dgm:prSet presAssocID="{02967419-1AAA-45B4-9310-F983B14A7464}" presName="negativeSpace" presStyleCnt="0"/>
      <dgm:spPr/>
    </dgm:pt>
    <dgm:pt modelId="{37C02652-0F13-459C-B9D0-247580E681AB}" type="pres">
      <dgm:prSet presAssocID="{02967419-1AAA-45B4-9310-F983B14A746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7512042-9AD8-4BE8-9FDA-F5E5D9AC227C}" srcId="{66BD7887-96FE-4612-BBA5-BE773799EFCB}" destId="{02967419-1AAA-45B4-9310-F983B14A7464}" srcOrd="2" destOrd="0" parTransId="{40474EB1-F66A-47D3-926F-B6FCDE6FAA9E}" sibTransId="{38C40B34-A78C-44AD-AB4B-709A6B1889FC}"/>
    <dgm:cxn modelId="{4FD7DF63-4154-4EF3-B816-A14D72CC452D}" type="presOf" srcId="{524FAD36-6427-420F-A088-B30E3CEEF33F}" destId="{15D25FA9-9F23-484A-AD36-01895651C082}" srcOrd="1" destOrd="0" presId="urn:microsoft.com/office/officeart/2005/8/layout/list1"/>
    <dgm:cxn modelId="{5526314C-8A6F-4DA4-8949-F546466959F0}" type="presOf" srcId="{653B0388-BBA6-489D-A5AF-C69599486601}" destId="{2CA51563-A068-48CF-96A1-6A09517C4A93}" srcOrd="0" destOrd="0" presId="urn:microsoft.com/office/officeart/2005/8/layout/list1"/>
    <dgm:cxn modelId="{297BA5A3-9319-4C4A-AC73-AEC03C86662C}" type="presOf" srcId="{02967419-1AAA-45B4-9310-F983B14A7464}" destId="{2B17653E-8892-4C66-A6D6-7A3899BB4605}" srcOrd="0" destOrd="0" presId="urn:microsoft.com/office/officeart/2005/8/layout/list1"/>
    <dgm:cxn modelId="{8253F0A3-B7A9-4CAD-AFE6-5CA754106FAD}" srcId="{66BD7887-96FE-4612-BBA5-BE773799EFCB}" destId="{524FAD36-6427-420F-A088-B30E3CEEF33F}" srcOrd="0" destOrd="0" parTransId="{3BA6D9C4-E088-459D-96A5-31B62E8CA855}" sibTransId="{EA3D7F17-5612-4478-9BA3-B058C8C09960}"/>
    <dgm:cxn modelId="{4B6CBCA4-87EB-45E5-B8FB-DFB85C251EE3}" type="presOf" srcId="{524FAD36-6427-420F-A088-B30E3CEEF33F}" destId="{3E9F1D4B-92B3-4E9D-8272-8C13C5823F3D}" srcOrd="0" destOrd="0" presId="urn:microsoft.com/office/officeart/2005/8/layout/list1"/>
    <dgm:cxn modelId="{68B013E7-0D15-4A1B-A53A-135AB202337E}" srcId="{66BD7887-96FE-4612-BBA5-BE773799EFCB}" destId="{653B0388-BBA6-489D-A5AF-C69599486601}" srcOrd="1" destOrd="0" parTransId="{02200897-2B34-4008-A0E9-35308B73EC85}" sibTransId="{651E8358-6391-45FF-96CE-0C4AA9080180}"/>
    <dgm:cxn modelId="{9DDAC5E9-C471-490E-AA05-B324D63C0886}" type="presOf" srcId="{02967419-1AAA-45B4-9310-F983B14A7464}" destId="{C8AAF37D-DE77-49AD-94BA-D22C0BE47A96}" srcOrd="1" destOrd="0" presId="urn:microsoft.com/office/officeart/2005/8/layout/list1"/>
    <dgm:cxn modelId="{EFB6D9E9-5702-4E65-A2E4-7F3A323F4CE3}" type="presOf" srcId="{653B0388-BBA6-489D-A5AF-C69599486601}" destId="{EA5BAA43-1229-49A6-B91B-8A34676699D5}" srcOrd="1" destOrd="0" presId="urn:microsoft.com/office/officeart/2005/8/layout/list1"/>
    <dgm:cxn modelId="{A1721FF0-2786-40A8-A09A-B2CFC11C880D}" type="presOf" srcId="{66BD7887-96FE-4612-BBA5-BE773799EFCB}" destId="{EDAA86A7-6F37-4C99-A990-2FDEFC5DEA7C}" srcOrd="0" destOrd="0" presId="urn:microsoft.com/office/officeart/2005/8/layout/list1"/>
    <dgm:cxn modelId="{BF3DD0F6-663D-4B57-8E23-002005099D98}" type="presParOf" srcId="{EDAA86A7-6F37-4C99-A990-2FDEFC5DEA7C}" destId="{0EA0962A-BD26-4091-8295-A775C89CDA8C}" srcOrd="0" destOrd="0" presId="urn:microsoft.com/office/officeart/2005/8/layout/list1"/>
    <dgm:cxn modelId="{A037519E-813A-4F19-8F59-9A81ABB9AA08}" type="presParOf" srcId="{0EA0962A-BD26-4091-8295-A775C89CDA8C}" destId="{3E9F1D4B-92B3-4E9D-8272-8C13C5823F3D}" srcOrd="0" destOrd="0" presId="urn:microsoft.com/office/officeart/2005/8/layout/list1"/>
    <dgm:cxn modelId="{490547AC-83EE-4BD1-BA3A-27620D7DF99B}" type="presParOf" srcId="{0EA0962A-BD26-4091-8295-A775C89CDA8C}" destId="{15D25FA9-9F23-484A-AD36-01895651C082}" srcOrd="1" destOrd="0" presId="urn:microsoft.com/office/officeart/2005/8/layout/list1"/>
    <dgm:cxn modelId="{403D04A7-E433-4A3C-A8E9-754AA67DBF78}" type="presParOf" srcId="{EDAA86A7-6F37-4C99-A990-2FDEFC5DEA7C}" destId="{E471D4B3-8390-4978-A713-64CC6A8E42E4}" srcOrd="1" destOrd="0" presId="urn:microsoft.com/office/officeart/2005/8/layout/list1"/>
    <dgm:cxn modelId="{8AA12CBF-E442-4E61-9B03-61496E9F0AE5}" type="presParOf" srcId="{EDAA86A7-6F37-4C99-A990-2FDEFC5DEA7C}" destId="{E1916609-09A4-454D-972B-42C4B913C078}" srcOrd="2" destOrd="0" presId="urn:microsoft.com/office/officeart/2005/8/layout/list1"/>
    <dgm:cxn modelId="{F15262E0-A2A9-49FA-9393-25F39890F049}" type="presParOf" srcId="{EDAA86A7-6F37-4C99-A990-2FDEFC5DEA7C}" destId="{A4AA4F68-D81A-4883-BDFF-71A2E2859A61}" srcOrd="3" destOrd="0" presId="urn:microsoft.com/office/officeart/2005/8/layout/list1"/>
    <dgm:cxn modelId="{59A4D6CE-C2A0-483A-841D-006AB02E92F0}" type="presParOf" srcId="{EDAA86A7-6F37-4C99-A990-2FDEFC5DEA7C}" destId="{E9F6E622-49C7-4FA5-958F-918339A48590}" srcOrd="4" destOrd="0" presId="urn:microsoft.com/office/officeart/2005/8/layout/list1"/>
    <dgm:cxn modelId="{543FD52F-9CE5-4087-9359-91090074E6FE}" type="presParOf" srcId="{E9F6E622-49C7-4FA5-958F-918339A48590}" destId="{2CA51563-A068-48CF-96A1-6A09517C4A93}" srcOrd="0" destOrd="0" presId="urn:microsoft.com/office/officeart/2005/8/layout/list1"/>
    <dgm:cxn modelId="{3C1BAD30-F474-42CC-90E7-3533227AF86C}" type="presParOf" srcId="{E9F6E622-49C7-4FA5-958F-918339A48590}" destId="{EA5BAA43-1229-49A6-B91B-8A34676699D5}" srcOrd="1" destOrd="0" presId="urn:microsoft.com/office/officeart/2005/8/layout/list1"/>
    <dgm:cxn modelId="{59F15FD9-3F9A-46F9-8F27-93B03FDC71D8}" type="presParOf" srcId="{EDAA86A7-6F37-4C99-A990-2FDEFC5DEA7C}" destId="{1AA2C79C-1525-4E02-9A7F-9995DA9C3040}" srcOrd="5" destOrd="0" presId="urn:microsoft.com/office/officeart/2005/8/layout/list1"/>
    <dgm:cxn modelId="{8F333B6C-FF3C-42E9-A859-D3DE4841E845}" type="presParOf" srcId="{EDAA86A7-6F37-4C99-A990-2FDEFC5DEA7C}" destId="{D094A7AD-F43A-4D6E-917A-3A2132425A51}" srcOrd="6" destOrd="0" presId="urn:microsoft.com/office/officeart/2005/8/layout/list1"/>
    <dgm:cxn modelId="{832D2B2E-79D6-4B9D-8E51-90D404D0423E}" type="presParOf" srcId="{EDAA86A7-6F37-4C99-A990-2FDEFC5DEA7C}" destId="{F4143706-E95F-4DAE-B35A-92565A9DE547}" srcOrd="7" destOrd="0" presId="urn:microsoft.com/office/officeart/2005/8/layout/list1"/>
    <dgm:cxn modelId="{C457CDD2-B3DD-4788-A3A2-A93BA8D6E995}" type="presParOf" srcId="{EDAA86A7-6F37-4C99-A990-2FDEFC5DEA7C}" destId="{AF9A6E90-7D1B-4E0D-8058-98C06DAAA556}" srcOrd="8" destOrd="0" presId="urn:microsoft.com/office/officeart/2005/8/layout/list1"/>
    <dgm:cxn modelId="{95CCA60A-7AE2-4DC0-A90C-CE1B7555C9C5}" type="presParOf" srcId="{AF9A6E90-7D1B-4E0D-8058-98C06DAAA556}" destId="{2B17653E-8892-4C66-A6D6-7A3899BB4605}" srcOrd="0" destOrd="0" presId="urn:microsoft.com/office/officeart/2005/8/layout/list1"/>
    <dgm:cxn modelId="{56D1DC3D-7B97-4262-AFDE-833F4959ED68}" type="presParOf" srcId="{AF9A6E90-7D1B-4E0D-8058-98C06DAAA556}" destId="{C8AAF37D-DE77-49AD-94BA-D22C0BE47A96}" srcOrd="1" destOrd="0" presId="urn:microsoft.com/office/officeart/2005/8/layout/list1"/>
    <dgm:cxn modelId="{D65FB8DC-5F5E-4B40-A923-5B9AB95B8017}" type="presParOf" srcId="{EDAA86A7-6F37-4C99-A990-2FDEFC5DEA7C}" destId="{BBA7C93D-09A4-4FBE-BC0A-7110B233D5D3}" srcOrd="9" destOrd="0" presId="urn:microsoft.com/office/officeart/2005/8/layout/list1"/>
    <dgm:cxn modelId="{3D510547-0A7E-4876-A120-EFD89FE600C3}" type="presParOf" srcId="{EDAA86A7-6F37-4C99-A990-2FDEFC5DEA7C}" destId="{37C02652-0F13-459C-B9D0-247580E681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16609-09A4-454D-972B-42C4B913C078}">
      <dsp:nvSpPr>
        <dsp:cNvPr id="0" name=""/>
        <dsp:cNvSpPr/>
      </dsp:nvSpPr>
      <dsp:spPr>
        <a:xfrm>
          <a:off x="0" y="1444833"/>
          <a:ext cx="1068707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25FA9-9F23-484A-AD36-01895651C082}">
      <dsp:nvSpPr>
        <dsp:cNvPr id="0" name=""/>
        <dsp:cNvSpPr/>
      </dsp:nvSpPr>
      <dsp:spPr>
        <a:xfrm>
          <a:off x="508783" y="1085826"/>
          <a:ext cx="1017566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762" tIns="0" rIns="28276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b="1" kern="1200" dirty="0">
            <a:solidFill>
              <a:schemeClr val="bg1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>
              <a:solidFill>
                <a:schemeClr val="bg1"/>
              </a:solidFill>
            </a:rPr>
            <a:t>http://aurelia.io/docs/build-systems/aurelia-cli#running-your-aurelia-app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b="1" kern="1200" dirty="0">
            <a:solidFill>
              <a:schemeClr val="bg1"/>
            </a:solidFill>
          </a:endParaRPr>
        </a:p>
      </dsp:txBody>
      <dsp:txXfrm>
        <a:off x="544809" y="1121852"/>
        <a:ext cx="10103617" cy="665948"/>
      </dsp:txXfrm>
    </dsp:sp>
    <dsp:sp modelId="{D094A7AD-F43A-4D6E-917A-3A2132425A51}">
      <dsp:nvSpPr>
        <dsp:cNvPr id="0" name=""/>
        <dsp:cNvSpPr/>
      </dsp:nvSpPr>
      <dsp:spPr>
        <a:xfrm>
          <a:off x="0" y="2578833"/>
          <a:ext cx="1068707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BAA43-1229-49A6-B91B-8A34676699D5}">
      <dsp:nvSpPr>
        <dsp:cNvPr id="0" name=""/>
        <dsp:cNvSpPr/>
      </dsp:nvSpPr>
      <dsp:spPr>
        <a:xfrm>
          <a:off x="534353" y="2209833"/>
          <a:ext cx="1012284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762" tIns="0" rIns="28276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/>
            <a:t>https://auth0.com/blog/creating-your-first-aurelia-app-from-authentication-to-calling-an-api/</a:t>
          </a:r>
        </a:p>
      </dsp:txBody>
      <dsp:txXfrm>
        <a:off x="570379" y="2245859"/>
        <a:ext cx="10050796" cy="665948"/>
      </dsp:txXfrm>
    </dsp:sp>
    <dsp:sp modelId="{37C02652-0F13-459C-B9D0-247580E681AB}">
      <dsp:nvSpPr>
        <dsp:cNvPr id="0" name=""/>
        <dsp:cNvSpPr/>
      </dsp:nvSpPr>
      <dsp:spPr>
        <a:xfrm>
          <a:off x="0" y="3712833"/>
          <a:ext cx="1068707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AF37D-DE77-49AD-94BA-D22C0BE47A96}">
      <dsp:nvSpPr>
        <dsp:cNvPr id="0" name=""/>
        <dsp:cNvSpPr/>
      </dsp:nvSpPr>
      <dsp:spPr>
        <a:xfrm>
          <a:off x="508783" y="3343833"/>
          <a:ext cx="1017274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762" tIns="0" rIns="28276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/>
            <a:t>https://www.tutorialspoint.com/aurelia</a:t>
          </a:r>
        </a:p>
      </dsp:txBody>
      <dsp:txXfrm>
        <a:off x="544809" y="3379859"/>
        <a:ext cx="10100697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F17004-BA72-482E-B0B8-4E04C09BC19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9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02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25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1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5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9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06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90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3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F17004-BA72-482E-B0B8-4E04C09BC19D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10A040-14AA-4893-8DE2-2533720F2351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3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2398" y="5060764"/>
            <a:ext cx="7071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</a:rPr>
              <a:t>COMO HICE STEMTRIVIAL CON AURELIA.JS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82" y="4842300"/>
            <a:ext cx="1508414" cy="15788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183091" y="5563593"/>
            <a:ext cx="1537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AZAHARA FERNANDEZ GUIZAN</a:t>
            </a:r>
          </a:p>
        </p:txBody>
      </p:sp>
    </p:spTree>
    <p:extLst>
      <p:ext uri="{BB962C8B-B14F-4D97-AF65-F5344CB8AC3E}">
        <p14:creationId xmlns:p14="http://schemas.microsoft.com/office/powerpoint/2010/main" val="233665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392" t="46289" r="34902" b="49579"/>
          <a:stretch/>
        </p:blipFill>
        <p:spPr>
          <a:xfrm>
            <a:off x="1702542" y="4516888"/>
            <a:ext cx="7929832" cy="5326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6349" y="337607"/>
            <a:ext cx="9720072" cy="1499616"/>
          </a:xfrm>
        </p:spPr>
        <p:txBody>
          <a:bodyPr/>
          <a:lstStyle/>
          <a:p>
            <a:r>
              <a:rPr lang="es-ES" dirty="0"/>
              <a:t>Instalación y preparación del entorno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513" y="1837223"/>
            <a:ext cx="10411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Aurelia </a:t>
            </a:r>
            <a:r>
              <a:rPr lang="en-US" sz="2000" dirty="0" err="1"/>
              <a:t>es</a:t>
            </a:r>
            <a:r>
              <a:rPr lang="en-US" sz="2000" dirty="0"/>
              <a:t> un framework JavaScript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cuenta</a:t>
            </a:r>
            <a:r>
              <a:rPr lang="en-US" sz="2000" dirty="0"/>
              <a:t> al </a:t>
            </a:r>
            <a:r>
              <a:rPr lang="en-US" sz="2000" dirty="0" err="1"/>
              <a:t>igual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otros</a:t>
            </a:r>
            <a:r>
              <a:rPr lang="en-US" sz="2000" dirty="0"/>
              <a:t> </a:t>
            </a:r>
            <a:r>
              <a:rPr lang="en-US" sz="2000" dirty="0" err="1"/>
              <a:t>muchos</a:t>
            </a:r>
            <a:r>
              <a:rPr lang="en-US" sz="2000" dirty="0"/>
              <a:t> con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herramienta</a:t>
            </a:r>
            <a:r>
              <a:rPr lang="en-US" sz="2000" dirty="0"/>
              <a:t> </a:t>
            </a:r>
            <a:r>
              <a:rPr lang="en-US" sz="2000" dirty="0" err="1"/>
              <a:t>llamada</a:t>
            </a:r>
            <a:r>
              <a:rPr lang="en-US" sz="2000" dirty="0"/>
              <a:t> Aurelia-CLI, para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aquellos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vengáis</a:t>
            </a:r>
            <a:r>
              <a:rPr lang="en-US" sz="2000" dirty="0"/>
              <a:t> de Angular no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sonará</a:t>
            </a:r>
            <a:r>
              <a:rPr lang="en-US" sz="2000" dirty="0"/>
              <a:t> </a:t>
            </a:r>
            <a:r>
              <a:rPr lang="en-US" sz="2000" dirty="0" err="1"/>
              <a:t>raro</a:t>
            </a:r>
            <a:r>
              <a:rPr lang="en-US" sz="2000" dirty="0"/>
              <a:t>.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herramienta</a:t>
            </a:r>
            <a:r>
              <a:rPr lang="en-US" sz="2000" dirty="0"/>
              <a:t> de </a:t>
            </a:r>
            <a:r>
              <a:rPr lang="en-US" sz="2000" dirty="0" err="1"/>
              <a:t>linea</a:t>
            </a:r>
            <a:r>
              <a:rPr lang="en-US" sz="2000" dirty="0"/>
              <a:t> de commando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ayuda</a:t>
            </a:r>
            <a:r>
              <a:rPr lang="en-US" sz="2000" dirty="0"/>
              <a:t> con el bundling y el scaffolding. Como no me </a:t>
            </a:r>
            <a:r>
              <a:rPr lang="en-US" sz="2000" dirty="0" err="1"/>
              <a:t>gusta</a:t>
            </a:r>
            <a:r>
              <a:rPr lang="en-US" sz="2000" dirty="0"/>
              <a:t> </a:t>
            </a:r>
            <a:r>
              <a:rPr lang="en-US" sz="2000" dirty="0" err="1"/>
              <a:t>complicarme</a:t>
            </a:r>
            <a:r>
              <a:rPr lang="en-US" sz="2000" dirty="0"/>
              <a:t> la </a:t>
            </a:r>
            <a:r>
              <a:rPr lang="en-US" sz="2000" dirty="0" err="1"/>
              <a:t>vida</a:t>
            </a:r>
            <a:r>
              <a:rPr lang="en-US" sz="2000" dirty="0"/>
              <a:t> en </a:t>
            </a:r>
            <a:r>
              <a:rPr lang="en-US" sz="2000" dirty="0" err="1"/>
              <a:t>exceso</a:t>
            </a:r>
            <a:r>
              <a:rPr lang="en-US" sz="2000" dirty="0"/>
              <a:t> </a:t>
            </a:r>
            <a:r>
              <a:rPr lang="en-US" sz="2000" dirty="0" err="1"/>
              <a:t>decidí</a:t>
            </a:r>
            <a:r>
              <a:rPr lang="en-US" sz="2000" dirty="0"/>
              <a:t> </a:t>
            </a:r>
            <a:r>
              <a:rPr lang="en-US" sz="2000" dirty="0" err="1"/>
              <a:t>empezar</a:t>
            </a:r>
            <a:r>
              <a:rPr lang="en-US" sz="2000" dirty="0"/>
              <a:t> </a:t>
            </a:r>
            <a:r>
              <a:rPr lang="en-US" sz="2000" dirty="0" err="1"/>
              <a:t>usándola</a:t>
            </a:r>
            <a:r>
              <a:rPr lang="en-US" sz="2000" dirty="0"/>
              <a:t> </a:t>
            </a:r>
            <a:r>
              <a:rPr lang="en-US" sz="2000" dirty="0" err="1"/>
              <a:t>desde</a:t>
            </a:r>
            <a:r>
              <a:rPr lang="en-US" sz="2000" dirty="0"/>
              <a:t> el </a:t>
            </a:r>
            <a:r>
              <a:rPr lang="en-US" sz="2000" dirty="0" err="1"/>
              <a:t>inicio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necesario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</a:t>
            </a:r>
            <a:r>
              <a:rPr lang="en-US" sz="2000" dirty="0" err="1"/>
              <a:t>instalado</a:t>
            </a:r>
            <a:r>
              <a:rPr lang="en-US" sz="2000" dirty="0"/>
              <a:t> en </a:t>
            </a:r>
            <a:r>
              <a:rPr lang="en-US" sz="2000" dirty="0" err="1"/>
              <a:t>nuestro</a:t>
            </a:r>
            <a:r>
              <a:rPr lang="en-US" sz="2000" dirty="0"/>
              <a:t> PC el </a:t>
            </a:r>
            <a:r>
              <a:rPr lang="en-US" sz="2000" dirty="0" err="1"/>
              <a:t>NodeJS</a:t>
            </a:r>
            <a:r>
              <a:rPr lang="en-US" sz="2000" dirty="0"/>
              <a:t> version 4.x o superior, </a:t>
            </a:r>
            <a:r>
              <a:rPr lang="en-US" sz="2000" dirty="0" err="1"/>
              <a:t>yo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ese</a:t>
            </a:r>
            <a:r>
              <a:rPr lang="en-US" sz="2000" dirty="0"/>
              <a:t> </a:t>
            </a:r>
            <a:r>
              <a:rPr lang="en-US" sz="2000" dirty="0" err="1"/>
              <a:t>paso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lo </a:t>
            </a:r>
            <a:r>
              <a:rPr lang="en-US" sz="2000" dirty="0" err="1"/>
              <a:t>tenía</a:t>
            </a:r>
            <a:r>
              <a:rPr lang="en-US" sz="2000" dirty="0"/>
              <a:t> </a:t>
            </a:r>
            <a:r>
              <a:rPr lang="en-US" sz="2000" dirty="0" err="1"/>
              <a:t>complementado</a:t>
            </a:r>
            <a:r>
              <a:rPr lang="en-US" sz="2000" dirty="0"/>
              <a:t> </a:t>
            </a:r>
            <a:r>
              <a:rPr lang="en-US" sz="2000" dirty="0" err="1"/>
              <a:t>fuí</a:t>
            </a:r>
            <a:r>
              <a:rPr lang="en-US" sz="2000" dirty="0"/>
              <a:t> </a:t>
            </a:r>
            <a:r>
              <a:rPr lang="en-US" sz="2000" dirty="0" err="1"/>
              <a:t>directamente</a:t>
            </a:r>
            <a:r>
              <a:rPr lang="en-US" sz="2000" dirty="0"/>
              <a:t> a </a:t>
            </a:r>
            <a:r>
              <a:rPr lang="en-US" sz="2000" dirty="0" err="1"/>
              <a:t>installar</a:t>
            </a:r>
            <a:r>
              <a:rPr lang="en-US" sz="2000" dirty="0"/>
              <a:t> </a:t>
            </a:r>
            <a:r>
              <a:rPr lang="en-US" sz="2000" b="1" dirty="0"/>
              <a:t>Aurelia-</a:t>
            </a:r>
            <a:r>
              <a:rPr lang="en-US" sz="2000" b="1" dirty="0" err="1"/>
              <a:t>Cli</a:t>
            </a:r>
            <a:r>
              <a:rPr lang="en-US" sz="2000" dirty="0"/>
              <a:t>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9796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674" t="67798" r="45236" b="28805"/>
          <a:stretch/>
        </p:blipFill>
        <p:spPr>
          <a:xfrm>
            <a:off x="1088227" y="982091"/>
            <a:ext cx="7849888" cy="533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0471" y="277325"/>
            <a:ext cx="9538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El siguiente paso obvio es crear el proyecto: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27" y="2683450"/>
            <a:ext cx="9224524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471" y="1667787"/>
            <a:ext cx="9538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Aurelia-CLI te irá requiriendo la información necesaria, de forma que el proceso es rápido y sencillo, en primer lugar te pregunta si quieres una aplicación usando </a:t>
            </a:r>
            <a:r>
              <a:rPr lang="es-ES" sz="2000" dirty="0" err="1"/>
              <a:t>ESNext</a:t>
            </a:r>
            <a:r>
              <a:rPr lang="es-ES" sz="2000" dirty="0"/>
              <a:t> (opción 1), </a:t>
            </a:r>
            <a:r>
              <a:rPr lang="es-ES" sz="2000" dirty="0" err="1"/>
              <a:t>Typescript</a:t>
            </a:r>
            <a:r>
              <a:rPr lang="es-ES" sz="2000" dirty="0"/>
              <a:t> (opción 2) o </a:t>
            </a:r>
            <a:r>
              <a:rPr lang="es-ES" sz="2000" dirty="0" err="1"/>
              <a:t>Custom</a:t>
            </a:r>
            <a:r>
              <a:rPr lang="es-ES" sz="2000" dirty="0"/>
              <a:t> (opción 3). Yo escogí la opción 2:</a:t>
            </a:r>
          </a:p>
        </p:txBody>
      </p:sp>
    </p:spTree>
    <p:extLst>
      <p:ext uri="{BB962C8B-B14F-4D97-AF65-F5344CB8AC3E}">
        <p14:creationId xmlns:p14="http://schemas.microsoft.com/office/powerpoint/2010/main" val="239965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40" y="1083416"/>
            <a:ext cx="7599324" cy="5426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3392" y="207818"/>
            <a:ext cx="9819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La siguiente pregunta se refiere a confirmar la estructura que Aurelia-CLI ha creado por nosotros, se puede confirmar, reiniciar para cambiar diferentes elecciones o abortar.</a:t>
            </a:r>
          </a:p>
        </p:txBody>
      </p:sp>
    </p:spTree>
    <p:extLst>
      <p:ext uri="{BB962C8B-B14F-4D97-AF65-F5344CB8AC3E}">
        <p14:creationId xmlns:p14="http://schemas.microsoft.com/office/powerpoint/2010/main" val="366723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1" y="2058957"/>
            <a:ext cx="10053433" cy="3354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19" y="966355"/>
            <a:ext cx="981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Por último nos pregunta si queremos instalar las dependencias del proyecto:</a:t>
            </a:r>
          </a:p>
        </p:txBody>
      </p:sp>
    </p:spTree>
    <p:extLst>
      <p:ext uri="{BB962C8B-B14F-4D97-AF65-F5344CB8AC3E}">
        <p14:creationId xmlns:p14="http://schemas.microsoft.com/office/powerpoint/2010/main" val="283286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56" y="2059556"/>
            <a:ext cx="11250317" cy="40387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8700" y="1028700"/>
            <a:ext cx="86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con esto ya está! Nos </a:t>
            </a:r>
            <a:r>
              <a:rPr lang="es-ES" sz="2000" dirty="0"/>
              <a:t>desean</a:t>
            </a:r>
            <a:r>
              <a:rPr lang="es-ES" dirty="0"/>
              <a:t> un </a:t>
            </a:r>
            <a:r>
              <a:rPr lang="es-ES" dirty="0" err="1"/>
              <a:t>Happy</a:t>
            </a:r>
            <a:r>
              <a:rPr lang="es-ES" dirty="0"/>
              <a:t> </a:t>
            </a:r>
            <a:r>
              <a:rPr lang="es-ES" dirty="0" err="1"/>
              <a:t>Coding</a:t>
            </a:r>
            <a:r>
              <a:rPr lang="es-E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9139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2" y="356690"/>
            <a:ext cx="2760926" cy="605358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806418" y="78494"/>
            <a:ext cx="6124818" cy="1499616"/>
          </a:xfrm>
        </p:spPr>
        <p:txBody>
          <a:bodyPr/>
          <a:lstStyle/>
          <a:p>
            <a:r>
              <a:rPr lang="es-ES" dirty="0"/>
              <a:t>Estructura del proyecto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4631" y="1496291"/>
            <a:ext cx="68683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La estructura de Aurelia es muy similar también a la de otros </a:t>
            </a:r>
            <a:r>
              <a:rPr lang="es-ES" sz="2000" dirty="0" err="1"/>
              <a:t>frameworks</a:t>
            </a:r>
            <a:r>
              <a:rPr lang="es-ES" sz="2000" dirty="0"/>
              <a:t>. Tiene: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Aurelia_Project</a:t>
            </a:r>
            <a:endParaRPr lang="es-ES" sz="20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Environments</a:t>
            </a:r>
            <a:r>
              <a:rPr lang="es-ES" sz="2000" dirty="0"/>
              <a:t>: viene preparada para por defecto para desarrollo, </a:t>
            </a:r>
            <a:r>
              <a:rPr lang="es-ES" sz="2000" dirty="0" err="1"/>
              <a:t>stage</a:t>
            </a:r>
            <a:r>
              <a:rPr lang="es-ES" sz="2000" dirty="0"/>
              <a:t> y producción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Custom_typings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Node_modules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/>
              <a:t>Scripts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Src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Aquí es donde trabajaremos e iremos insertando nuestros desarrollos.</a:t>
            </a:r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/>
              <a:t>Test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/>
              <a:t>Index.html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/>
              <a:t>Package.json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tiene información de los paquetes instalados y permite actualizarlos y eliminarlos fácilmente.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8290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964" y="453607"/>
            <a:ext cx="9720072" cy="1499616"/>
          </a:xfrm>
        </p:spPr>
        <p:txBody>
          <a:bodyPr/>
          <a:lstStyle/>
          <a:p>
            <a:r>
              <a:rPr lang="es-ES" dirty="0"/>
              <a:t>Ejecutar nuestra primera app en </a:t>
            </a:r>
            <a:r>
              <a:rPr lang="es-ES" dirty="0" err="1"/>
              <a:t>aurelia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2" y="3883911"/>
            <a:ext cx="8078284" cy="318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357" y="5490302"/>
            <a:ext cx="7454924" cy="635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509" y="2360776"/>
            <a:ext cx="7284581" cy="412793"/>
          </a:xfrm>
          <a:prstGeom prst="rect">
            <a:avLst/>
          </a:prstGeom>
        </p:spPr>
      </p:pic>
      <p:sp>
        <p:nvSpPr>
          <p:cNvPr id="12" name="Cloud 11"/>
          <p:cNvSpPr/>
          <p:nvPr/>
        </p:nvSpPr>
        <p:spPr>
          <a:xfrm>
            <a:off x="525294" y="1934205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loud 12"/>
          <p:cNvSpPr/>
          <p:nvPr/>
        </p:nvSpPr>
        <p:spPr>
          <a:xfrm>
            <a:off x="8319379" y="3063565"/>
            <a:ext cx="3872621" cy="1924342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891430" y="3425571"/>
            <a:ext cx="306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Ejecutamos con –</a:t>
            </a:r>
            <a:r>
              <a:rPr lang="es-ES" dirty="0" err="1">
                <a:solidFill>
                  <a:schemeClr val="bg1"/>
                </a:solidFill>
              </a:rPr>
              <a:t>watch</a:t>
            </a:r>
            <a:r>
              <a:rPr lang="es-ES" dirty="0">
                <a:solidFill>
                  <a:schemeClr val="bg1"/>
                </a:solidFill>
              </a:rPr>
              <a:t> para que escuche los cambios según desarrollamos y reinicie el explorador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966" y="2360776"/>
            <a:ext cx="182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Nos situamos en el proyecto</a:t>
            </a:r>
          </a:p>
        </p:txBody>
      </p:sp>
      <p:sp>
        <p:nvSpPr>
          <p:cNvPr id="16" name="Cloud 15"/>
          <p:cNvSpPr/>
          <p:nvPr/>
        </p:nvSpPr>
        <p:spPr>
          <a:xfrm>
            <a:off x="525294" y="4777850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Box 17"/>
          <p:cNvSpPr txBox="1"/>
          <p:nvPr/>
        </p:nvSpPr>
        <p:spPr>
          <a:xfrm>
            <a:off x="886966" y="5078180"/>
            <a:ext cx="182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Están son las </a:t>
            </a:r>
            <a:r>
              <a:rPr lang="es-ES" dirty="0" err="1">
                <a:solidFill>
                  <a:schemeClr val="bg1"/>
                </a:solidFill>
              </a:rPr>
              <a:t>urls</a:t>
            </a:r>
            <a:r>
              <a:rPr lang="es-ES" dirty="0">
                <a:solidFill>
                  <a:schemeClr val="bg1"/>
                </a:solidFill>
              </a:rPr>
              <a:t> en las que lo lanza</a:t>
            </a:r>
          </a:p>
        </p:txBody>
      </p:sp>
    </p:spTree>
    <p:extLst>
      <p:ext uri="{BB962C8B-B14F-4D97-AF65-F5344CB8AC3E}">
        <p14:creationId xmlns:p14="http://schemas.microsoft.com/office/powerpoint/2010/main" val="3340352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31" y="498762"/>
            <a:ext cx="7544478" cy="5174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28" y="2207463"/>
            <a:ext cx="10207336" cy="43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app.html</a:t>
            </a:r>
          </a:p>
        </p:txBody>
      </p:sp>
    </p:spTree>
    <p:extLst>
      <p:ext uri="{BB962C8B-B14F-4D97-AF65-F5344CB8AC3E}">
        <p14:creationId xmlns:p14="http://schemas.microsoft.com/office/powerpoint/2010/main" val="401331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34695" y="253761"/>
            <a:ext cx="10267501" cy="6362700"/>
            <a:chOff x="834695" y="253761"/>
            <a:chExt cx="10267501" cy="6362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695" y="253761"/>
              <a:ext cx="8770929" cy="63627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623757" y="414068"/>
              <a:ext cx="6478439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Esta propiedad enlazada a un booleano determina la visibilidad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54128" y="2199392"/>
              <a:ext cx="3833004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Así </a:t>
              </a:r>
              <a:r>
                <a:rPr lang="es-ES" sz="1600" dirty="0" err="1"/>
                <a:t>bindeamos</a:t>
              </a:r>
              <a:r>
                <a:rPr lang="es-ES" sz="1600" dirty="0"/>
                <a:t> el valor de una variable.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81644" y="1233544"/>
              <a:ext cx="2623980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Así vinculamos el </a:t>
              </a:r>
              <a:r>
                <a:rPr lang="es-ES" sz="1600" dirty="0" err="1"/>
                <a:t>onClick</a:t>
              </a:r>
              <a:r>
                <a:rPr lang="es-ES" sz="1600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70630" y="2733852"/>
              <a:ext cx="3037936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Así generamos elementos en un </a:t>
              </a:r>
              <a:r>
                <a:rPr lang="es-ES" sz="1600" dirty="0" err="1"/>
                <a:t>for</a:t>
              </a:r>
              <a:r>
                <a:rPr lang="es-ES" sz="1600" dirty="0"/>
                <a:t>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72131" y="3515264"/>
              <a:ext cx="1881997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Y así un </a:t>
              </a:r>
              <a:r>
                <a:rPr lang="es-ES" sz="1600" dirty="0" err="1"/>
                <a:t>radiobutton</a:t>
              </a:r>
              <a:r>
                <a:rPr lang="es-ES" sz="16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293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es Aurelia.js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/>
              <a:t>DESCRIPCIÓN Y COMPARATIVA CON ANGULAR</a:t>
            </a:r>
          </a:p>
        </p:txBody>
      </p:sp>
    </p:spTree>
    <p:extLst>
      <p:ext uri="{BB962C8B-B14F-4D97-AF65-F5344CB8AC3E}">
        <p14:creationId xmlns:p14="http://schemas.microsoft.com/office/powerpoint/2010/main" val="3514002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</a:t>
            </a:r>
            <a:r>
              <a:rPr lang="es-ES" dirty="0" err="1"/>
              <a:t>PasOS</a:t>
            </a:r>
            <a:r>
              <a:rPr lang="es-E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app.ts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775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57" y="6056607"/>
            <a:ext cx="5117517" cy="769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02" y="104864"/>
            <a:ext cx="5196483" cy="1476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1236" y="2445840"/>
            <a:ext cx="464101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Aquí por ahora hay declarado un </a:t>
            </a:r>
            <a:r>
              <a:rPr lang="es-ES" dirty="0" err="1"/>
              <a:t>array</a:t>
            </a:r>
            <a:r>
              <a:rPr lang="es-ES" dirty="0"/>
              <a:t> de preguntas que se cambiará por una lectura desde un archivo.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1669" y="381646"/>
            <a:ext cx="464101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1.- Declaramos los atributos</a:t>
            </a:r>
            <a:r>
              <a:rPr lang="es-E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21" y="1581759"/>
            <a:ext cx="5086164" cy="2248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21" y="3830149"/>
            <a:ext cx="7667287" cy="22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2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65" y="311898"/>
            <a:ext cx="7011478" cy="27038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34045" y="405442"/>
            <a:ext cx="409754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2.- Declaramos el constructor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6219" y="1654655"/>
            <a:ext cx="409754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2.- El evento del primer botón cambia los elementos a mostrar y carga la primera pregunta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65" y="2854984"/>
            <a:ext cx="3425938" cy="40030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8777" y="4358474"/>
            <a:ext cx="409754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3.- Saco la funcionalidad de cambiar los elementos a mostrar a un método para reusarla.</a:t>
            </a:r>
          </a:p>
        </p:txBody>
      </p:sp>
    </p:spTree>
    <p:extLst>
      <p:ext uri="{BB962C8B-B14F-4D97-AF65-F5344CB8AC3E}">
        <p14:creationId xmlns:p14="http://schemas.microsoft.com/office/powerpoint/2010/main" val="17001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76867" y="692247"/>
            <a:ext cx="409754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3.- Creo la funcionalidad asociada al botón de “siguiente” de cada pregunta.</a:t>
            </a:r>
          </a:p>
          <a:p>
            <a:r>
              <a:rPr lang="es-ES" sz="2400" dirty="0"/>
              <a:t>PENDIENTE FINALIZAR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8074" y="5498622"/>
            <a:ext cx="461513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4.- Creo la funcionalidad de calcular resultado.</a:t>
            </a:r>
          </a:p>
          <a:p>
            <a:r>
              <a:rPr lang="es-ES" sz="2400" dirty="0"/>
              <a:t>PENDIENTE FINALIZAR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2" y="146650"/>
            <a:ext cx="6753121" cy="3073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92" y="3648974"/>
            <a:ext cx="6847192" cy="29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ESTILOS CON CSS</a:t>
            </a:r>
          </a:p>
        </p:txBody>
      </p:sp>
    </p:spTree>
    <p:extLst>
      <p:ext uri="{BB962C8B-B14F-4D97-AF65-F5344CB8AC3E}">
        <p14:creationId xmlns:p14="http://schemas.microsoft.com/office/powerpoint/2010/main" val="247650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2466238" y="214825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/>
          <p:cNvSpPr txBox="1"/>
          <p:nvPr/>
        </p:nvSpPr>
        <p:spPr>
          <a:xfrm>
            <a:off x="2784893" y="533255"/>
            <a:ext cx="143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Creo un archivo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css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4" y="214825"/>
            <a:ext cx="2250533" cy="2979977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3027395" y="2503146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3326919" y="2713607"/>
            <a:ext cx="1779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Lo vinculo en el app.html y añado clases a los componentes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69" y="2131646"/>
            <a:ext cx="6274856" cy="47263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79698" y="2277374"/>
            <a:ext cx="3071004" cy="22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8169214" y="3688164"/>
            <a:ext cx="1247955" cy="22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556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292382" y="326968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/>
          <p:cNvSpPr txBox="1"/>
          <p:nvPr/>
        </p:nvSpPr>
        <p:spPr>
          <a:xfrm>
            <a:off x="904335" y="714410"/>
            <a:ext cx="143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Añado los estilos.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21" y="817927"/>
            <a:ext cx="3971310" cy="5672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06" y="1137593"/>
            <a:ext cx="2636419" cy="48248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216" y="2832164"/>
            <a:ext cx="2152407" cy="18340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8682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3798" y="3183495"/>
            <a:ext cx="161889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index.html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41" y="1906438"/>
            <a:ext cx="7445695" cy="2718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1" y="5034990"/>
            <a:ext cx="8343900" cy="106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0664" y="3165894"/>
            <a:ext cx="4235570" cy="20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loud 5"/>
          <p:cNvSpPr/>
          <p:nvPr/>
        </p:nvSpPr>
        <p:spPr>
          <a:xfrm>
            <a:off x="119854" y="200540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/>
          <p:cNvSpPr txBox="1"/>
          <p:nvPr/>
        </p:nvSpPr>
        <p:spPr>
          <a:xfrm>
            <a:off x="9256145" y="5207827"/>
            <a:ext cx="161889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styles.css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626" y="549500"/>
            <a:ext cx="1524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Para dar formato al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8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Leer preguntas de fichero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0433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9854" y="200540"/>
            <a:ext cx="2378964" cy="1621250"/>
            <a:chOff x="119854" y="200540"/>
            <a:chExt cx="2378964" cy="1621250"/>
          </a:xfrm>
        </p:grpSpPr>
        <p:sp>
          <p:nvSpPr>
            <p:cNvPr id="4" name="Cloud 3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7160" y="463236"/>
              <a:ext cx="15243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Pasamos las preguntas a un archivo 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json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82" y="2540853"/>
            <a:ext cx="3762375" cy="21907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533483" y="653017"/>
            <a:ext cx="6396848" cy="5932072"/>
            <a:chOff x="5214307" y="744252"/>
            <a:chExt cx="6396848" cy="59320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4307" y="744252"/>
              <a:ext cx="5879532" cy="29832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4307" y="3727463"/>
              <a:ext cx="6396848" cy="2948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197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2213"/>
            <a:ext cx="11059064" cy="50572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3683"/>
            <a:ext cx="1238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91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665" y="200540"/>
            <a:ext cx="3238123" cy="19793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60" y="4442626"/>
            <a:ext cx="3374546" cy="1650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492" y="675713"/>
            <a:ext cx="4272506" cy="332081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9854" y="200540"/>
            <a:ext cx="2378964" cy="1621250"/>
            <a:chOff x="119854" y="200540"/>
            <a:chExt cx="2378964" cy="1621250"/>
          </a:xfrm>
        </p:grpSpPr>
        <p:sp>
          <p:nvSpPr>
            <p:cNvPr id="8" name="Cloud 7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160" y="687999"/>
              <a:ext cx="1524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Modifico el 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aurelia.json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7160" y="3724333"/>
            <a:ext cx="46206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Añadir el formato </a:t>
            </a:r>
            <a:r>
              <a:rPr lang="es-ES" dirty="0" err="1"/>
              <a:t>json</a:t>
            </a:r>
            <a:r>
              <a:rPr lang="es-ES" dirty="0"/>
              <a:t> al </a:t>
            </a:r>
            <a:r>
              <a:rPr lang="es-ES" dirty="0" err="1"/>
              <a:t>bundle</a:t>
            </a:r>
            <a:r>
              <a:rPr lang="es-E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0492" y="4084563"/>
            <a:ext cx="455187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Añadir la ruta del data a las </a:t>
            </a:r>
            <a:r>
              <a:rPr lang="es-ES" dirty="0" err="1"/>
              <a:t>paths</a:t>
            </a:r>
            <a:endParaRPr lang="es-ES" dirty="0"/>
          </a:p>
          <a:p>
            <a:endParaRPr lang="es-E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00492" y="126010"/>
            <a:ext cx="42068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Añadir el formato </a:t>
            </a:r>
            <a:r>
              <a:rPr lang="es-ES" dirty="0" err="1"/>
              <a:t>json</a:t>
            </a:r>
            <a:r>
              <a:rPr lang="es-ES" dirty="0"/>
              <a:t> al </a:t>
            </a:r>
            <a:r>
              <a:rPr lang="es-ES" dirty="0" err="1"/>
              <a:t>plugin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975" y="4722304"/>
            <a:ext cx="5152915" cy="195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66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0543" y="302670"/>
            <a:ext cx="2378964" cy="1621250"/>
            <a:chOff x="119854" y="200540"/>
            <a:chExt cx="2378964" cy="1621250"/>
          </a:xfrm>
        </p:grpSpPr>
        <p:sp>
          <p:nvSpPr>
            <p:cNvPr id="3" name="Cloud 2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7160" y="442269"/>
              <a:ext cx="15243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Creo el modelo 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Answer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39" y="386939"/>
            <a:ext cx="3276600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26" y="2833867"/>
            <a:ext cx="6067425" cy="2466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11772" y="3119888"/>
            <a:ext cx="24145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Creo las propiedades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2693" y="4399167"/>
            <a:ext cx="24145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Creo el constructor</a:t>
            </a:r>
          </a:p>
        </p:txBody>
      </p:sp>
    </p:spTree>
    <p:extLst>
      <p:ext uri="{BB962C8B-B14F-4D97-AF65-F5344CB8AC3E}">
        <p14:creationId xmlns:p14="http://schemas.microsoft.com/office/powerpoint/2010/main" val="1446023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938" y="372652"/>
            <a:ext cx="3419475" cy="1266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3" y="2208363"/>
            <a:ext cx="9485195" cy="44943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6738" y="2087594"/>
            <a:ext cx="446478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Importo el modelo de </a:t>
            </a:r>
            <a:r>
              <a:rPr lang="es-ES" dirty="0" err="1"/>
              <a:t>Answers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3511772" y="3119888"/>
            <a:ext cx="24145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Creo las propiedades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5938" y="5161473"/>
            <a:ext cx="24145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Creo el constructor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0543" y="302670"/>
            <a:ext cx="2378964" cy="1621250"/>
            <a:chOff x="119854" y="200540"/>
            <a:chExt cx="2378964" cy="1621250"/>
          </a:xfrm>
        </p:grpSpPr>
        <p:sp>
          <p:nvSpPr>
            <p:cNvPr id="8" name="Cloud 7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160" y="442269"/>
              <a:ext cx="15243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Creo el modelo 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Question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245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58" y="371345"/>
            <a:ext cx="3019425" cy="15525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0543" y="302670"/>
            <a:ext cx="2378964" cy="1621250"/>
            <a:chOff x="119854" y="200540"/>
            <a:chExt cx="2378964" cy="1621250"/>
          </a:xfrm>
        </p:grpSpPr>
        <p:sp>
          <p:nvSpPr>
            <p:cNvPr id="4" name="Cloud 3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149" y="623227"/>
              <a:ext cx="1524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Creo el 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service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8" y="2286000"/>
            <a:ext cx="6257644" cy="44056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8504" y="2144471"/>
            <a:ext cx="516352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Importo el modelo de </a:t>
            </a:r>
            <a:r>
              <a:rPr lang="es-ES" dirty="0" err="1"/>
              <a:t>Question</a:t>
            </a:r>
            <a:r>
              <a:rPr lang="es-ES" dirty="0"/>
              <a:t>, el </a:t>
            </a:r>
            <a:r>
              <a:rPr lang="es-ES" dirty="0" err="1"/>
              <a:t>Inject</a:t>
            </a:r>
            <a:r>
              <a:rPr lang="es-ES" dirty="0"/>
              <a:t> y </a:t>
            </a:r>
            <a:r>
              <a:rPr lang="es-ES" dirty="0" err="1"/>
              <a:t>NewInstance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7252030" y="4488835"/>
            <a:ext cx="353961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Configuro la ruta y tipo de archivo del cual leer y </a:t>
            </a:r>
            <a:r>
              <a:rPr lang="es-ES" dirty="0" err="1"/>
              <a:t>parseo</a:t>
            </a:r>
            <a:r>
              <a:rPr lang="es-ES" dirty="0"/>
              <a:t> el JSON  al objeto </a:t>
            </a:r>
            <a:r>
              <a:rPr lang="es-ES" dirty="0" err="1"/>
              <a:t>Question</a:t>
            </a:r>
            <a:r>
              <a:rPr lang="es-E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1191" y="2825305"/>
            <a:ext cx="20273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Inyecto la </a:t>
            </a:r>
            <a:r>
              <a:rPr lang="es-ES" dirty="0" err="1"/>
              <a:t>Question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870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28" y="923026"/>
            <a:ext cx="9089291" cy="575534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0543" y="302670"/>
            <a:ext cx="2378964" cy="1621250"/>
            <a:chOff x="119854" y="200540"/>
            <a:chExt cx="2378964" cy="1621250"/>
          </a:xfrm>
        </p:grpSpPr>
        <p:sp>
          <p:nvSpPr>
            <p:cNvPr id="4" name="Cloud 3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149" y="623227"/>
              <a:ext cx="1524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Modifico el 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app.ts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561764" y="923026"/>
            <a:ext cx="236795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Importo el modelo de </a:t>
            </a:r>
            <a:r>
              <a:rPr lang="es-ES" dirty="0" err="1"/>
              <a:t>Question</a:t>
            </a:r>
            <a:r>
              <a:rPr lang="es-ES" dirty="0"/>
              <a:t>, el </a:t>
            </a:r>
            <a:r>
              <a:rPr lang="es-ES" dirty="0" err="1"/>
              <a:t>Inject</a:t>
            </a:r>
            <a:r>
              <a:rPr lang="es-ES" dirty="0"/>
              <a:t> y el </a:t>
            </a:r>
            <a:r>
              <a:rPr lang="es-ES" dirty="0" err="1"/>
              <a:t>Service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6847214" y="3269736"/>
            <a:ext cx="236795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Modifico las propiedades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6113" y="3450566"/>
            <a:ext cx="3372929" cy="28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2976113" y="4500113"/>
            <a:ext cx="3623095" cy="28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3226279" y="5264988"/>
            <a:ext cx="4804913" cy="28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2840428" y="1923920"/>
            <a:ext cx="3372929" cy="28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6507908" y="1807722"/>
            <a:ext cx="182520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Inyecto el </a:t>
            </a:r>
            <a:r>
              <a:rPr lang="es-ES" dirty="0" err="1"/>
              <a:t>Service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8796478" y="5147419"/>
            <a:ext cx="236795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Inicializo el servicio</a:t>
            </a:r>
          </a:p>
        </p:txBody>
      </p:sp>
    </p:spTree>
    <p:extLst>
      <p:ext uri="{BB962C8B-B14F-4D97-AF65-F5344CB8AC3E}">
        <p14:creationId xmlns:p14="http://schemas.microsoft.com/office/powerpoint/2010/main" val="1194010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5" y="687776"/>
            <a:ext cx="7772400" cy="3981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8429" y="768076"/>
            <a:ext cx="236795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Llamo al método de obtener las preguntas del servicio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8428" y="2792408"/>
            <a:ext cx="236795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Asigno las preguntas a la variable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978736" y="2678501"/>
            <a:ext cx="4818215" cy="288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804594" y="768075"/>
            <a:ext cx="7131708" cy="1457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804594" y="2343833"/>
            <a:ext cx="2551081" cy="334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740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 aleatorias</a:t>
            </a:r>
          </a:p>
        </p:txBody>
      </p:sp>
    </p:spTree>
    <p:extLst>
      <p:ext uri="{BB962C8B-B14F-4D97-AF65-F5344CB8AC3E}">
        <p14:creationId xmlns:p14="http://schemas.microsoft.com/office/powerpoint/2010/main" val="3935349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0543" y="302670"/>
            <a:ext cx="2378964" cy="1621250"/>
            <a:chOff x="119854" y="200540"/>
            <a:chExt cx="2378964" cy="1621250"/>
          </a:xfrm>
        </p:grpSpPr>
        <p:sp>
          <p:nvSpPr>
            <p:cNvPr id="3" name="Cloud 2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8149" y="623227"/>
              <a:ext cx="1524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Modifico el 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Service</a:t>
              </a:r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940" y="619213"/>
            <a:ext cx="3914775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78" y="2346607"/>
            <a:ext cx="9346815" cy="40236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77607" y="3435091"/>
            <a:ext cx="3202559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 selecciona aleatoriamente los índices de las preguntas a mostrar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7434" y="4541480"/>
            <a:ext cx="320255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Si el índice no está repetido se selecciona la pregunta.</a:t>
            </a:r>
          </a:p>
        </p:txBody>
      </p:sp>
    </p:spTree>
    <p:extLst>
      <p:ext uri="{BB962C8B-B14F-4D97-AF65-F5344CB8AC3E}">
        <p14:creationId xmlns:p14="http://schemas.microsoft.com/office/powerpoint/2010/main" val="2568238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480" y="302670"/>
            <a:ext cx="4114800" cy="14001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0543" y="302670"/>
            <a:ext cx="2378964" cy="1621250"/>
            <a:chOff x="119854" y="200540"/>
            <a:chExt cx="2378964" cy="1621250"/>
          </a:xfrm>
        </p:grpSpPr>
        <p:sp>
          <p:nvSpPr>
            <p:cNvPr id="4" name="Cloud 3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149" y="623227"/>
              <a:ext cx="1524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Modifico el 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app.ts</a:t>
              </a:r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.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13" y="2909168"/>
            <a:ext cx="10744200" cy="233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82384" y="4159710"/>
            <a:ext cx="320255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Cargo el </a:t>
            </a:r>
            <a:r>
              <a:rPr lang="es-ES" dirty="0" err="1"/>
              <a:t>array</a:t>
            </a:r>
            <a:r>
              <a:rPr lang="es-ES" dirty="0"/>
              <a:t> de preguntas con el número que necesito.</a:t>
            </a:r>
          </a:p>
        </p:txBody>
      </p:sp>
    </p:spTree>
    <p:extLst>
      <p:ext uri="{BB962C8B-B14F-4D97-AF65-F5344CB8AC3E}">
        <p14:creationId xmlns:p14="http://schemas.microsoft.com/office/powerpoint/2010/main" val="3265462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VOLVER A JUGAR</a:t>
            </a:r>
          </a:p>
        </p:txBody>
      </p:sp>
    </p:spTree>
    <p:extLst>
      <p:ext uri="{BB962C8B-B14F-4D97-AF65-F5344CB8AC3E}">
        <p14:creationId xmlns:p14="http://schemas.microsoft.com/office/powerpoint/2010/main" val="190185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6" y="397443"/>
            <a:ext cx="10706100" cy="5838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416" y="5264718"/>
            <a:ext cx="2381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64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181" y="623258"/>
            <a:ext cx="3676650" cy="1143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84279" y="384133"/>
            <a:ext cx="2378964" cy="1621250"/>
            <a:chOff x="119854" y="200540"/>
            <a:chExt cx="2378964" cy="1621250"/>
          </a:xfrm>
        </p:grpSpPr>
        <p:sp>
          <p:nvSpPr>
            <p:cNvPr id="4" name="Cloud 3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149" y="623227"/>
              <a:ext cx="15243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Añado el botón en el 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html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201" y="2703842"/>
            <a:ext cx="92583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07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279" y="384133"/>
            <a:ext cx="2378964" cy="1621250"/>
            <a:chOff x="119854" y="200540"/>
            <a:chExt cx="2378964" cy="1621250"/>
          </a:xfrm>
        </p:grpSpPr>
        <p:sp>
          <p:nvSpPr>
            <p:cNvPr id="3" name="Cloud 2"/>
            <p:cNvSpPr/>
            <p:nvPr/>
          </p:nvSpPr>
          <p:spPr>
            <a:xfrm>
              <a:off x="119854" y="200540"/>
              <a:ext cx="2378964" cy="16212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8149" y="411000"/>
              <a:ext cx="15243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Añado la funcionalidad del botón en el 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app.ts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666" y="384133"/>
            <a:ext cx="3714750" cy="136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33" y="2942597"/>
            <a:ext cx="9144000" cy="1990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6097" y="5483380"/>
            <a:ext cx="59630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Reseteo las variables necesarias y llamo a inicializar juego.</a:t>
            </a:r>
          </a:p>
        </p:txBody>
      </p:sp>
    </p:spTree>
    <p:extLst>
      <p:ext uri="{BB962C8B-B14F-4D97-AF65-F5344CB8AC3E}">
        <p14:creationId xmlns:p14="http://schemas.microsoft.com/office/powerpoint/2010/main" val="2084148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pantallas</a:t>
            </a:r>
          </a:p>
        </p:txBody>
      </p:sp>
    </p:spTree>
    <p:extLst>
      <p:ext uri="{BB962C8B-B14F-4D97-AF65-F5344CB8AC3E}">
        <p14:creationId xmlns:p14="http://schemas.microsoft.com/office/powerpoint/2010/main" val="2225998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inicio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085" b="408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Si se aprieta a jugar comienza el juego</a:t>
            </a:r>
          </a:p>
        </p:txBody>
      </p:sp>
    </p:spTree>
    <p:extLst>
      <p:ext uri="{BB962C8B-B14F-4D97-AF65-F5344CB8AC3E}">
        <p14:creationId xmlns:p14="http://schemas.microsoft.com/office/powerpoint/2010/main" val="174621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de juego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394" b="439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Seleccionar cada pregunta y apretar a Jugar.</a:t>
            </a:r>
          </a:p>
        </p:txBody>
      </p:sp>
    </p:spTree>
    <p:extLst>
      <p:ext uri="{BB962C8B-B14F-4D97-AF65-F5344CB8AC3E}">
        <p14:creationId xmlns:p14="http://schemas.microsoft.com/office/powerpoint/2010/main" val="3138375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RESULTADO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137" b="213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Muestra el resultado y permite volver a jugar al apretar el botón.</a:t>
            </a:r>
          </a:p>
        </p:txBody>
      </p:sp>
    </p:spTree>
    <p:extLst>
      <p:ext uri="{BB962C8B-B14F-4D97-AF65-F5344CB8AC3E}">
        <p14:creationId xmlns:p14="http://schemas.microsoft.com/office/powerpoint/2010/main" val="1913989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6A7CC-A8E6-4302-B37A-14B8A308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MEJORAS A POSTERIORI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C95679F-6FA1-457B-8244-1BAC94E3369A}"/>
              </a:ext>
            </a:extLst>
          </p:cNvPr>
          <p:cNvSpPr txBox="1"/>
          <p:nvPr/>
        </p:nvSpPr>
        <p:spPr>
          <a:xfrm>
            <a:off x="8442960" y="5346340"/>
            <a:ext cx="2696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6">
                    <a:lumMod val="75000"/>
                  </a:schemeClr>
                </a:solidFill>
              </a:rPr>
              <a:t>Gracias a Sergio Álvarez</a:t>
            </a:r>
          </a:p>
        </p:txBody>
      </p:sp>
    </p:spTree>
    <p:extLst>
      <p:ext uri="{BB962C8B-B14F-4D97-AF65-F5344CB8AC3E}">
        <p14:creationId xmlns:p14="http://schemas.microsoft.com/office/powerpoint/2010/main" val="31107871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DDF28C2B-6EB3-4B0E-8C5D-DFDFEF6A89A2}"/>
              </a:ext>
            </a:extLst>
          </p:cNvPr>
          <p:cNvSpPr txBox="1"/>
          <p:nvPr/>
        </p:nvSpPr>
        <p:spPr>
          <a:xfrm>
            <a:off x="1414314" y="412616"/>
            <a:ext cx="977092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Lo más bonito que tiene este sector, es la comunidad de desarrolladores. Durante la presentación de este proyecto en </a:t>
            </a:r>
            <a:r>
              <a:rPr lang="es-ES" dirty="0" err="1"/>
              <a:t>WTMAsturias</a:t>
            </a:r>
            <a:r>
              <a:rPr lang="es-ES" dirty="0"/>
              <a:t>, </a:t>
            </a:r>
            <a:r>
              <a:rPr lang="es-ES" b="1" dirty="0"/>
              <a:t>Sergio </a:t>
            </a:r>
            <a:r>
              <a:rPr lang="es-ES" b="1" dirty="0" err="1"/>
              <a:t>Alvarez</a:t>
            </a:r>
            <a:r>
              <a:rPr lang="es-ES" b="1" dirty="0"/>
              <a:t> </a:t>
            </a:r>
            <a:r>
              <a:rPr lang="es-ES" dirty="0"/>
              <a:t>(quien no lo conozca, que lo siga ya!) me comentó que había visto un par de cosillas que podrían mejorar el proyecto. Me pidió permiso (cosa que no hacía falta!) y me hizo unas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requests</a:t>
            </a:r>
            <a:r>
              <a:rPr lang="es-ES" dirty="0"/>
              <a:t> que paso a detallar.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EAB499-930F-42D9-A9BB-4174DCF0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14" y="1911250"/>
            <a:ext cx="5875338" cy="4534134"/>
          </a:xfrm>
          <a:prstGeom prst="rect">
            <a:avLst/>
          </a:prstGeom>
        </p:spPr>
      </p:pic>
      <p:grpSp>
        <p:nvGrpSpPr>
          <p:cNvPr id="6" name="Group 1">
            <a:extLst>
              <a:ext uri="{FF2B5EF4-FFF2-40B4-BE49-F238E27FC236}">
                <a16:creationId xmlns:a16="http://schemas.microsoft.com/office/drawing/2014/main" id="{3076946E-8EB9-44BB-A3D8-1843B2E438E6}"/>
              </a:ext>
            </a:extLst>
          </p:cNvPr>
          <p:cNvGrpSpPr/>
          <p:nvPr/>
        </p:nvGrpSpPr>
        <p:grpSpPr>
          <a:xfrm>
            <a:off x="8058526" y="3010954"/>
            <a:ext cx="2905036" cy="2734063"/>
            <a:chOff x="119854" y="200539"/>
            <a:chExt cx="2378964" cy="2734063"/>
          </a:xfrm>
        </p:grpSpPr>
        <p:sp>
          <p:nvSpPr>
            <p:cNvPr id="7" name="Cloud 2">
              <a:extLst>
                <a:ext uri="{FF2B5EF4-FFF2-40B4-BE49-F238E27FC236}">
                  <a16:creationId xmlns:a16="http://schemas.microsoft.com/office/drawing/2014/main" id="{2B64D7B3-2DE3-461F-93FA-3193D3D48149}"/>
                </a:ext>
              </a:extLst>
            </p:cNvPr>
            <p:cNvSpPr/>
            <p:nvPr/>
          </p:nvSpPr>
          <p:spPr>
            <a:xfrm>
              <a:off x="119854" y="200539"/>
              <a:ext cx="2378964" cy="273406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DE333718-F3BA-445B-8896-8D707F4DFE8C}"/>
                </a:ext>
              </a:extLst>
            </p:cNvPr>
            <p:cNvSpPr txBox="1"/>
            <p:nvPr/>
          </p:nvSpPr>
          <p:spPr>
            <a:xfrm>
              <a:off x="478149" y="411000"/>
              <a:ext cx="152435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Al añadir el “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au</a:t>
              </a:r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 run –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watch</a:t>
              </a:r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” al 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package.json</a:t>
              </a:r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, de forma que ahora para lanzarlo solo hace falta 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npm</a:t>
              </a:r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start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209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822EAF6-9F28-4AB6-B40E-E53429E2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580390"/>
            <a:ext cx="9372600" cy="5372100"/>
          </a:xfrm>
          <a:prstGeom prst="rect">
            <a:avLst/>
          </a:prstGeom>
        </p:spPr>
      </p:pic>
      <p:grpSp>
        <p:nvGrpSpPr>
          <p:cNvPr id="3" name="Group 1">
            <a:extLst>
              <a:ext uri="{FF2B5EF4-FFF2-40B4-BE49-F238E27FC236}">
                <a16:creationId xmlns:a16="http://schemas.microsoft.com/office/drawing/2014/main" id="{3308E220-574F-4E3B-A392-09CE3D0BF572}"/>
              </a:ext>
            </a:extLst>
          </p:cNvPr>
          <p:cNvGrpSpPr/>
          <p:nvPr/>
        </p:nvGrpSpPr>
        <p:grpSpPr>
          <a:xfrm>
            <a:off x="8373486" y="3874554"/>
            <a:ext cx="3696594" cy="3072783"/>
            <a:chOff x="119854" y="200539"/>
            <a:chExt cx="2378964" cy="3072783"/>
          </a:xfrm>
        </p:grpSpPr>
        <p:sp>
          <p:nvSpPr>
            <p:cNvPr id="4" name="Cloud 2">
              <a:extLst>
                <a:ext uri="{FF2B5EF4-FFF2-40B4-BE49-F238E27FC236}">
                  <a16:creationId xmlns:a16="http://schemas.microsoft.com/office/drawing/2014/main" id="{D720E94E-84A2-4850-B766-F8BA8E356404}"/>
                </a:ext>
              </a:extLst>
            </p:cNvPr>
            <p:cNvSpPr/>
            <p:nvPr/>
          </p:nvSpPr>
          <p:spPr>
            <a:xfrm>
              <a:off x="119854" y="200539"/>
              <a:ext cx="2378964" cy="273406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01297599-9B77-44B8-88DF-EDF10D4B7B9E}"/>
                </a:ext>
              </a:extLst>
            </p:cNvPr>
            <p:cNvSpPr txBox="1"/>
            <p:nvPr/>
          </p:nvSpPr>
          <p:spPr>
            <a:xfrm>
              <a:off x="478149" y="411000"/>
              <a:ext cx="152435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Esto fue algo que se me escapó totalmente!</a:t>
              </a:r>
            </a:p>
            <a:p>
              <a:pPr algn="ctr"/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Es muy importante comparar con === en lugar de == para que tenga en cuenta el tipo además del valor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132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>
            <a:extLst>
              <a:ext uri="{FF2B5EF4-FFF2-40B4-BE49-F238E27FC236}">
                <a16:creationId xmlns:a16="http://schemas.microsoft.com/office/drawing/2014/main" id="{888DB42F-890A-4A33-BCF9-37D3B56B260E}"/>
              </a:ext>
            </a:extLst>
          </p:cNvPr>
          <p:cNvGrpSpPr/>
          <p:nvPr/>
        </p:nvGrpSpPr>
        <p:grpSpPr>
          <a:xfrm>
            <a:off x="7563137" y="1478331"/>
            <a:ext cx="4336674" cy="5719070"/>
            <a:chOff x="119854" y="200539"/>
            <a:chExt cx="2378964" cy="4706629"/>
          </a:xfrm>
        </p:grpSpPr>
        <p:sp>
          <p:nvSpPr>
            <p:cNvPr id="4" name="Cloud 2">
              <a:extLst>
                <a:ext uri="{FF2B5EF4-FFF2-40B4-BE49-F238E27FC236}">
                  <a16:creationId xmlns:a16="http://schemas.microsoft.com/office/drawing/2014/main" id="{EA30D4C3-5C58-4AE7-B504-807F27CB1E1F}"/>
                </a:ext>
              </a:extLst>
            </p:cNvPr>
            <p:cNvSpPr/>
            <p:nvPr/>
          </p:nvSpPr>
          <p:spPr>
            <a:xfrm>
              <a:off x="119854" y="200539"/>
              <a:ext cx="2378964" cy="273406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79338B25-6619-4680-AE82-CD923E752C51}"/>
                </a:ext>
              </a:extLst>
            </p:cNvPr>
            <p:cNvSpPr txBox="1"/>
            <p:nvPr/>
          </p:nvSpPr>
          <p:spPr>
            <a:xfrm>
              <a:off x="547161" y="661841"/>
              <a:ext cx="1524351" cy="4245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Y el código que menos me gustaba que era la parte del servicio, se soluciona con un </a:t>
              </a:r>
              <a:r>
                <a:rPr lang="es-ES" dirty="0" err="1">
                  <a:solidFill>
                    <a:schemeClr val="bg1">
                      <a:lumMod val="95000"/>
                    </a:schemeClr>
                  </a:solidFill>
                </a:rPr>
                <a:t>fetch</a:t>
              </a:r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 y queda así de limpio.</a:t>
              </a:r>
            </a:p>
            <a:p>
              <a:pPr algn="ctr"/>
              <a:r>
                <a:rPr lang="es-ES" dirty="0">
                  <a:solidFill>
                    <a:schemeClr val="bg1">
                      <a:lumMod val="95000"/>
                    </a:schemeClr>
                  </a:solidFill>
                </a:rPr>
                <a:t>Que suerte tengo de conocer a gente tan maja y tan crack! </a:t>
              </a:r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AF50788F-2989-4EC8-B57D-AFEF1C4A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89" y="1478331"/>
            <a:ext cx="7099282" cy="54142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6F1369-43C1-439F-A34A-DEAF9D6A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89" y="108297"/>
            <a:ext cx="4096931" cy="13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02" y="327804"/>
            <a:ext cx="7831808" cy="2096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02" y="2549295"/>
            <a:ext cx="7808792" cy="40093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824" y="5587116"/>
            <a:ext cx="2381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75" y="566198"/>
            <a:ext cx="9062857" cy="48130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068" y="5703678"/>
            <a:ext cx="2381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4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2" y="631544"/>
            <a:ext cx="10678747" cy="4259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528" y="5626039"/>
            <a:ext cx="2381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6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Y PRIMEROS PASOS</a:t>
            </a:r>
          </a:p>
        </p:txBody>
      </p:sp>
    </p:spTree>
    <p:extLst>
      <p:ext uri="{BB962C8B-B14F-4D97-AF65-F5344CB8AC3E}">
        <p14:creationId xmlns:p14="http://schemas.microsoft.com/office/powerpoint/2010/main" val="26910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ENCONTRADOS EN LA WEB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491" y="7032750"/>
            <a:ext cx="9720073" cy="881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00539755"/>
              </p:ext>
            </p:extLst>
          </p:nvPr>
        </p:nvGraphicFramePr>
        <p:xfrm>
          <a:off x="711754" y="1335024"/>
          <a:ext cx="1068707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365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418</TotalTime>
  <Words>968</Words>
  <Application>Microsoft Office PowerPoint</Application>
  <PresentationFormat>Panorámica</PresentationFormat>
  <Paragraphs>108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4" baseType="lpstr">
      <vt:lpstr>Tw Cen MT</vt:lpstr>
      <vt:lpstr>Tw Cen MT Condensed</vt:lpstr>
      <vt:lpstr>Wingdings</vt:lpstr>
      <vt:lpstr>Wingdings 3</vt:lpstr>
      <vt:lpstr>Integral</vt:lpstr>
      <vt:lpstr>Presentación de PowerPoint</vt:lpstr>
      <vt:lpstr>Que es Aurelia.js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INSTALACIÓN Y PRIMEROS PASOS</vt:lpstr>
      <vt:lpstr>RECURSOS ENCONTRADOS EN LA WEB</vt:lpstr>
      <vt:lpstr>Instalación y preparación del entorno</vt:lpstr>
      <vt:lpstr>Presentación de PowerPoint</vt:lpstr>
      <vt:lpstr>Presentación de PowerPoint</vt:lpstr>
      <vt:lpstr>Presentación de PowerPoint</vt:lpstr>
      <vt:lpstr>Presentación de PowerPoint</vt:lpstr>
      <vt:lpstr>Estructura del proyecto</vt:lpstr>
      <vt:lpstr>Ejecutar nuestra primera app en aurelia</vt:lpstr>
      <vt:lpstr>Presentación de PowerPoint</vt:lpstr>
      <vt:lpstr>PRIMEROS PASOS</vt:lpstr>
      <vt:lpstr>Presentación de PowerPoint</vt:lpstr>
      <vt:lpstr>PRIMEROS PasOS </vt:lpstr>
      <vt:lpstr>Presentación de PowerPoint</vt:lpstr>
      <vt:lpstr>Presentación de PowerPoint</vt:lpstr>
      <vt:lpstr>Presentación de PowerPoint</vt:lpstr>
      <vt:lpstr>ESTILOS CON CSS</vt:lpstr>
      <vt:lpstr>Presentación de PowerPoint</vt:lpstr>
      <vt:lpstr>Presentación de PowerPoint</vt:lpstr>
      <vt:lpstr>Presentación de PowerPoint</vt:lpstr>
      <vt:lpstr>Leer preguntas de fichero json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Preguntas aleatorias</vt:lpstr>
      <vt:lpstr>Presentación de PowerPoint</vt:lpstr>
      <vt:lpstr>Presentación de PowerPoint</vt:lpstr>
      <vt:lpstr>VOLVER A JUGAR</vt:lpstr>
      <vt:lpstr>Presentación de PowerPoint</vt:lpstr>
      <vt:lpstr>Presentación de PowerPoint</vt:lpstr>
      <vt:lpstr>pantallas</vt:lpstr>
      <vt:lpstr>Pantalla inicio</vt:lpstr>
      <vt:lpstr>Pantalla de juego</vt:lpstr>
      <vt:lpstr>PANTALLA RESULTADO</vt:lpstr>
      <vt:lpstr>MEJORAS A POSTERIORI</vt:lpstr>
      <vt:lpstr>Presentación de PowerPoint</vt:lpstr>
      <vt:lpstr>Presentación de PowerPoint</vt:lpstr>
      <vt:lpstr>Presentación de PowerPoint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Fernandez Guizan, Azahara</dc:creator>
  <cp:lastModifiedBy>Azahara Fernandez Guizan</cp:lastModifiedBy>
  <cp:revision>48</cp:revision>
  <dcterms:created xsi:type="dcterms:W3CDTF">2018-02-11T15:46:42Z</dcterms:created>
  <dcterms:modified xsi:type="dcterms:W3CDTF">2018-05-17T13:18:28Z</dcterms:modified>
</cp:coreProperties>
</file>