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64" r:id="rId16"/>
    <p:sldId id="265" r:id="rId17"/>
    <p:sldId id="277" r:id="rId18"/>
    <p:sldId id="278" r:id="rId19"/>
    <p:sldId id="267" r:id="rId20"/>
    <p:sldId id="269" r:id="rId21"/>
    <p:sldId id="279" r:id="rId22"/>
    <p:sldId id="280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872061F-2D2D-4C9B-BE4B-97F1BF8D82AB}" type="datetimeFigureOut">
              <a:rPr lang="es-ES" smtClean="0"/>
              <a:t>12.mar.2018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073-08D8-4D69-97D5-394DDE67839D}" type="slidenum">
              <a:rPr lang="es-ES" smtClean="0"/>
              <a:t>‹#›</a:t>
            </a:fld>
            <a:endParaRPr lang="es-E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094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061F-2D2D-4C9B-BE4B-97F1BF8D82AB}" type="datetimeFigureOut">
              <a:rPr lang="es-ES" smtClean="0"/>
              <a:t>12.mar.2018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073-08D8-4D69-97D5-394DDE67839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619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061F-2D2D-4C9B-BE4B-97F1BF8D82AB}" type="datetimeFigureOut">
              <a:rPr lang="es-ES" smtClean="0"/>
              <a:t>12.mar.2018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073-08D8-4D69-97D5-394DDE67839D}" type="slidenum">
              <a:rPr lang="es-ES" smtClean="0"/>
              <a:t>‹#›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7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061F-2D2D-4C9B-BE4B-97F1BF8D82AB}" type="datetimeFigureOut">
              <a:rPr lang="es-ES" smtClean="0"/>
              <a:t>12.mar.2018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073-08D8-4D69-97D5-394DDE67839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61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061F-2D2D-4C9B-BE4B-97F1BF8D82AB}" type="datetimeFigureOut">
              <a:rPr lang="es-ES" smtClean="0"/>
              <a:t>12.mar.2018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073-08D8-4D69-97D5-394DDE67839D}" type="slidenum">
              <a:rPr lang="es-ES" smtClean="0"/>
              <a:t>‹#›</a:t>
            </a:fld>
            <a:endParaRPr lang="es-E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581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061F-2D2D-4C9B-BE4B-97F1BF8D82AB}" type="datetimeFigureOut">
              <a:rPr lang="es-ES" smtClean="0"/>
              <a:t>12.mar.2018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073-08D8-4D69-97D5-394DDE67839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072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061F-2D2D-4C9B-BE4B-97F1BF8D82AB}" type="datetimeFigureOut">
              <a:rPr lang="es-ES" smtClean="0"/>
              <a:t>12.mar.2018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073-08D8-4D69-97D5-394DDE67839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095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061F-2D2D-4C9B-BE4B-97F1BF8D82AB}" type="datetimeFigureOut">
              <a:rPr lang="es-ES" smtClean="0"/>
              <a:t>12.mar.2018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073-08D8-4D69-97D5-394DDE67839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89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061F-2D2D-4C9B-BE4B-97F1BF8D82AB}" type="datetimeFigureOut">
              <a:rPr lang="es-ES" smtClean="0"/>
              <a:t>12.mar.2018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073-08D8-4D69-97D5-394DDE67839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681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061F-2D2D-4C9B-BE4B-97F1BF8D82AB}" type="datetimeFigureOut">
              <a:rPr lang="es-ES" smtClean="0"/>
              <a:t>12.mar.2018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073-08D8-4D69-97D5-394DDE67839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038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061F-2D2D-4C9B-BE4B-97F1BF8D82AB}" type="datetimeFigureOut">
              <a:rPr lang="es-ES" smtClean="0"/>
              <a:t>12.mar.2018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073-08D8-4D69-97D5-394DDE67839D}" type="slidenum">
              <a:rPr lang="es-ES" smtClean="0"/>
              <a:t>‹#›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65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872061F-2D2D-4C9B-BE4B-97F1BF8D82AB}" type="datetimeFigureOut">
              <a:rPr lang="es-ES" smtClean="0"/>
              <a:t>12.mar.2018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0718073-08D8-4D69-97D5-394DDE67839D}" type="slidenum">
              <a:rPr lang="es-ES" smtClean="0"/>
              <a:t>‹#›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43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ctrTitle"/>
          </p:nvPr>
        </p:nvSpPr>
        <p:spPr>
          <a:xfrm>
            <a:off x="457200" y="5103804"/>
            <a:ext cx="7772400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smtClean="0">
                <a:solidFill>
                  <a:schemeClr val="accent1">
                    <a:lumMod val="75000"/>
                  </a:schemeClr>
                </a:solidFill>
              </a:rPr>
              <a:t>COMO HICE STEMTRIVIAL CON ANGULAR CLI</a:t>
            </a:r>
            <a:endParaRPr lang="es-E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82" y="4842300"/>
            <a:ext cx="1508414" cy="1578807"/>
          </a:xfrm>
          <a:prstGeom prst="rect">
            <a:avLst/>
          </a:prstGeom>
        </p:spPr>
      </p:pic>
      <p:sp>
        <p:nvSpPr>
          <p:cNvPr id="6" name="Subtitle 5"/>
          <p:cNvSpPr txBox="1">
            <a:spLocks noGrp="1"/>
          </p:cNvSpPr>
          <p:nvPr>
            <p:ph type="subTitle" idx="1"/>
          </p:nvPr>
        </p:nvSpPr>
        <p:spPr>
          <a:xfrm>
            <a:off x="10230928" y="5229992"/>
            <a:ext cx="1580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AZAHARA FERNANDEZ GUIZAN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328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/>
          <p:cNvSpPr/>
          <p:nvPr/>
        </p:nvSpPr>
        <p:spPr>
          <a:xfrm>
            <a:off x="389357" y="485463"/>
            <a:ext cx="2398143" cy="157625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extBox 1"/>
          <p:cNvSpPr txBox="1"/>
          <p:nvPr/>
        </p:nvSpPr>
        <p:spPr>
          <a:xfrm>
            <a:off x="524143" y="1017917"/>
            <a:ext cx="196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Lógica – </a:t>
            </a:r>
            <a:r>
              <a:rPr lang="es-ES" b="1" dirty="0" err="1" smtClean="0"/>
              <a:t>Models</a:t>
            </a:r>
            <a:endParaRPr lang="es-E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63" y="3358015"/>
            <a:ext cx="2899765" cy="26279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997" y="18850"/>
            <a:ext cx="5279365" cy="23674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294" y="3001992"/>
            <a:ext cx="8150780" cy="346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3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89357" y="485463"/>
            <a:ext cx="2398143" cy="1576251"/>
            <a:chOff x="389357" y="485463"/>
            <a:chExt cx="2398143" cy="1576251"/>
          </a:xfrm>
        </p:grpSpPr>
        <p:sp>
          <p:nvSpPr>
            <p:cNvPr id="2" name="Cloud 1"/>
            <p:cNvSpPr/>
            <p:nvPr/>
          </p:nvSpPr>
          <p:spPr>
            <a:xfrm>
              <a:off x="389357" y="485463"/>
              <a:ext cx="2398143" cy="157625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24143" y="1017917"/>
              <a:ext cx="196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 smtClean="0"/>
                <a:t>Lógica – </a:t>
              </a:r>
              <a:r>
                <a:rPr lang="es-ES" b="1" dirty="0" err="1" smtClean="0"/>
                <a:t>Service</a:t>
              </a:r>
              <a:endParaRPr lang="es-ES" b="1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57" y="3114136"/>
            <a:ext cx="3013327" cy="3174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695" y="228449"/>
            <a:ext cx="4458059" cy="115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695" y="1733909"/>
            <a:ext cx="5846913" cy="40714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00537" y="485463"/>
            <a:ext cx="303649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Tenemos los </a:t>
            </a:r>
            <a:r>
              <a:rPr lang="es-ES" dirty="0" err="1" smtClean="0"/>
              <a:t>imports</a:t>
            </a:r>
            <a:r>
              <a:rPr lang="es-ES" dirty="0" smtClean="0"/>
              <a:t> necesarios </a:t>
            </a:r>
            <a:endParaRPr lang="es-ES" dirty="0"/>
          </a:p>
        </p:txBody>
      </p:sp>
      <p:sp>
        <p:nvSpPr>
          <p:cNvPr id="8" name="TextBox 7"/>
          <p:cNvSpPr txBox="1"/>
          <p:nvPr/>
        </p:nvSpPr>
        <p:spPr>
          <a:xfrm>
            <a:off x="5564040" y="1549243"/>
            <a:ext cx="303649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Añadimos el @</a:t>
            </a:r>
            <a:r>
              <a:rPr lang="es-ES" dirty="0" err="1" smtClean="0"/>
              <a:t>Injectable</a:t>
            </a:r>
            <a:endParaRPr lang="es-ES" dirty="0"/>
          </a:p>
        </p:txBody>
      </p:sp>
      <p:sp>
        <p:nvSpPr>
          <p:cNvPr id="9" name="TextBox 8"/>
          <p:cNvSpPr txBox="1"/>
          <p:nvPr/>
        </p:nvSpPr>
        <p:spPr>
          <a:xfrm>
            <a:off x="9867482" y="2768588"/>
            <a:ext cx="2252631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Para leer las preguntas de un </a:t>
            </a:r>
            <a:r>
              <a:rPr lang="es-ES" dirty="0" err="1" smtClean="0"/>
              <a:t>json</a:t>
            </a:r>
            <a:r>
              <a:rPr lang="es-ES" dirty="0" smtClean="0"/>
              <a:t> se usa un </a:t>
            </a:r>
            <a:r>
              <a:rPr lang="es-ES" dirty="0" err="1" smtClean="0"/>
              <a:t>http.get</a:t>
            </a:r>
            <a:r>
              <a:rPr lang="es-ES" dirty="0" smtClean="0"/>
              <a:t>(ruta local) y un </a:t>
            </a:r>
            <a:r>
              <a:rPr lang="es-ES" dirty="0" err="1" smtClean="0"/>
              <a:t>map</a:t>
            </a:r>
            <a:endParaRPr lang="es-ES" dirty="0"/>
          </a:p>
        </p:txBody>
      </p:sp>
      <p:sp>
        <p:nvSpPr>
          <p:cNvPr id="10" name="TextBox 9"/>
          <p:cNvSpPr txBox="1"/>
          <p:nvPr/>
        </p:nvSpPr>
        <p:spPr>
          <a:xfrm>
            <a:off x="7809783" y="4488742"/>
            <a:ext cx="1989825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Se mapean las distintas propiedades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7680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9357" y="485463"/>
            <a:ext cx="2398143" cy="1576251"/>
            <a:chOff x="389357" y="485463"/>
            <a:chExt cx="2398143" cy="1576251"/>
          </a:xfrm>
        </p:grpSpPr>
        <p:sp>
          <p:nvSpPr>
            <p:cNvPr id="3" name="Cloud 2"/>
            <p:cNvSpPr/>
            <p:nvPr/>
          </p:nvSpPr>
          <p:spPr>
            <a:xfrm>
              <a:off x="389357" y="485463"/>
              <a:ext cx="2398143" cy="157625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4143" y="1017917"/>
              <a:ext cx="196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 smtClean="0"/>
                <a:t>Lógica – </a:t>
              </a:r>
              <a:r>
                <a:rPr lang="es-ES" b="1" dirty="0" err="1" smtClean="0"/>
                <a:t>Service</a:t>
              </a:r>
              <a:endParaRPr lang="es-ES" b="1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57" y="2950234"/>
            <a:ext cx="3168889" cy="33387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031" y="1736293"/>
            <a:ext cx="8108977" cy="38536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58858" y="1017917"/>
            <a:ext cx="653133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Tenemos el método de seleccionar las preguntas de forma </a:t>
            </a:r>
            <a:r>
              <a:rPr lang="es-ES" dirty="0" err="1" smtClean="0"/>
              <a:t>random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6330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55" y="3234906"/>
            <a:ext cx="2757639" cy="29868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462" y="879895"/>
            <a:ext cx="7362825" cy="295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612" y="1845424"/>
            <a:ext cx="3914775" cy="421957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89357" y="485463"/>
            <a:ext cx="2398143" cy="1576251"/>
            <a:chOff x="389357" y="485463"/>
            <a:chExt cx="2398143" cy="1576251"/>
          </a:xfrm>
        </p:grpSpPr>
        <p:sp>
          <p:nvSpPr>
            <p:cNvPr id="6" name="Cloud 5"/>
            <p:cNvSpPr/>
            <p:nvPr/>
          </p:nvSpPr>
          <p:spPr>
            <a:xfrm>
              <a:off x="389357" y="485463"/>
              <a:ext cx="2398143" cy="157625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8296" y="879895"/>
              <a:ext cx="1960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 smtClean="0"/>
                <a:t>Configuración – </a:t>
              </a:r>
              <a:r>
                <a:rPr lang="es-ES" b="1" dirty="0" err="1" smtClean="0"/>
                <a:t>app.module.ts</a:t>
              </a:r>
              <a:endParaRPr lang="es-ES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941462" y="360102"/>
            <a:ext cx="431401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Comprobamos que esté importado el </a:t>
            </a:r>
            <a:r>
              <a:rPr lang="es-ES" dirty="0" err="1" smtClean="0"/>
              <a:t>service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9" name="TextBox 8"/>
          <p:cNvSpPr txBox="1"/>
          <p:nvPr/>
        </p:nvSpPr>
        <p:spPr>
          <a:xfrm>
            <a:off x="8545093" y="4385763"/>
            <a:ext cx="2125783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Y que también esté añadido como </a:t>
            </a:r>
            <a:r>
              <a:rPr lang="es-ES" dirty="0" err="1" smtClean="0"/>
              <a:t>provider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9871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68" y="3381554"/>
            <a:ext cx="3019592" cy="28602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363" y="360465"/>
            <a:ext cx="7423697" cy="445123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89357" y="485463"/>
            <a:ext cx="2398143" cy="1576251"/>
            <a:chOff x="389357" y="485463"/>
            <a:chExt cx="2398143" cy="1576251"/>
          </a:xfrm>
        </p:grpSpPr>
        <p:sp>
          <p:nvSpPr>
            <p:cNvPr id="6" name="Cloud 5"/>
            <p:cNvSpPr/>
            <p:nvPr/>
          </p:nvSpPr>
          <p:spPr>
            <a:xfrm>
              <a:off x="389357" y="485463"/>
              <a:ext cx="2398143" cy="157625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8296" y="879895"/>
              <a:ext cx="1960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 smtClean="0"/>
                <a:t>Data – </a:t>
              </a:r>
            </a:p>
            <a:p>
              <a:pPr algn="ctr"/>
              <a:r>
                <a:rPr lang="es-ES" b="1" dirty="0" err="1" smtClean="0"/>
                <a:t>json</a:t>
              </a:r>
              <a:r>
                <a:rPr lang="es-ES" b="1" dirty="0" smtClean="0"/>
                <a:t> en </a:t>
              </a:r>
              <a:r>
                <a:rPr lang="es-ES" b="1" dirty="0" err="1" smtClean="0"/>
                <a:t>assests</a:t>
              </a:r>
              <a:endParaRPr lang="es-E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93559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Pantalla juego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318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01" y="621101"/>
            <a:ext cx="1087233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39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83" y="3571336"/>
            <a:ext cx="3423530" cy="2835968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>
          <a:xfrm>
            <a:off x="389357" y="485463"/>
            <a:ext cx="2398143" cy="157625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477374" y="793631"/>
            <a:ext cx="2155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Vista – app.component.html</a:t>
            </a:r>
            <a:endParaRPr lang="es-E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748" y="1087629"/>
            <a:ext cx="8957723" cy="224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26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57" y="3350013"/>
            <a:ext cx="3132286" cy="269539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89357" y="485463"/>
            <a:ext cx="2398143" cy="1576251"/>
            <a:chOff x="389357" y="485463"/>
            <a:chExt cx="2398143" cy="1576251"/>
          </a:xfrm>
        </p:grpSpPr>
        <p:sp>
          <p:nvSpPr>
            <p:cNvPr id="6" name="Cloud 5"/>
            <p:cNvSpPr/>
            <p:nvPr/>
          </p:nvSpPr>
          <p:spPr>
            <a:xfrm>
              <a:off x="389357" y="485463"/>
              <a:ext cx="2398143" cy="157625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4528" y="836763"/>
              <a:ext cx="1960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 smtClean="0"/>
                <a:t>Lógica – </a:t>
              </a:r>
              <a:r>
                <a:rPr lang="es-ES" b="1" dirty="0" err="1" smtClean="0"/>
                <a:t>app.component.ts</a:t>
              </a:r>
              <a:endParaRPr lang="es-ES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053" y="103730"/>
            <a:ext cx="6024191" cy="30153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449" y="3350013"/>
            <a:ext cx="6463524" cy="3181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48019" y="673423"/>
            <a:ext cx="2377203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Verificamos si la pregunta está bien contestada y si hay mas preguntamos mostramos la siguiente</a:t>
            </a:r>
            <a:endParaRPr lang="es-ES" dirty="0"/>
          </a:p>
        </p:txBody>
      </p:sp>
      <p:sp>
        <p:nvSpPr>
          <p:cNvPr id="10" name="TextBox 9"/>
          <p:cNvSpPr txBox="1"/>
          <p:nvPr/>
        </p:nvSpPr>
        <p:spPr>
          <a:xfrm>
            <a:off x="8807570" y="5608483"/>
            <a:ext cx="303649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Calculamos el mensaje a mostrar y la imagen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3124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Pantalla resultado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136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INSTALACIÓN Y PRIMEROS PASOS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877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47" y="589263"/>
            <a:ext cx="10990053" cy="499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3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83" y="3571336"/>
            <a:ext cx="3423530" cy="2835968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>
          <a:xfrm>
            <a:off x="389357" y="485463"/>
            <a:ext cx="2398143" cy="157625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477374" y="793631"/>
            <a:ext cx="2155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Vista – app.component.html</a:t>
            </a:r>
            <a:endParaRPr lang="es-E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894" y="1699555"/>
            <a:ext cx="8374272" cy="154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27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57" y="3350013"/>
            <a:ext cx="3132286" cy="269539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89357" y="485463"/>
            <a:ext cx="2398143" cy="1576251"/>
            <a:chOff x="389357" y="485463"/>
            <a:chExt cx="2398143" cy="1576251"/>
          </a:xfrm>
        </p:grpSpPr>
        <p:sp>
          <p:nvSpPr>
            <p:cNvPr id="6" name="Cloud 5"/>
            <p:cNvSpPr/>
            <p:nvPr/>
          </p:nvSpPr>
          <p:spPr>
            <a:xfrm>
              <a:off x="389357" y="485463"/>
              <a:ext cx="2398143" cy="157625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4528" y="836763"/>
              <a:ext cx="1960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 smtClean="0"/>
                <a:t>Lógica – </a:t>
              </a:r>
              <a:r>
                <a:rPr lang="es-ES" b="1" dirty="0" err="1" smtClean="0"/>
                <a:t>app.component.ts</a:t>
              </a:r>
              <a:endParaRPr lang="es-ES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007672" y="2942171"/>
            <a:ext cx="3248471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Reseteamos las variables y se vuelve a comenzar el juego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350" y="836763"/>
            <a:ext cx="90106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4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9842"/>
          <a:stretch/>
        </p:blipFill>
        <p:spPr>
          <a:xfrm>
            <a:off x="3503979" y="1277513"/>
            <a:ext cx="8172450" cy="516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979" y="1948113"/>
            <a:ext cx="8172450" cy="590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979" y="2728446"/>
            <a:ext cx="7991475" cy="69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6302" y="3613554"/>
            <a:ext cx="6084498" cy="2611898"/>
          </a:xfrm>
          <a:prstGeom prst="rect">
            <a:avLst/>
          </a:prstGeom>
        </p:spPr>
      </p:pic>
      <p:sp>
        <p:nvSpPr>
          <p:cNvPr id="7" name="Title 4"/>
          <p:cNvSpPr txBox="1">
            <a:spLocks/>
          </p:cNvSpPr>
          <p:nvPr/>
        </p:nvSpPr>
        <p:spPr>
          <a:xfrm>
            <a:off x="1006349" y="337607"/>
            <a:ext cx="9720072" cy="14996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Instalación y preparación del entorno</a:t>
            </a:r>
            <a:endParaRPr lang="es-ES" dirty="0"/>
          </a:p>
        </p:txBody>
      </p:sp>
      <p:sp>
        <p:nvSpPr>
          <p:cNvPr id="8" name="TextBox 7"/>
          <p:cNvSpPr txBox="1"/>
          <p:nvPr/>
        </p:nvSpPr>
        <p:spPr>
          <a:xfrm>
            <a:off x="374707" y="1265573"/>
            <a:ext cx="300684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Enriqueta"/>
              </a:rPr>
              <a:t>Paso 1. Instalar Angular cli</a:t>
            </a:r>
            <a:endParaRPr lang="es-ES" dirty="0">
              <a:latin typeface="Enriquet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3886" y="1892332"/>
            <a:ext cx="2997669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Enriqueta"/>
              </a:rPr>
              <a:t>Paso 2. Generar un nuevo proyecto</a:t>
            </a:r>
            <a:endParaRPr lang="es-ES" dirty="0">
              <a:latin typeface="Enriquet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3885" y="2796090"/>
            <a:ext cx="299766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Enriqueta"/>
              </a:rPr>
              <a:t>Paso 3. Lanzar el proyecto</a:t>
            </a:r>
            <a:endParaRPr lang="es-ES" dirty="0">
              <a:latin typeface="Enriquet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4708" y="3613554"/>
            <a:ext cx="3006846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Enriqueta"/>
              </a:rPr>
              <a:t>Paso 4. Ver la aplicación por defecto en: localhost:4200</a:t>
            </a:r>
            <a:endParaRPr lang="es-ES" dirty="0">
              <a:latin typeface="Enriqueta"/>
            </a:endParaRPr>
          </a:p>
        </p:txBody>
      </p:sp>
    </p:spTree>
    <p:extLst>
      <p:ext uri="{BB962C8B-B14F-4D97-AF65-F5344CB8AC3E}">
        <p14:creationId xmlns:p14="http://schemas.microsoft.com/office/powerpoint/2010/main" val="293529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1"/>
          <p:cNvSpPr txBox="1">
            <a:spLocks/>
          </p:cNvSpPr>
          <p:nvPr/>
        </p:nvSpPr>
        <p:spPr>
          <a:xfrm>
            <a:off x="5341257" y="232913"/>
            <a:ext cx="6124818" cy="14996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Estructura del proyecto</a:t>
            </a:r>
            <a:endParaRPr lang="es-ES" dirty="0"/>
          </a:p>
        </p:txBody>
      </p:sp>
      <p:grpSp>
        <p:nvGrpSpPr>
          <p:cNvPr id="5" name="Group 4"/>
          <p:cNvGrpSpPr/>
          <p:nvPr/>
        </p:nvGrpSpPr>
        <p:grpSpPr>
          <a:xfrm>
            <a:off x="510278" y="69011"/>
            <a:ext cx="2294812" cy="6669355"/>
            <a:chOff x="528009" y="1254453"/>
            <a:chExt cx="2294812" cy="666935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957" y="4520241"/>
              <a:ext cx="2290864" cy="340356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009" y="1254453"/>
              <a:ext cx="2294812" cy="3481207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3444816" y="1149201"/>
            <a:ext cx="819221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s-ES" dirty="0">
                <a:solidFill>
                  <a:srgbClr val="36312D"/>
                </a:solidFill>
                <a:latin typeface="Enriqueta"/>
              </a:rPr>
              <a:t>D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</a:rPr>
              <a:t>irectorio </a:t>
            </a:r>
            <a:r>
              <a:rPr lang="es-ES" b="1" i="1" dirty="0" smtClean="0">
                <a:solidFill>
                  <a:srgbClr val="36312D"/>
                </a:solidFill>
                <a:effectLst/>
                <a:latin typeface="inherit"/>
              </a:rPr>
              <a:t>e2e</a:t>
            </a:r>
            <a:r>
              <a:rPr lang="es-ES" b="1" i="0" dirty="0" smtClean="0">
                <a:solidFill>
                  <a:srgbClr val="36312D"/>
                </a:solidFill>
                <a:effectLst/>
                <a:latin typeface="inherit"/>
              </a:rPr>
              <a:t> </a:t>
            </a:r>
            <a:r>
              <a:rPr lang="es-ES" b="1" i="0" dirty="0" smtClean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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</a:rPr>
              <a:t> archivos de configuración.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</a:rPr>
              <a:t>Directorio </a:t>
            </a:r>
            <a:r>
              <a:rPr lang="es-ES" b="1" i="1" dirty="0" err="1" smtClean="0">
                <a:solidFill>
                  <a:srgbClr val="36312D"/>
                </a:solidFill>
                <a:effectLst/>
                <a:latin typeface="inherit"/>
              </a:rPr>
              <a:t>node_modules</a:t>
            </a:r>
            <a:r>
              <a:rPr lang="es-ES" b="1" i="1" dirty="0" smtClean="0">
                <a:solidFill>
                  <a:srgbClr val="36312D"/>
                </a:solidFill>
                <a:effectLst/>
                <a:latin typeface="inherit"/>
              </a:rPr>
              <a:t> </a:t>
            </a:r>
            <a:r>
              <a:rPr lang="es-ES" b="1" i="1" dirty="0" smtClean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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</a:rPr>
              <a:t>  dependencias.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s-ES" dirty="0">
                <a:solidFill>
                  <a:srgbClr val="36312D"/>
                </a:solidFill>
                <a:latin typeface="Enriqueta"/>
              </a:rPr>
              <a:t>D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</a:rPr>
              <a:t>irectorio </a:t>
            </a:r>
            <a:r>
              <a:rPr lang="es-ES" b="1" i="1" dirty="0" err="1" smtClean="0">
                <a:solidFill>
                  <a:srgbClr val="36312D"/>
                </a:solidFill>
                <a:effectLst/>
                <a:latin typeface="inherit"/>
              </a:rPr>
              <a:t>src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</a:rPr>
              <a:t> 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  <a:sym typeface="Wingdings" panose="05000000000000000000" pitchFamily="2" charset="2"/>
              </a:rPr>
              <a:t> donde trabajamos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</a:rPr>
              <a:t>:</a:t>
            </a:r>
          </a:p>
          <a:p>
            <a:pPr marL="742950" lvl="1" indent="-285750" fontAlgn="base">
              <a:buFont typeface="Wingdings" panose="05000000000000000000" pitchFamily="2" charset="2"/>
              <a:buChar char="Ø"/>
            </a:pPr>
            <a:r>
              <a:rPr lang="es-ES" b="1" i="1" dirty="0" smtClean="0">
                <a:solidFill>
                  <a:srgbClr val="36312D"/>
                </a:solidFill>
                <a:effectLst/>
                <a:latin typeface="inherit"/>
              </a:rPr>
              <a:t>app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</a:rPr>
              <a:t> 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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</a:rPr>
              <a:t>componentes, nuestro código: </a:t>
            </a:r>
            <a:r>
              <a:rPr lang="es-ES" b="0" i="0" dirty="0" err="1" smtClean="0">
                <a:solidFill>
                  <a:srgbClr val="36312D"/>
                </a:solidFill>
                <a:effectLst/>
                <a:latin typeface="inherit"/>
              </a:rPr>
              <a:t>css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</a:rPr>
              <a:t>, </a:t>
            </a:r>
            <a:r>
              <a:rPr lang="es-ES" b="0" i="0" dirty="0" err="1" smtClean="0">
                <a:solidFill>
                  <a:srgbClr val="36312D"/>
                </a:solidFill>
                <a:effectLst/>
                <a:latin typeface="inherit"/>
              </a:rPr>
              <a:t>html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</a:rPr>
              <a:t> y </a:t>
            </a:r>
            <a:r>
              <a:rPr lang="es-ES" b="0" i="0" dirty="0" err="1" smtClean="0">
                <a:solidFill>
                  <a:srgbClr val="36312D"/>
                </a:solidFill>
                <a:effectLst/>
                <a:latin typeface="inherit"/>
              </a:rPr>
              <a:t>ts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</a:rPr>
              <a:t>.</a:t>
            </a:r>
          </a:p>
          <a:p>
            <a:pPr marL="742950" lvl="1" indent="-285750" fontAlgn="base">
              <a:buFont typeface="Wingdings" panose="05000000000000000000" pitchFamily="2" charset="2"/>
              <a:buChar char="Ø"/>
            </a:pPr>
            <a:r>
              <a:rPr lang="es-ES" b="1" i="1" dirty="0" err="1" smtClean="0">
                <a:solidFill>
                  <a:srgbClr val="36312D"/>
                </a:solidFill>
                <a:effectLst/>
                <a:latin typeface="inherit"/>
              </a:rPr>
              <a:t>assets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</a:rPr>
              <a:t> </a:t>
            </a:r>
          </a:p>
          <a:p>
            <a:pPr marL="742950" lvl="1" indent="-285750" fontAlgn="base">
              <a:buFont typeface="Wingdings" panose="05000000000000000000" pitchFamily="2" charset="2"/>
              <a:buChar char="Ø"/>
            </a:pPr>
            <a:r>
              <a:rPr lang="es-ES" b="1" i="1" dirty="0" err="1" smtClean="0">
                <a:solidFill>
                  <a:srgbClr val="36312D"/>
                </a:solidFill>
                <a:effectLst/>
                <a:latin typeface="inherit"/>
              </a:rPr>
              <a:t>enviroments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</a:rPr>
              <a:t> 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 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</a:rPr>
              <a:t>configuraciones y variables de entorno.</a:t>
            </a:r>
          </a:p>
          <a:p>
            <a:pPr marL="742950" lvl="1" indent="-285750" fontAlgn="base">
              <a:buFont typeface="Wingdings" panose="05000000000000000000" pitchFamily="2" charset="2"/>
              <a:buChar char="Ø"/>
            </a:pPr>
            <a:r>
              <a:rPr lang="es-ES" b="1" i="1" dirty="0" smtClean="0">
                <a:solidFill>
                  <a:srgbClr val="36312D"/>
                </a:solidFill>
                <a:effectLst/>
                <a:latin typeface="inherit"/>
              </a:rPr>
              <a:t>favicon.ico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</a:rPr>
              <a:t> 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 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</a:rPr>
              <a:t>archivo icono del proyecto.</a:t>
            </a:r>
          </a:p>
          <a:p>
            <a:pPr marL="742950" lvl="1" indent="-285750" fontAlgn="base">
              <a:buFont typeface="Wingdings" panose="05000000000000000000" pitchFamily="2" charset="2"/>
              <a:buChar char="Ø"/>
            </a:pPr>
            <a:r>
              <a:rPr lang="es-ES" b="1" i="1" dirty="0" smtClean="0">
                <a:solidFill>
                  <a:srgbClr val="36312D"/>
                </a:solidFill>
                <a:effectLst/>
                <a:latin typeface="inherit"/>
              </a:rPr>
              <a:t>index.html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</a:rPr>
              <a:t> 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&gt; el archivo </a:t>
            </a:r>
            <a:r>
              <a:rPr lang="es-ES" b="0" i="0" dirty="0" err="1" smtClean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inincial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</a:rPr>
              <a:t>.</a:t>
            </a:r>
          </a:p>
          <a:p>
            <a:pPr marL="742950" lvl="1" indent="-285750" fontAlgn="base">
              <a:buFont typeface="Wingdings" panose="05000000000000000000" pitchFamily="2" charset="2"/>
              <a:buChar char="Ø"/>
            </a:pPr>
            <a:r>
              <a:rPr lang="es-ES" b="1" i="1" dirty="0" err="1" smtClean="0">
                <a:solidFill>
                  <a:srgbClr val="36312D"/>
                </a:solidFill>
                <a:effectLst/>
                <a:latin typeface="inherit"/>
              </a:rPr>
              <a:t>main.ts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</a:rPr>
              <a:t> 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 configuraciones 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</a:rPr>
              <a:t>globales del proyecto.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s-ES" b="1" i="1" dirty="0" smtClean="0">
                <a:solidFill>
                  <a:srgbClr val="36312D"/>
                </a:solidFill>
                <a:effectLst/>
                <a:latin typeface="inherit"/>
              </a:rPr>
              <a:t>angular-</a:t>
            </a:r>
            <a:r>
              <a:rPr lang="es-ES" b="1" i="1" dirty="0" err="1" smtClean="0">
                <a:solidFill>
                  <a:srgbClr val="36312D"/>
                </a:solidFill>
                <a:effectLst/>
                <a:latin typeface="inherit"/>
              </a:rPr>
              <a:t>cli.json</a:t>
            </a:r>
            <a:r>
              <a:rPr lang="es-ES" b="1" i="1" dirty="0" smtClean="0">
                <a:solidFill>
                  <a:srgbClr val="36312D"/>
                </a:solidFill>
                <a:effectLst/>
                <a:latin typeface="inherit"/>
              </a:rPr>
              <a:t> 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  <a:sym typeface="Wingdings" panose="05000000000000000000" pitchFamily="2" charset="2"/>
              </a:rPr>
              <a:t> 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</a:rPr>
              <a:t>estructura y descripción del proyecto.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s-ES" b="1" i="1" dirty="0" err="1" smtClean="0">
                <a:solidFill>
                  <a:srgbClr val="36312D"/>
                </a:solidFill>
                <a:effectLst/>
                <a:latin typeface="inherit"/>
              </a:rPr>
              <a:t>editorconfig</a:t>
            </a:r>
            <a:r>
              <a:rPr lang="es-ES" b="1" i="1" dirty="0" smtClean="0">
                <a:solidFill>
                  <a:srgbClr val="36312D"/>
                </a:solidFill>
                <a:effectLst/>
                <a:latin typeface="inherit"/>
              </a:rPr>
              <a:t> 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  <a:sym typeface="Wingdings" panose="05000000000000000000" pitchFamily="2" charset="2"/>
              </a:rPr>
              <a:t> </a:t>
            </a:r>
            <a:r>
              <a:rPr lang="es-ES" b="0" i="0" dirty="0" err="1" smtClean="0">
                <a:solidFill>
                  <a:srgbClr val="36312D"/>
                </a:solidFill>
                <a:effectLst/>
                <a:latin typeface="Enriqueta"/>
              </a:rPr>
              <a:t>configuracion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</a:rPr>
              <a:t> y codificación del editor de texto. </a:t>
            </a:r>
            <a:endParaRPr lang="es-ES" dirty="0">
              <a:solidFill>
                <a:srgbClr val="36312D"/>
              </a:solidFill>
              <a:latin typeface="Enriqueta"/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s-ES" b="1" i="1" dirty="0" err="1" smtClean="0">
                <a:solidFill>
                  <a:srgbClr val="36312D"/>
                </a:solidFill>
                <a:effectLst/>
                <a:latin typeface="inherit"/>
              </a:rPr>
              <a:t>gitignore</a:t>
            </a:r>
            <a:r>
              <a:rPr lang="es-ES" b="1" i="1" dirty="0" smtClean="0">
                <a:solidFill>
                  <a:srgbClr val="36312D"/>
                </a:solidFill>
                <a:effectLst/>
                <a:latin typeface="inherit"/>
              </a:rPr>
              <a:t> 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  <a:sym typeface="Wingdings" panose="05000000000000000000" pitchFamily="2" charset="2"/>
              </a:rPr>
              <a:t> que se ignora al hacer </a:t>
            </a:r>
            <a:r>
              <a:rPr lang="es-ES" b="0" i="0" dirty="0" err="1" smtClean="0">
                <a:solidFill>
                  <a:srgbClr val="36312D"/>
                </a:solidFill>
                <a:effectLst/>
                <a:latin typeface="Enriqueta"/>
              </a:rPr>
              <a:t>commit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</a:rPr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s-ES" b="1" i="1" dirty="0" smtClean="0">
                <a:solidFill>
                  <a:srgbClr val="36312D"/>
                </a:solidFill>
                <a:effectLst/>
                <a:latin typeface="inherit"/>
              </a:rPr>
              <a:t>karma.conf.js </a:t>
            </a:r>
            <a:r>
              <a:rPr lang="es-ES" b="1" i="1" dirty="0" smtClean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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</a:rPr>
              <a:t> configuraciones para pruebas unitarias.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s-ES" b="1" i="1" dirty="0" err="1" smtClean="0">
                <a:solidFill>
                  <a:srgbClr val="36312D"/>
                </a:solidFill>
                <a:effectLst/>
                <a:latin typeface="inherit"/>
              </a:rPr>
              <a:t>package.json</a:t>
            </a:r>
            <a:r>
              <a:rPr lang="es-ES" b="1" i="1" dirty="0" smtClean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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</a:rPr>
              <a:t> dependencias y paquetes.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s-ES" b="1" i="1" dirty="0" smtClean="0">
                <a:solidFill>
                  <a:srgbClr val="36312D"/>
                </a:solidFill>
                <a:effectLst/>
                <a:latin typeface="inherit"/>
              </a:rPr>
              <a:t>protactor.conf.js</a:t>
            </a:r>
            <a:r>
              <a:rPr lang="es-ES" b="1" i="1" dirty="0" smtClean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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</a:rPr>
              <a:t>  configuraciones e2e y </a:t>
            </a:r>
            <a:r>
              <a:rPr lang="es-ES" b="0" i="0" dirty="0" err="1" smtClean="0">
                <a:solidFill>
                  <a:srgbClr val="36312D"/>
                </a:solidFill>
                <a:effectLst/>
                <a:latin typeface="Enriqueta"/>
              </a:rPr>
              <a:t>jasmine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</a:rPr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s-ES" b="1" i="1" dirty="0" err="1" smtClean="0">
                <a:solidFill>
                  <a:srgbClr val="36312D"/>
                </a:solidFill>
                <a:effectLst/>
                <a:latin typeface="inherit"/>
              </a:rPr>
              <a:t>tsconfig.json</a:t>
            </a:r>
            <a:r>
              <a:rPr lang="es-ES" b="1" i="1" dirty="0" smtClean="0">
                <a:solidFill>
                  <a:srgbClr val="36312D"/>
                </a:solidFill>
                <a:effectLst/>
                <a:latin typeface="inherit"/>
              </a:rPr>
              <a:t> 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</a:rPr>
              <a:t> 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  <a:sym typeface="Wingdings" panose="05000000000000000000" pitchFamily="2" charset="2"/>
              </a:rPr>
              <a:t> 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</a:rPr>
              <a:t>configuraciones para la compilación de los archivos .</a:t>
            </a:r>
            <a:r>
              <a:rPr lang="es-ES" b="0" i="0" dirty="0" err="1" smtClean="0">
                <a:solidFill>
                  <a:srgbClr val="36312D"/>
                </a:solidFill>
                <a:effectLst/>
                <a:latin typeface="Enriqueta"/>
              </a:rPr>
              <a:t>ts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</a:rPr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s-ES" b="1" i="1" dirty="0" err="1" smtClean="0">
                <a:solidFill>
                  <a:srgbClr val="36312D"/>
                </a:solidFill>
                <a:effectLst/>
                <a:latin typeface="inherit"/>
              </a:rPr>
              <a:t>tslint.json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</a:rPr>
              <a:t> </a:t>
            </a:r>
            <a:r>
              <a:rPr lang="es-ES" dirty="0" smtClean="0">
                <a:solidFill>
                  <a:srgbClr val="36312D"/>
                </a:solidFill>
                <a:latin typeface="Enriqueta"/>
                <a:sym typeface="Wingdings" panose="05000000000000000000" pitchFamily="2" charset="2"/>
              </a:rPr>
              <a:t> 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</a:rPr>
              <a:t>características de compilación de archivos </a:t>
            </a:r>
            <a:r>
              <a:rPr lang="es-ES" b="0" i="0" dirty="0" err="1" smtClean="0">
                <a:solidFill>
                  <a:srgbClr val="36312D"/>
                </a:solidFill>
                <a:effectLst/>
                <a:latin typeface="Enriqueta"/>
              </a:rPr>
              <a:t>ts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</a:rPr>
              <a:t>.</a:t>
            </a:r>
            <a:endParaRPr lang="es-ES" b="0" i="0" dirty="0">
              <a:solidFill>
                <a:srgbClr val="36312D"/>
              </a:solidFill>
              <a:effectLst/>
              <a:latin typeface="Enriqueta"/>
            </a:endParaRPr>
          </a:p>
        </p:txBody>
      </p:sp>
    </p:spTree>
    <p:extLst>
      <p:ext uri="{BB962C8B-B14F-4D97-AF65-F5344CB8AC3E}">
        <p14:creationId xmlns:p14="http://schemas.microsoft.com/office/powerpoint/2010/main" val="240366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Pantalla inicio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453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6" y="518751"/>
            <a:ext cx="11305470" cy="48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62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03" y="2287337"/>
            <a:ext cx="3757612" cy="31127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440" y="2844926"/>
            <a:ext cx="6842749" cy="161493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>
          <a:xfrm>
            <a:off x="389357" y="485463"/>
            <a:ext cx="2398143" cy="157625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477374" y="793631"/>
            <a:ext cx="2155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Vista – app.component.html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6077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57" y="3350013"/>
            <a:ext cx="3132286" cy="26953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845" y="1035168"/>
            <a:ext cx="6392665" cy="36625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845" y="5011947"/>
            <a:ext cx="7748749" cy="117948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89357" y="485463"/>
            <a:ext cx="2398143" cy="1576251"/>
            <a:chOff x="389357" y="485463"/>
            <a:chExt cx="2398143" cy="1576251"/>
          </a:xfrm>
        </p:grpSpPr>
        <p:sp>
          <p:nvSpPr>
            <p:cNvPr id="6" name="Cloud 5"/>
            <p:cNvSpPr/>
            <p:nvPr/>
          </p:nvSpPr>
          <p:spPr>
            <a:xfrm>
              <a:off x="389357" y="485463"/>
              <a:ext cx="2398143" cy="157625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4528" y="836763"/>
              <a:ext cx="1960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 smtClean="0"/>
                <a:t>Lógica – </a:t>
              </a:r>
              <a:r>
                <a:rPr lang="es-ES" b="1" dirty="0" err="1" smtClean="0"/>
                <a:t>app.component.ts</a:t>
              </a:r>
              <a:endParaRPr lang="es-ES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057737" y="351599"/>
            <a:ext cx="303649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Tenemos los </a:t>
            </a:r>
            <a:r>
              <a:rPr lang="es-ES" dirty="0" err="1" smtClean="0"/>
              <a:t>imports</a:t>
            </a:r>
            <a:r>
              <a:rPr lang="es-ES" dirty="0" smtClean="0"/>
              <a:t> necesarios </a:t>
            </a:r>
            <a:endParaRPr lang="es-ES" dirty="0"/>
          </a:p>
        </p:txBody>
      </p:sp>
      <p:sp>
        <p:nvSpPr>
          <p:cNvPr id="9" name="TextBox 8"/>
          <p:cNvSpPr txBox="1"/>
          <p:nvPr/>
        </p:nvSpPr>
        <p:spPr>
          <a:xfrm>
            <a:off x="7035177" y="2866439"/>
            <a:ext cx="303649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Declaramos los atributos</a:t>
            </a:r>
            <a:endParaRPr lang="es-ES" dirty="0"/>
          </a:p>
        </p:txBody>
      </p:sp>
      <p:sp>
        <p:nvSpPr>
          <p:cNvPr id="10" name="TextBox 9"/>
          <p:cNvSpPr txBox="1"/>
          <p:nvPr/>
        </p:nvSpPr>
        <p:spPr>
          <a:xfrm>
            <a:off x="8988725" y="4976638"/>
            <a:ext cx="3036497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Inicializamos con el mensaje y el div a mostrar y además inicializamos el </a:t>
            </a:r>
            <a:r>
              <a:rPr lang="es-ES" dirty="0" err="1" smtClean="0"/>
              <a:t>Service</a:t>
            </a:r>
            <a:endParaRPr lang="es-E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0103" y="175522"/>
            <a:ext cx="5247824" cy="65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780" y="126339"/>
            <a:ext cx="3459192" cy="32316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88393" y="663665"/>
            <a:ext cx="303649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En este método centralizo la lógica de mostrar un div u otro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780" y="3358029"/>
            <a:ext cx="7038647" cy="30513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10000" y="3800424"/>
            <a:ext cx="303649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En este método centralizo la lógica de mostrar un div u otro</a:t>
            </a:r>
            <a:endParaRPr lang="es-ES" dirty="0"/>
          </a:p>
        </p:txBody>
      </p:sp>
      <p:sp>
        <p:nvSpPr>
          <p:cNvPr id="6" name="TextBox 5"/>
          <p:cNvSpPr txBox="1"/>
          <p:nvPr/>
        </p:nvSpPr>
        <p:spPr>
          <a:xfrm>
            <a:off x="9294673" y="5555411"/>
            <a:ext cx="2661538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Seleccionamos preguntas </a:t>
            </a:r>
            <a:r>
              <a:rPr lang="es-ES" dirty="0" err="1" smtClean="0"/>
              <a:t>random</a:t>
            </a:r>
            <a:r>
              <a:rPr lang="es-ES" dirty="0" smtClean="0"/>
              <a:t> y cargamos los datos para la siguiente pantalla</a:t>
            </a:r>
            <a:endParaRPr lang="es-ES" dirty="0"/>
          </a:p>
        </p:txBody>
      </p:sp>
      <p:grpSp>
        <p:nvGrpSpPr>
          <p:cNvPr id="7" name="Group 6"/>
          <p:cNvGrpSpPr/>
          <p:nvPr/>
        </p:nvGrpSpPr>
        <p:grpSpPr>
          <a:xfrm>
            <a:off x="389357" y="485463"/>
            <a:ext cx="2398143" cy="1576251"/>
            <a:chOff x="389357" y="485463"/>
            <a:chExt cx="2398143" cy="1576251"/>
          </a:xfrm>
        </p:grpSpPr>
        <p:sp>
          <p:nvSpPr>
            <p:cNvPr id="8" name="Cloud 7"/>
            <p:cNvSpPr/>
            <p:nvPr/>
          </p:nvSpPr>
          <p:spPr>
            <a:xfrm>
              <a:off x="389357" y="485463"/>
              <a:ext cx="2398143" cy="157625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4528" y="836763"/>
              <a:ext cx="1960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 smtClean="0"/>
                <a:t>Lógica – </a:t>
              </a:r>
              <a:r>
                <a:rPr lang="es-ES" b="1" dirty="0" err="1" smtClean="0"/>
                <a:t>app.component.ts</a:t>
              </a:r>
              <a:endParaRPr lang="es-E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57" y="3350013"/>
            <a:ext cx="3132286" cy="269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96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329</TotalTime>
  <Words>240</Words>
  <Application>Microsoft Office PowerPoint</Application>
  <PresentationFormat>Widescreen</PresentationFormat>
  <Paragraphs>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Enriqueta</vt:lpstr>
      <vt:lpstr>inherit</vt:lpstr>
      <vt:lpstr>Tw Cen MT</vt:lpstr>
      <vt:lpstr>Tw Cen MT Condensed</vt:lpstr>
      <vt:lpstr>Wingdings</vt:lpstr>
      <vt:lpstr>Wingdings 3</vt:lpstr>
      <vt:lpstr>Integral</vt:lpstr>
      <vt:lpstr>COMO HICE STEMTRIVIAL CON ANGULAR CLI</vt:lpstr>
      <vt:lpstr>INSTALACIÓN Y PRIMEROS PASOS</vt:lpstr>
      <vt:lpstr>PowerPoint Presentation</vt:lpstr>
      <vt:lpstr>PowerPoint Presentation</vt:lpstr>
      <vt:lpstr>Pantalla inicio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Pantalla juego</vt:lpstr>
      <vt:lpstr>PowerPoint Presentation</vt:lpstr>
      <vt:lpstr>PowerPoint Presentation</vt:lpstr>
      <vt:lpstr>PowerPoint Presentation</vt:lpstr>
      <vt:lpstr>Pantalla resultado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HICE STEMTRIVIAL CON ANGULAR CLI</dc:title>
  <dc:creator>Fernandez Guizan, Azahara</dc:creator>
  <cp:lastModifiedBy>Fernandez Guizan, Azahara</cp:lastModifiedBy>
  <cp:revision>14</cp:revision>
  <dcterms:created xsi:type="dcterms:W3CDTF">2018-03-06T09:58:06Z</dcterms:created>
  <dcterms:modified xsi:type="dcterms:W3CDTF">2018-03-12T10:41:04Z</dcterms:modified>
</cp:coreProperties>
</file>