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72" r:id="rId6"/>
    <p:sldId id="271" r:id="rId7"/>
    <p:sldId id="260" r:id="rId8"/>
    <p:sldId id="263" r:id="rId9"/>
    <p:sldId id="264" r:id="rId10"/>
    <p:sldId id="261" r:id="rId11"/>
    <p:sldId id="267" r:id="rId12"/>
    <p:sldId id="269" r:id="rId13"/>
    <p:sldId id="273" r:id="rId14"/>
    <p:sldId id="274" r:id="rId15"/>
    <p:sldId id="275" r:id="rId16"/>
    <p:sldId id="276" r:id="rId17"/>
    <p:sldId id="278" r:id="rId18"/>
    <p:sldId id="279" r:id="rId19"/>
    <p:sldId id="277" r:id="rId20"/>
    <p:sldId id="280" r:id="rId21"/>
    <p:sldId id="270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3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872061F-2D2D-4C9B-BE4B-97F1BF8D82AB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073-08D8-4D69-97D5-394DDE67839D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80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061F-2D2D-4C9B-BE4B-97F1BF8D82AB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073-08D8-4D69-97D5-394DDE678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01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061F-2D2D-4C9B-BE4B-97F1BF8D82AB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073-08D8-4D69-97D5-394DDE67839D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13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061F-2D2D-4C9B-BE4B-97F1BF8D82AB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073-08D8-4D69-97D5-394DDE678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383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061F-2D2D-4C9B-BE4B-97F1BF8D82AB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073-08D8-4D69-97D5-394DDE67839D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04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061F-2D2D-4C9B-BE4B-97F1BF8D82AB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073-08D8-4D69-97D5-394DDE678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388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061F-2D2D-4C9B-BE4B-97F1BF8D82AB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073-08D8-4D69-97D5-394DDE678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02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061F-2D2D-4C9B-BE4B-97F1BF8D82AB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073-08D8-4D69-97D5-394DDE678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08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061F-2D2D-4C9B-BE4B-97F1BF8D82AB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073-08D8-4D69-97D5-394DDE678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014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061F-2D2D-4C9B-BE4B-97F1BF8D82AB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073-08D8-4D69-97D5-394DDE6783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44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061F-2D2D-4C9B-BE4B-97F1BF8D82AB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073-08D8-4D69-97D5-394DDE67839D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71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872061F-2D2D-4C9B-BE4B-97F1BF8D82AB}" type="datetimeFigureOut">
              <a:rPr lang="es-ES" smtClean="0"/>
              <a:t>17/05/2018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0718073-08D8-4D69-97D5-394DDE67839D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46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ctrTitle"/>
          </p:nvPr>
        </p:nvSpPr>
        <p:spPr>
          <a:xfrm>
            <a:off x="457200" y="5103804"/>
            <a:ext cx="7772400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chemeClr val="accent1">
                    <a:lumMod val="75000"/>
                  </a:schemeClr>
                </a:solidFill>
              </a:rPr>
              <a:t>COMO HICE STEMTRIVIAL CON REACT</a:t>
            </a:r>
          </a:p>
        </p:txBody>
      </p:sp>
      <p:sp>
        <p:nvSpPr>
          <p:cNvPr id="6" name="Subtitle 5"/>
          <p:cNvSpPr txBox="1">
            <a:spLocks noGrp="1"/>
          </p:cNvSpPr>
          <p:nvPr>
            <p:ph type="subTitle" idx="1"/>
          </p:nvPr>
        </p:nvSpPr>
        <p:spPr>
          <a:xfrm>
            <a:off x="10230928" y="5229992"/>
            <a:ext cx="1580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AZAHARA FERNANDEZ GUIZAN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82" y="4842300"/>
            <a:ext cx="1508414" cy="157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28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8827675" y="3989908"/>
            <a:ext cx="2927445" cy="227881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9178026" y="4259595"/>
            <a:ext cx="2155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En este componente lo más especial es la forma en que se le pasa la respuesta seleccionado en el método </a:t>
            </a:r>
            <a:r>
              <a:rPr lang="es-ES" b="1" dirty="0" err="1">
                <a:solidFill>
                  <a:schemeClr val="bg1"/>
                </a:solidFill>
              </a:rPr>
              <a:t>onclick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6" name="Title 11">
            <a:extLst>
              <a:ext uri="{FF2B5EF4-FFF2-40B4-BE49-F238E27FC236}">
                <a16:creationId xmlns:a16="http://schemas.microsoft.com/office/drawing/2014/main" id="{70E32D2E-C114-4943-A213-3F2C1817EF01}"/>
              </a:ext>
            </a:extLst>
          </p:cNvPr>
          <p:cNvSpPr txBox="1">
            <a:spLocks/>
          </p:cNvSpPr>
          <p:nvPr/>
        </p:nvSpPr>
        <p:spPr>
          <a:xfrm>
            <a:off x="6946537" y="192273"/>
            <a:ext cx="4920343" cy="14996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Componente GAME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4F36316-FF9A-4E78-8C43-5D5CF27A9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064749"/>
            <a:ext cx="8644795" cy="435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71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Pantalla resultado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1363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60BEFA9-611D-4B9B-83A3-FC733A133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50" y="284480"/>
            <a:ext cx="5779750" cy="421671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C8A3C9D-D1F2-482D-83B1-2697465FA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09" y="4465310"/>
            <a:ext cx="7720311" cy="2108210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48B60F3C-5FB7-4CAE-9EC0-57F9BEB22115}"/>
              </a:ext>
            </a:extLst>
          </p:cNvPr>
          <p:cNvGrpSpPr/>
          <p:nvPr/>
        </p:nvGrpSpPr>
        <p:grpSpPr>
          <a:xfrm>
            <a:off x="6851093" y="1150188"/>
            <a:ext cx="2927445" cy="2278812"/>
            <a:chOff x="6851093" y="1150188"/>
            <a:chExt cx="2927445" cy="2278812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92070504-FDE7-459A-9D82-FA45A6A445E8}"/>
                </a:ext>
              </a:extLst>
            </p:cNvPr>
            <p:cNvSpPr/>
            <p:nvPr/>
          </p:nvSpPr>
          <p:spPr>
            <a:xfrm>
              <a:off x="6851093" y="1150188"/>
              <a:ext cx="2927445" cy="227881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9E3C1B-9158-4A0A-90AD-76C19B96FBAD}"/>
                </a:ext>
              </a:extLst>
            </p:cNvPr>
            <p:cNvSpPr txBox="1"/>
            <p:nvPr/>
          </p:nvSpPr>
          <p:spPr>
            <a:xfrm>
              <a:off x="7237097" y="1412431"/>
              <a:ext cx="215543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>
                  <a:solidFill>
                    <a:schemeClr val="bg1"/>
                  </a:solidFill>
                </a:rPr>
                <a:t>En este componente lo más especial es la forma en que se le pasa la respuesta seleccionado en el método </a:t>
              </a:r>
              <a:r>
                <a:rPr lang="es-ES" b="1" dirty="0" err="1">
                  <a:solidFill>
                    <a:schemeClr val="bg1"/>
                  </a:solidFill>
                </a:rPr>
                <a:t>onclick</a:t>
              </a:r>
              <a:endParaRPr lang="es-E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803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28829-46B8-4996-97BF-D04BE585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Lógica del juego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E5DF1C-4C85-48EB-ADD2-44DCEAFC0A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</a:rPr>
              <a:t>APP</a:t>
            </a:r>
            <a:r>
              <a:rPr lang="es-ES" sz="3200" b="1" i="1" dirty="0">
                <a:solidFill>
                  <a:schemeClr val="accent5">
                    <a:lumMod val="75000"/>
                  </a:schemeClr>
                </a:solidFill>
              </a:rPr>
              <a:t>.JS</a:t>
            </a:r>
          </a:p>
        </p:txBody>
      </p:sp>
    </p:spTree>
    <p:extLst>
      <p:ext uri="{BB962C8B-B14F-4D97-AF65-F5344CB8AC3E}">
        <p14:creationId xmlns:p14="http://schemas.microsoft.com/office/powerpoint/2010/main" val="1206069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6D3D799-0290-4D11-A0E8-3395E8FFE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4319"/>
            <a:ext cx="9305925" cy="5467350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B8C0AC01-0F15-4F41-A50B-533A862EEE2D}"/>
              </a:ext>
            </a:extLst>
          </p:cNvPr>
          <p:cNvGrpSpPr/>
          <p:nvPr/>
        </p:nvGrpSpPr>
        <p:grpSpPr>
          <a:xfrm>
            <a:off x="8707602" y="1990696"/>
            <a:ext cx="3290434" cy="2830685"/>
            <a:chOff x="6851093" y="1150188"/>
            <a:chExt cx="2927445" cy="2293568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55BD2ACE-C830-4AF7-82F5-AA31B5AA780B}"/>
                </a:ext>
              </a:extLst>
            </p:cNvPr>
            <p:cNvSpPr/>
            <p:nvPr/>
          </p:nvSpPr>
          <p:spPr>
            <a:xfrm>
              <a:off x="6851093" y="1150188"/>
              <a:ext cx="2927445" cy="227881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6FA3C8-CA16-47D2-90A6-93B9A687D349}"/>
                </a:ext>
              </a:extLst>
            </p:cNvPr>
            <p:cNvSpPr txBox="1"/>
            <p:nvPr/>
          </p:nvSpPr>
          <p:spPr>
            <a:xfrm>
              <a:off x="7237097" y="1412431"/>
              <a:ext cx="215543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>
                  <a:solidFill>
                    <a:schemeClr val="bg1"/>
                  </a:solidFill>
                </a:rPr>
                <a:t>En el constructor inicializo las variable que voy a usar en la lógica y además mediante un </a:t>
              </a:r>
              <a:r>
                <a:rPr lang="es-ES" b="1" dirty="0" err="1">
                  <a:solidFill>
                    <a:schemeClr val="bg1"/>
                  </a:solidFill>
                </a:rPr>
                <a:t>require</a:t>
              </a:r>
              <a:r>
                <a:rPr lang="es-ES" b="1" dirty="0">
                  <a:solidFill>
                    <a:schemeClr val="bg1"/>
                  </a:solidFill>
                </a:rPr>
                <a:t> cargo el </a:t>
              </a:r>
              <a:r>
                <a:rPr lang="es-ES" b="1" dirty="0" err="1">
                  <a:solidFill>
                    <a:schemeClr val="bg1"/>
                  </a:solidFill>
                </a:rPr>
                <a:t>json</a:t>
              </a:r>
              <a:r>
                <a:rPr lang="es-ES" b="1" dirty="0">
                  <a:solidFill>
                    <a:schemeClr val="bg1"/>
                  </a:solidFill>
                </a:rPr>
                <a:t> de preguntas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8232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F87AD58-F761-4AC6-8E14-515A3071A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3" y="3334309"/>
            <a:ext cx="6469326" cy="3153117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39A96CA3-E863-4E42-866B-B466B26F15D2}"/>
              </a:ext>
            </a:extLst>
          </p:cNvPr>
          <p:cNvGrpSpPr/>
          <p:nvPr/>
        </p:nvGrpSpPr>
        <p:grpSpPr>
          <a:xfrm>
            <a:off x="6734422" y="215014"/>
            <a:ext cx="3290434" cy="2537812"/>
            <a:chOff x="7116559" y="1186907"/>
            <a:chExt cx="2927445" cy="2278812"/>
          </a:xfrm>
        </p:grpSpPr>
        <p:sp>
          <p:nvSpPr>
            <p:cNvPr id="5" name="Cloud 3">
              <a:extLst>
                <a:ext uri="{FF2B5EF4-FFF2-40B4-BE49-F238E27FC236}">
                  <a16:creationId xmlns:a16="http://schemas.microsoft.com/office/drawing/2014/main" id="{6215F180-A74E-4FDA-876D-7D3059E833B8}"/>
                </a:ext>
              </a:extLst>
            </p:cNvPr>
            <p:cNvSpPr/>
            <p:nvPr/>
          </p:nvSpPr>
          <p:spPr>
            <a:xfrm>
              <a:off x="7116559" y="1186907"/>
              <a:ext cx="2927445" cy="227881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05A82C00-4478-4988-ADF2-7E93AA91E2A3}"/>
                </a:ext>
              </a:extLst>
            </p:cNvPr>
            <p:cNvSpPr txBox="1"/>
            <p:nvPr/>
          </p:nvSpPr>
          <p:spPr>
            <a:xfrm>
              <a:off x="7502564" y="1521615"/>
              <a:ext cx="2155435" cy="1197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>
                  <a:solidFill>
                    <a:schemeClr val="bg1"/>
                  </a:solidFill>
                </a:rPr>
                <a:t>Al inicializar el juego, </a:t>
              </a:r>
              <a:r>
                <a:rPr lang="es-ES" b="1" dirty="0" err="1">
                  <a:solidFill>
                    <a:schemeClr val="bg1"/>
                  </a:solidFill>
                </a:rPr>
                <a:t>seteo</a:t>
              </a:r>
              <a:r>
                <a:rPr lang="es-ES" b="1" dirty="0">
                  <a:solidFill>
                    <a:schemeClr val="bg1"/>
                  </a:solidFill>
                </a:rPr>
                <a:t> las variables y cargo el listado de preguntas con 8 aleatorias.</a:t>
              </a:r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E7315B38-76FB-4153-8AAF-A4601F880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4" y="215013"/>
            <a:ext cx="6469326" cy="2772568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3EE2769F-F1DF-40FD-BAFE-BAA5C19237ED}"/>
              </a:ext>
            </a:extLst>
          </p:cNvPr>
          <p:cNvGrpSpPr/>
          <p:nvPr/>
        </p:nvGrpSpPr>
        <p:grpSpPr>
          <a:xfrm>
            <a:off x="6857946" y="3429000"/>
            <a:ext cx="3290434" cy="2537812"/>
            <a:chOff x="7116559" y="1186907"/>
            <a:chExt cx="2927445" cy="2278812"/>
          </a:xfrm>
        </p:grpSpPr>
        <p:sp>
          <p:nvSpPr>
            <p:cNvPr id="9" name="Cloud 3">
              <a:extLst>
                <a:ext uri="{FF2B5EF4-FFF2-40B4-BE49-F238E27FC236}">
                  <a16:creationId xmlns:a16="http://schemas.microsoft.com/office/drawing/2014/main" id="{42D1CAD2-F0CB-49A9-BB5C-28A27A227EFE}"/>
                </a:ext>
              </a:extLst>
            </p:cNvPr>
            <p:cNvSpPr/>
            <p:nvPr/>
          </p:nvSpPr>
          <p:spPr>
            <a:xfrm>
              <a:off x="7116559" y="1186907"/>
              <a:ext cx="2927445" cy="227881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60197EA8-D3B7-440C-9AB3-5192E0516963}"/>
                </a:ext>
              </a:extLst>
            </p:cNvPr>
            <p:cNvSpPr txBox="1"/>
            <p:nvPr/>
          </p:nvSpPr>
          <p:spPr>
            <a:xfrm>
              <a:off x="7392667" y="1443828"/>
              <a:ext cx="2431543" cy="1575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>
                  <a:solidFill>
                    <a:schemeClr val="bg1"/>
                  </a:solidFill>
                </a:rPr>
                <a:t>Para generar las preguntas aleatorias, voy obteniendo índices </a:t>
              </a:r>
              <a:r>
                <a:rPr lang="es-ES" b="1" dirty="0" err="1">
                  <a:solidFill>
                    <a:schemeClr val="bg1"/>
                  </a:solidFill>
                </a:rPr>
                <a:t>random</a:t>
              </a:r>
              <a:r>
                <a:rPr lang="es-ES" b="1" dirty="0">
                  <a:solidFill>
                    <a:schemeClr val="bg1"/>
                  </a:solidFill>
                </a:rPr>
                <a:t> y seleccionando preguntas, controlando que no se repitan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556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38F518F-7D90-41EE-A95E-733E5CBA1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58" y="280758"/>
            <a:ext cx="6195045" cy="312937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07D063B-144D-4139-A1B0-C757F2DA3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58" y="3410132"/>
            <a:ext cx="8035281" cy="3129374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7D3EB835-5D26-4E86-BA40-063B5D56F74F}"/>
              </a:ext>
            </a:extLst>
          </p:cNvPr>
          <p:cNvGrpSpPr/>
          <p:nvPr/>
        </p:nvGrpSpPr>
        <p:grpSpPr>
          <a:xfrm>
            <a:off x="6778353" y="215014"/>
            <a:ext cx="4452484" cy="2788068"/>
            <a:chOff x="7116559" y="1186907"/>
            <a:chExt cx="2927445" cy="2278812"/>
          </a:xfrm>
        </p:grpSpPr>
        <p:sp>
          <p:nvSpPr>
            <p:cNvPr id="5" name="Cloud 3">
              <a:extLst>
                <a:ext uri="{FF2B5EF4-FFF2-40B4-BE49-F238E27FC236}">
                  <a16:creationId xmlns:a16="http://schemas.microsoft.com/office/drawing/2014/main" id="{4C5E8D56-2173-4BC5-8A0E-969B1A135C60}"/>
                </a:ext>
              </a:extLst>
            </p:cNvPr>
            <p:cNvSpPr/>
            <p:nvPr/>
          </p:nvSpPr>
          <p:spPr>
            <a:xfrm>
              <a:off x="7116559" y="1186907"/>
              <a:ext cx="2927445" cy="227881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285D4C9D-3250-4404-9216-F36E71F8046A}"/>
                </a:ext>
              </a:extLst>
            </p:cNvPr>
            <p:cNvSpPr txBox="1"/>
            <p:nvPr/>
          </p:nvSpPr>
          <p:spPr>
            <a:xfrm>
              <a:off x="7273346" y="1496166"/>
              <a:ext cx="2518733" cy="1660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>
                  <a:solidFill>
                    <a:schemeClr val="bg1"/>
                  </a:solidFill>
                </a:rPr>
                <a:t>En el método </a:t>
              </a:r>
              <a:r>
                <a:rPr lang="es-ES" b="1" dirty="0" err="1">
                  <a:solidFill>
                    <a:schemeClr val="bg1"/>
                  </a:solidFill>
                </a:rPr>
                <a:t>nextQuestion</a:t>
              </a:r>
              <a:r>
                <a:rPr lang="es-ES" b="1" dirty="0">
                  <a:solidFill>
                    <a:schemeClr val="bg1"/>
                  </a:solidFill>
                </a:rPr>
                <a:t> compruebo si la respuesta es correcta y cargo la siguiente. Si ya es la última entonces muestro el resultado. Utilizo </a:t>
              </a:r>
              <a:r>
                <a:rPr lang="es-ES" b="1" dirty="0" err="1">
                  <a:solidFill>
                    <a:schemeClr val="bg1"/>
                  </a:solidFill>
                </a:rPr>
                <a:t>this.forceUpdate</a:t>
              </a:r>
              <a:r>
                <a:rPr lang="es-ES" b="1" dirty="0">
                  <a:solidFill>
                    <a:schemeClr val="bg1"/>
                  </a:solidFill>
                </a:rPr>
                <a:t>() para que refresque la </a:t>
              </a:r>
              <a:r>
                <a:rPr lang="es-ES" b="1" dirty="0" err="1">
                  <a:solidFill>
                    <a:schemeClr val="bg1"/>
                  </a:solidFill>
                </a:rPr>
                <a:t>pantala</a:t>
              </a:r>
              <a:r>
                <a:rPr lang="es-ES" b="1" dirty="0">
                  <a:solidFill>
                    <a:schemeClr val="bg1"/>
                  </a:solidFill>
                </a:rPr>
                <a:t> y los componentes que se muestran</a:t>
              </a: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95A0ACA8-BB4A-45D8-868B-C3892ADF4E43}"/>
              </a:ext>
            </a:extLst>
          </p:cNvPr>
          <p:cNvGrpSpPr/>
          <p:nvPr/>
        </p:nvGrpSpPr>
        <p:grpSpPr>
          <a:xfrm>
            <a:off x="7873465" y="3659254"/>
            <a:ext cx="4212416" cy="2473202"/>
            <a:chOff x="7116559" y="1186907"/>
            <a:chExt cx="2927445" cy="2278812"/>
          </a:xfrm>
        </p:grpSpPr>
        <p:sp>
          <p:nvSpPr>
            <p:cNvPr id="8" name="Cloud 3">
              <a:extLst>
                <a:ext uri="{FF2B5EF4-FFF2-40B4-BE49-F238E27FC236}">
                  <a16:creationId xmlns:a16="http://schemas.microsoft.com/office/drawing/2014/main" id="{4536EC14-4692-4A72-A634-0D5FE257BD39}"/>
                </a:ext>
              </a:extLst>
            </p:cNvPr>
            <p:cNvSpPr/>
            <p:nvPr/>
          </p:nvSpPr>
          <p:spPr>
            <a:xfrm>
              <a:off x="7116559" y="1186907"/>
              <a:ext cx="2927445" cy="227881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3BE4399C-499B-4FAB-8F49-DFAB405B69CB}"/>
                </a:ext>
              </a:extLst>
            </p:cNvPr>
            <p:cNvSpPr txBox="1"/>
            <p:nvPr/>
          </p:nvSpPr>
          <p:spPr>
            <a:xfrm>
              <a:off x="7368632" y="1653509"/>
              <a:ext cx="2518733" cy="981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>
                  <a:solidFill>
                    <a:schemeClr val="bg1"/>
                  </a:solidFill>
                </a:rPr>
                <a:t>El método de resultado simplemente comprueba mediante porcentaje en que categoría se quedó clasificado y carga los datos correspondientes.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71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FCE6E46-2103-4E8C-A654-F7FC13B59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29" y="103873"/>
            <a:ext cx="9405163" cy="391948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2842105-B906-4379-A554-0D37E3855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29" y="4116336"/>
            <a:ext cx="5587318" cy="2707338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D299F425-179C-44A8-A531-594FB3919C3C}"/>
              </a:ext>
            </a:extLst>
          </p:cNvPr>
          <p:cNvGrpSpPr/>
          <p:nvPr/>
        </p:nvGrpSpPr>
        <p:grpSpPr>
          <a:xfrm>
            <a:off x="8702695" y="4322053"/>
            <a:ext cx="3184506" cy="2364556"/>
            <a:chOff x="7116559" y="1186907"/>
            <a:chExt cx="2927445" cy="2278812"/>
          </a:xfrm>
        </p:grpSpPr>
        <p:sp>
          <p:nvSpPr>
            <p:cNvPr id="5" name="Cloud 3">
              <a:extLst>
                <a:ext uri="{FF2B5EF4-FFF2-40B4-BE49-F238E27FC236}">
                  <a16:creationId xmlns:a16="http://schemas.microsoft.com/office/drawing/2014/main" id="{7B02536A-646C-4C76-B44F-7C99029DBD14}"/>
                </a:ext>
              </a:extLst>
            </p:cNvPr>
            <p:cNvSpPr/>
            <p:nvPr/>
          </p:nvSpPr>
          <p:spPr>
            <a:xfrm>
              <a:off x="7116559" y="1186907"/>
              <a:ext cx="2927445" cy="227881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2AB5AA9E-50FC-48F4-B426-84A50F83880F}"/>
                </a:ext>
              </a:extLst>
            </p:cNvPr>
            <p:cNvSpPr txBox="1"/>
            <p:nvPr/>
          </p:nvSpPr>
          <p:spPr>
            <a:xfrm>
              <a:off x="7507499" y="1614173"/>
              <a:ext cx="2067545" cy="1207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>
                  <a:solidFill>
                    <a:schemeClr val="bg1"/>
                  </a:solidFill>
                </a:rPr>
                <a:t>En el método render es dónde se enlazan los componentes que se van a usar en el juego.</a:t>
              </a:r>
            </a:p>
          </p:txBody>
        </p:sp>
      </p:grpSp>
      <p:sp>
        <p:nvSpPr>
          <p:cNvPr id="7" name="TextBox 12">
            <a:extLst>
              <a:ext uri="{FF2B5EF4-FFF2-40B4-BE49-F238E27FC236}">
                <a16:creationId xmlns:a16="http://schemas.microsoft.com/office/drawing/2014/main" id="{25391D22-C007-4B97-9BAD-F54FFA2F172F}"/>
              </a:ext>
            </a:extLst>
          </p:cNvPr>
          <p:cNvSpPr txBox="1"/>
          <p:nvPr/>
        </p:nvSpPr>
        <p:spPr>
          <a:xfrm>
            <a:off x="2566108" y="470352"/>
            <a:ext cx="834831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Utilizo las propiedades booleanas inicializadas en el </a:t>
            </a:r>
            <a:r>
              <a:rPr lang="es-ES" dirty="0" err="1"/>
              <a:t>js</a:t>
            </a:r>
            <a:r>
              <a:rPr lang="es-ES" dirty="0"/>
              <a:t> para mostrar o no los </a:t>
            </a:r>
            <a:r>
              <a:rPr lang="es-ES" dirty="0" err="1"/>
              <a:t>divs</a:t>
            </a:r>
            <a:endParaRPr lang="es-ES" dirty="0"/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F1317F05-7955-4FC7-BF6A-89662DD93474}"/>
              </a:ext>
            </a:extLst>
          </p:cNvPr>
          <p:cNvSpPr txBox="1"/>
          <p:nvPr/>
        </p:nvSpPr>
        <p:spPr>
          <a:xfrm>
            <a:off x="2566107" y="1479400"/>
            <a:ext cx="8348311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Enlazo los </a:t>
            </a:r>
            <a:r>
              <a:rPr lang="es-ES" dirty="0" err="1"/>
              <a:t>onClick</a:t>
            </a:r>
            <a:r>
              <a:rPr lang="es-ES" dirty="0"/>
              <a:t> de los botones de los componentes que previamente había declarado como {</a:t>
            </a:r>
            <a:r>
              <a:rPr lang="es-ES" dirty="0" err="1"/>
              <a:t>this.props.onclick</a:t>
            </a:r>
            <a:r>
              <a:rPr lang="es-ES" dirty="0"/>
              <a:t>} y los asocio a una funcionalidad del </a:t>
            </a:r>
            <a:r>
              <a:rPr lang="es-ES" dirty="0" err="1"/>
              <a:t>App.Js</a:t>
            </a:r>
            <a:endParaRPr lang="es-ES" dirty="0"/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C848A8CC-63CF-4163-8C83-33E89335B4CC}"/>
              </a:ext>
            </a:extLst>
          </p:cNvPr>
          <p:cNvSpPr txBox="1"/>
          <p:nvPr/>
        </p:nvSpPr>
        <p:spPr>
          <a:xfrm>
            <a:off x="6096000" y="2362010"/>
            <a:ext cx="4941599" cy="175432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También inicializo en el componente las propiedades que utiliza para mostrar información cuando se muestra por pantalla y que son usadas en el componente como {</a:t>
            </a:r>
            <a:r>
              <a:rPr lang="es-ES" dirty="0" err="1"/>
              <a:t>this.props.questionType</a:t>
            </a:r>
            <a:r>
              <a:rPr lang="es-ES" dirty="0"/>
              <a:t>} y de esta forma puedo vincularlas a una propiedad del App.JS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D187D9BB-AB5E-4563-951D-CC395DB21092}"/>
              </a:ext>
            </a:extLst>
          </p:cNvPr>
          <p:cNvSpPr txBox="1"/>
          <p:nvPr/>
        </p:nvSpPr>
        <p:spPr>
          <a:xfrm>
            <a:off x="2051785" y="6177343"/>
            <a:ext cx="4941599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Importante siempre exportar el componente App, para enlazarlo en el Index.js</a:t>
            </a:r>
          </a:p>
        </p:txBody>
      </p:sp>
    </p:spTree>
    <p:extLst>
      <p:ext uri="{BB962C8B-B14F-4D97-AF65-F5344CB8AC3E}">
        <p14:creationId xmlns:p14="http://schemas.microsoft.com/office/powerpoint/2010/main" val="2332384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5491E-AA80-47BE-8831-E385BFDD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EStilos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33F5DF-6468-40B0-BBEE-CAB737213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47545" y="4877010"/>
            <a:ext cx="3200400" cy="1463040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chemeClr val="accent5">
                    <a:lumMod val="75000"/>
                  </a:schemeClr>
                </a:solidFill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049627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098CBA2-0E6D-4096-9A22-BBC11F0B0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58" y="385762"/>
            <a:ext cx="4610100" cy="60864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EA89844-1942-46E5-9231-347FC74B4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840" y="462763"/>
            <a:ext cx="3458407" cy="6086475"/>
          </a:xfrm>
          <a:prstGeom prst="rect">
            <a:avLst/>
          </a:prstGeom>
        </p:spPr>
      </p:pic>
      <p:sp>
        <p:nvSpPr>
          <p:cNvPr id="5" name="Cloud 3">
            <a:extLst>
              <a:ext uri="{FF2B5EF4-FFF2-40B4-BE49-F238E27FC236}">
                <a16:creationId xmlns:a16="http://schemas.microsoft.com/office/drawing/2014/main" id="{060D9866-40FE-406F-AA6D-B9C1114B2231}"/>
              </a:ext>
            </a:extLst>
          </p:cNvPr>
          <p:cNvSpPr/>
          <p:nvPr/>
        </p:nvSpPr>
        <p:spPr>
          <a:xfrm>
            <a:off x="8669733" y="1333068"/>
            <a:ext cx="2927445" cy="227881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E4104E3E-1EB3-4AAD-81F9-7744E4A5EEB8}"/>
              </a:ext>
            </a:extLst>
          </p:cNvPr>
          <p:cNvSpPr txBox="1"/>
          <p:nvPr/>
        </p:nvSpPr>
        <p:spPr>
          <a:xfrm>
            <a:off x="9055737" y="1769101"/>
            <a:ext cx="2155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El </a:t>
            </a:r>
            <a:r>
              <a:rPr lang="es-ES" b="1" dirty="0" err="1">
                <a:solidFill>
                  <a:schemeClr val="bg1"/>
                </a:solidFill>
              </a:rPr>
              <a:t>css</a:t>
            </a:r>
            <a:r>
              <a:rPr lang="es-ES" b="1" dirty="0">
                <a:solidFill>
                  <a:schemeClr val="bg1"/>
                </a:solidFill>
              </a:rPr>
              <a:t> no tiene nada especial, y la parte de los @</a:t>
            </a:r>
            <a:r>
              <a:rPr lang="es-ES" b="1" dirty="0" err="1">
                <a:solidFill>
                  <a:schemeClr val="bg1"/>
                </a:solidFill>
              </a:rPr>
              <a:t>keyframes</a:t>
            </a:r>
            <a:r>
              <a:rPr lang="es-ES" b="1" dirty="0">
                <a:solidFill>
                  <a:schemeClr val="bg1"/>
                </a:solidFill>
              </a:rPr>
              <a:t> viene por defecto</a:t>
            </a:r>
          </a:p>
        </p:txBody>
      </p:sp>
    </p:spTree>
    <p:extLst>
      <p:ext uri="{BB962C8B-B14F-4D97-AF65-F5344CB8AC3E}">
        <p14:creationId xmlns:p14="http://schemas.microsoft.com/office/powerpoint/2010/main" val="71940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 Y PRIMEROS PASOS</a:t>
            </a:r>
          </a:p>
        </p:txBody>
      </p:sp>
    </p:spTree>
    <p:extLst>
      <p:ext uri="{BB962C8B-B14F-4D97-AF65-F5344CB8AC3E}">
        <p14:creationId xmlns:p14="http://schemas.microsoft.com/office/powerpoint/2010/main" val="67877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15EF4-8678-421B-BBB2-730C64F9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E3240D-66AC-42AA-BFD4-9CAD87EA1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2800" b="1" dirty="0">
                <a:solidFill>
                  <a:schemeClr val="accent5">
                    <a:lumMod val="75000"/>
                  </a:schemeClr>
                </a:solidFill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88918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1217EEF-3D1E-4760-BCBA-332BB7EF7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39" y="1497743"/>
            <a:ext cx="8997021" cy="5081714"/>
          </a:xfrm>
          <a:prstGeom prst="rect">
            <a:avLst/>
          </a:prstGeom>
        </p:spPr>
      </p:pic>
      <p:sp>
        <p:nvSpPr>
          <p:cNvPr id="3" name="Cloud 3">
            <a:extLst>
              <a:ext uri="{FF2B5EF4-FFF2-40B4-BE49-F238E27FC236}">
                <a16:creationId xmlns:a16="http://schemas.microsoft.com/office/drawing/2014/main" id="{40B1207B-8F08-464E-9D29-6101DEE4FEA1}"/>
              </a:ext>
            </a:extLst>
          </p:cNvPr>
          <p:cNvSpPr/>
          <p:nvPr/>
        </p:nvSpPr>
        <p:spPr>
          <a:xfrm>
            <a:off x="8669733" y="1333068"/>
            <a:ext cx="2927445" cy="227881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4CA3EED-277E-4BE7-9369-C290D65FB8DD}"/>
              </a:ext>
            </a:extLst>
          </p:cNvPr>
          <p:cNvSpPr txBox="1"/>
          <p:nvPr/>
        </p:nvSpPr>
        <p:spPr>
          <a:xfrm>
            <a:off x="9126857" y="1971231"/>
            <a:ext cx="2155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Los datos los tengo almacenados en un </a:t>
            </a:r>
            <a:r>
              <a:rPr lang="es-ES" b="1" dirty="0" err="1">
                <a:solidFill>
                  <a:schemeClr val="bg1"/>
                </a:solidFill>
              </a:rPr>
              <a:t>json</a:t>
            </a:r>
            <a:r>
              <a:rPr lang="es-ES" b="1" dirty="0">
                <a:solidFill>
                  <a:schemeClr val="bg1"/>
                </a:solidFill>
              </a:rPr>
              <a:t> en la carpeta data</a:t>
            </a:r>
          </a:p>
        </p:txBody>
      </p:sp>
      <p:sp>
        <p:nvSpPr>
          <p:cNvPr id="5" name="Title 11">
            <a:extLst>
              <a:ext uri="{FF2B5EF4-FFF2-40B4-BE49-F238E27FC236}">
                <a16:creationId xmlns:a16="http://schemas.microsoft.com/office/drawing/2014/main" id="{C14DC5E5-A1EC-488F-8A32-2EC31EBF38E6}"/>
              </a:ext>
            </a:extLst>
          </p:cNvPr>
          <p:cNvSpPr txBox="1">
            <a:spLocks/>
          </p:cNvSpPr>
          <p:nvPr/>
        </p:nvSpPr>
        <p:spPr>
          <a:xfrm>
            <a:off x="6946537" y="192273"/>
            <a:ext cx="4920343" cy="14996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Datos</a:t>
            </a:r>
          </a:p>
        </p:txBody>
      </p:sp>
    </p:spTree>
    <p:extLst>
      <p:ext uri="{BB962C8B-B14F-4D97-AF65-F5344CB8AC3E}">
        <p14:creationId xmlns:p14="http://schemas.microsoft.com/office/powerpoint/2010/main" val="305047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 txBox="1">
            <a:spLocks/>
          </p:cNvSpPr>
          <p:nvPr/>
        </p:nvSpPr>
        <p:spPr>
          <a:xfrm>
            <a:off x="1006349" y="337607"/>
            <a:ext cx="9720072" cy="14996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Instalación y preparación del entorno</a:t>
            </a:r>
            <a:endParaRPr lang="es-ES" dirty="0"/>
          </a:p>
        </p:txBody>
      </p:sp>
      <p:sp>
        <p:nvSpPr>
          <p:cNvPr id="8" name="TextBox 7"/>
          <p:cNvSpPr txBox="1"/>
          <p:nvPr/>
        </p:nvSpPr>
        <p:spPr>
          <a:xfrm>
            <a:off x="374707" y="1265573"/>
            <a:ext cx="300684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latin typeface="Enriqueta"/>
              </a:rPr>
              <a:t>Paso 1. Instalar </a:t>
            </a:r>
            <a:r>
              <a:rPr lang="es-ES" dirty="0" err="1">
                <a:latin typeface="Enriqueta"/>
              </a:rPr>
              <a:t>pluggin</a:t>
            </a:r>
            <a:endParaRPr lang="es-ES" dirty="0">
              <a:latin typeface="Enriquet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3886" y="1892332"/>
            <a:ext cx="2997669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latin typeface="Enriqueta"/>
              </a:rPr>
              <a:t>Paso 2. Generar un nuevo proyecto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3885" y="2796090"/>
            <a:ext cx="299766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latin typeface="Enriqueta"/>
              </a:rPr>
              <a:t>Paso 3. Lanzar el proyecto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4708" y="3613554"/>
            <a:ext cx="3006846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latin typeface="Enriqueta"/>
              </a:rPr>
              <a:t>Paso 4. Ver la aplicación por defecto en: localhost:4200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607" y="1265573"/>
            <a:ext cx="8489541" cy="3083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607" y="1838274"/>
            <a:ext cx="7666384" cy="7544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729933" y="2426758"/>
            <a:ext cx="34620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Nombre del proyecto en minúsculas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497" y="3648915"/>
            <a:ext cx="7249064" cy="29054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8607" y="2857060"/>
            <a:ext cx="6119390" cy="3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9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1"/>
          <p:cNvSpPr txBox="1">
            <a:spLocks/>
          </p:cNvSpPr>
          <p:nvPr/>
        </p:nvSpPr>
        <p:spPr>
          <a:xfrm>
            <a:off x="5341257" y="232913"/>
            <a:ext cx="6124818" cy="14996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Estructura del proyecto</a:t>
            </a:r>
          </a:p>
        </p:txBody>
      </p:sp>
      <p:sp>
        <p:nvSpPr>
          <p:cNvPr id="6" name="Rectangle 5"/>
          <p:cNvSpPr/>
          <p:nvPr/>
        </p:nvSpPr>
        <p:spPr>
          <a:xfrm>
            <a:off x="3999782" y="1412977"/>
            <a:ext cx="81922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s-ES" dirty="0">
                <a:solidFill>
                  <a:srgbClr val="36312D"/>
                </a:solidFill>
                <a:latin typeface="Enriqueta"/>
              </a:rPr>
              <a:t>D</a:t>
            </a:r>
            <a:r>
              <a:rPr lang="es-ES" b="0" i="0" dirty="0">
                <a:solidFill>
                  <a:srgbClr val="36312D"/>
                </a:solidFill>
                <a:effectLst/>
                <a:latin typeface="Enriqueta"/>
              </a:rPr>
              <a:t>irectorio </a:t>
            </a:r>
            <a:r>
              <a:rPr lang="es-ES" b="1" i="1" dirty="0" err="1">
                <a:solidFill>
                  <a:srgbClr val="36312D"/>
                </a:solidFill>
                <a:effectLst/>
                <a:latin typeface="inherit"/>
              </a:rPr>
              <a:t>public</a:t>
            </a:r>
            <a:r>
              <a:rPr lang="es-ES" b="1" i="0" dirty="0">
                <a:solidFill>
                  <a:srgbClr val="36312D"/>
                </a:solidFill>
                <a:effectLst/>
                <a:latin typeface="inherit"/>
              </a:rPr>
              <a:t> </a:t>
            </a:r>
          </a:p>
          <a:p>
            <a:pPr marL="742950" lvl="1" indent="-285750" fontAlgn="base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rgbClr val="36312D"/>
                </a:solidFill>
                <a:latin typeface="inherit"/>
              </a:rPr>
              <a:t>Icono </a:t>
            </a:r>
            <a:r>
              <a:rPr lang="es-ES" b="1" dirty="0">
                <a:solidFill>
                  <a:srgbClr val="36312D"/>
                </a:solidFill>
                <a:latin typeface="inherit"/>
                <a:sym typeface="Wingdings" panose="05000000000000000000" pitchFamily="2" charset="2"/>
              </a:rPr>
              <a:t> icono de la pestaña</a:t>
            </a:r>
            <a:endParaRPr lang="es-ES" b="1" dirty="0">
              <a:solidFill>
                <a:srgbClr val="36312D"/>
              </a:solidFill>
              <a:latin typeface="inherit"/>
            </a:endParaRPr>
          </a:p>
          <a:p>
            <a:pPr marL="742950" lvl="1" indent="-285750" fontAlgn="base">
              <a:buFont typeface="Wingdings" panose="05000000000000000000" pitchFamily="2" charset="2"/>
              <a:buChar char="Ø"/>
            </a:pPr>
            <a:r>
              <a:rPr lang="es-ES" b="1" i="0" dirty="0">
                <a:solidFill>
                  <a:srgbClr val="36312D"/>
                </a:solidFill>
                <a:effectLst/>
                <a:latin typeface="inherit"/>
              </a:rPr>
              <a:t>Index.html </a:t>
            </a:r>
            <a:r>
              <a:rPr lang="es-ES" b="1" i="0" dirty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 </a:t>
            </a:r>
            <a:r>
              <a:rPr lang="es-ES" i="0" dirty="0" err="1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index</a:t>
            </a:r>
            <a:endParaRPr lang="es-ES" i="0" dirty="0">
              <a:solidFill>
                <a:srgbClr val="36312D"/>
              </a:solidFill>
              <a:effectLst/>
              <a:latin typeface="inherit"/>
            </a:endParaRPr>
          </a:p>
          <a:p>
            <a:pPr marL="742950" lvl="1" indent="-285750" fontAlgn="base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rgbClr val="36312D"/>
                </a:solidFill>
                <a:latin typeface="inherit"/>
              </a:rPr>
              <a:t>Manifest.json</a:t>
            </a:r>
            <a:r>
              <a:rPr lang="es-ES" dirty="0">
                <a:solidFill>
                  <a:srgbClr val="36312D"/>
                </a:solidFill>
                <a:latin typeface="Enriqueta"/>
              </a:rPr>
              <a:t> </a:t>
            </a:r>
            <a:r>
              <a:rPr lang="es-ES" dirty="0">
                <a:solidFill>
                  <a:srgbClr val="36312D"/>
                </a:solidFill>
                <a:latin typeface="Enriqueta"/>
                <a:sym typeface="Wingdings" panose="05000000000000000000" pitchFamily="2" charset="2"/>
              </a:rPr>
              <a:t> </a:t>
            </a:r>
            <a:r>
              <a:rPr lang="es-ES" dirty="0">
                <a:solidFill>
                  <a:srgbClr val="36312D"/>
                </a:solidFill>
                <a:latin typeface="inherit"/>
                <a:sym typeface="Wingdings" panose="05000000000000000000" pitchFamily="2" charset="2"/>
              </a:rPr>
              <a:t>web app </a:t>
            </a:r>
            <a:r>
              <a:rPr lang="es-ES" dirty="0" err="1">
                <a:solidFill>
                  <a:srgbClr val="36312D"/>
                </a:solidFill>
                <a:latin typeface="inherit"/>
                <a:sym typeface="Wingdings" panose="05000000000000000000" pitchFamily="2" charset="2"/>
              </a:rPr>
              <a:t>Manifest</a:t>
            </a:r>
            <a:r>
              <a:rPr lang="es-ES" dirty="0">
                <a:solidFill>
                  <a:srgbClr val="36312D"/>
                </a:solidFill>
                <a:latin typeface="inherit"/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rgbClr val="36312D"/>
                </a:solidFill>
                <a:latin typeface="inherit"/>
                <a:sym typeface="Wingdings" panose="05000000000000000000" pitchFamily="2" charset="2"/>
              </a:rPr>
              <a:t>that</a:t>
            </a:r>
            <a:r>
              <a:rPr lang="es-ES" dirty="0">
                <a:solidFill>
                  <a:srgbClr val="36312D"/>
                </a:solidFill>
                <a:latin typeface="inherit"/>
                <a:sym typeface="Wingdings" panose="05000000000000000000" pitchFamily="2" charset="2"/>
              </a:rPr>
              <a:t> describes </a:t>
            </a:r>
            <a:r>
              <a:rPr lang="es-ES" dirty="0" err="1">
                <a:solidFill>
                  <a:srgbClr val="36312D"/>
                </a:solidFill>
                <a:latin typeface="inherit"/>
                <a:sym typeface="Wingdings" panose="05000000000000000000" pitchFamily="2" charset="2"/>
              </a:rPr>
              <a:t>your</a:t>
            </a:r>
            <a:r>
              <a:rPr lang="es-ES" dirty="0">
                <a:solidFill>
                  <a:srgbClr val="36312D"/>
                </a:solidFill>
                <a:latin typeface="inherit"/>
                <a:sym typeface="Wingdings" panose="05000000000000000000" pitchFamily="2" charset="2"/>
              </a:rPr>
              <a:t> app.</a:t>
            </a:r>
            <a:endParaRPr lang="es-ES" b="0" i="0" dirty="0">
              <a:solidFill>
                <a:srgbClr val="36312D"/>
              </a:solidFill>
              <a:effectLst/>
              <a:latin typeface="inherit"/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s-ES" dirty="0">
                <a:solidFill>
                  <a:srgbClr val="36312D"/>
                </a:solidFill>
                <a:latin typeface="inherit"/>
              </a:rPr>
              <a:t>D</a:t>
            </a:r>
            <a:r>
              <a:rPr lang="es-ES" b="0" i="0" dirty="0">
                <a:solidFill>
                  <a:srgbClr val="36312D"/>
                </a:solidFill>
                <a:effectLst/>
                <a:latin typeface="inherit"/>
              </a:rPr>
              <a:t>irectorio </a:t>
            </a:r>
            <a:r>
              <a:rPr lang="es-ES" b="1" i="1" dirty="0" err="1">
                <a:solidFill>
                  <a:srgbClr val="36312D"/>
                </a:solidFill>
                <a:effectLst/>
                <a:latin typeface="inherit"/>
              </a:rPr>
              <a:t>src</a:t>
            </a:r>
            <a:r>
              <a:rPr lang="es-ES" b="0" i="0" dirty="0">
                <a:solidFill>
                  <a:srgbClr val="36312D"/>
                </a:solidFill>
                <a:effectLst/>
                <a:latin typeface="inherit"/>
              </a:rPr>
              <a:t> </a:t>
            </a:r>
            <a:r>
              <a:rPr lang="es-ES" b="0" i="0" dirty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 donde trabajamos</a:t>
            </a:r>
            <a:r>
              <a:rPr lang="es-ES" b="0" i="0" dirty="0">
                <a:solidFill>
                  <a:srgbClr val="36312D"/>
                </a:solidFill>
                <a:effectLst/>
                <a:latin typeface="inherit"/>
              </a:rPr>
              <a:t>:</a:t>
            </a:r>
          </a:p>
          <a:p>
            <a:pPr marL="742950" lvl="1" indent="-285750" fontAlgn="base">
              <a:buFont typeface="Wingdings" panose="05000000000000000000" pitchFamily="2" charset="2"/>
              <a:buChar char="Ø"/>
            </a:pPr>
            <a:r>
              <a:rPr lang="es-ES" b="1" i="1" dirty="0">
                <a:solidFill>
                  <a:srgbClr val="36312D"/>
                </a:solidFill>
                <a:effectLst/>
                <a:latin typeface="inherit"/>
              </a:rPr>
              <a:t>app</a:t>
            </a:r>
            <a:r>
              <a:rPr lang="es-ES" b="0" i="0" dirty="0">
                <a:solidFill>
                  <a:srgbClr val="36312D"/>
                </a:solidFill>
                <a:effectLst/>
                <a:latin typeface="inherit"/>
              </a:rPr>
              <a:t> </a:t>
            </a:r>
            <a:r>
              <a:rPr lang="es-ES" b="0" i="0" dirty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</a:t>
            </a:r>
            <a:r>
              <a:rPr lang="es-ES" b="0" i="0" dirty="0">
                <a:solidFill>
                  <a:srgbClr val="36312D"/>
                </a:solidFill>
                <a:effectLst/>
                <a:latin typeface="inherit"/>
              </a:rPr>
              <a:t>primer componente con </a:t>
            </a:r>
            <a:r>
              <a:rPr lang="es-ES" b="0" i="0" dirty="0" err="1">
                <a:solidFill>
                  <a:srgbClr val="36312D"/>
                </a:solidFill>
                <a:effectLst/>
                <a:latin typeface="inherit"/>
              </a:rPr>
              <a:t>css</a:t>
            </a:r>
            <a:r>
              <a:rPr lang="es-ES" b="0" i="0" dirty="0">
                <a:solidFill>
                  <a:srgbClr val="36312D"/>
                </a:solidFill>
                <a:effectLst/>
                <a:latin typeface="inherit"/>
              </a:rPr>
              <a:t>, </a:t>
            </a:r>
            <a:r>
              <a:rPr lang="es-ES" b="0" i="0" dirty="0" err="1">
                <a:solidFill>
                  <a:srgbClr val="36312D"/>
                </a:solidFill>
                <a:effectLst/>
                <a:latin typeface="inherit"/>
              </a:rPr>
              <a:t>js</a:t>
            </a:r>
            <a:r>
              <a:rPr lang="es-ES" b="0" i="0" dirty="0">
                <a:solidFill>
                  <a:srgbClr val="36312D"/>
                </a:solidFill>
                <a:effectLst/>
                <a:latin typeface="inherit"/>
              </a:rPr>
              <a:t> y test.</a:t>
            </a:r>
          </a:p>
          <a:p>
            <a:pPr marL="742950" lvl="1" indent="-285750" fontAlgn="base">
              <a:buFont typeface="Wingdings" panose="05000000000000000000" pitchFamily="2" charset="2"/>
              <a:buChar char="Ø"/>
            </a:pPr>
            <a:r>
              <a:rPr lang="es-ES" b="1" i="1" dirty="0">
                <a:solidFill>
                  <a:srgbClr val="36312D"/>
                </a:solidFill>
                <a:effectLst/>
                <a:latin typeface="inherit"/>
              </a:rPr>
              <a:t>Index.css </a:t>
            </a:r>
            <a:r>
              <a:rPr lang="es-ES" dirty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 </a:t>
            </a:r>
            <a:r>
              <a:rPr lang="es-ES" dirty="0" err="1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css</a:t>
            </a:r>
            <a:r>
              <a:rPr lang="es-ES" dirty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 de la página </a:t>
            </a:r>
            <a:r>
              <a:rPr lang="es-ES" dirty="0" err="1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index</a:t>
            </a:r>
            <a:endParaRPr lang="es-ES" dirty="0">
              <a:solidFill>
                <a:srgbClr val="36312D"/>
              </a:solidFill>
              <a:effectLst/>
              <a:latin typeface="inherit"/>
            </a:endParaRPr>
          </a:p>
          <a:p>
            <a:pPr marL="742950" lvl="1" indent="-285750" fontAlgn="base">
              <a:buFont typeface="Wingdings" panose="05000000000000000000" pitchFamily="2" charset="2"/>
              <a:buChar char="Ø"/>
            </a:pPr>
            <a:r>
              <a:rPr lang="es-ES" b="1" i="1" dirty="0">
                <a:solidFill>
                  <a:srgbClr val="36312D"/>
                </a:solidFill>
                <a:latin typeface="inherit"/>
              </a:rPr>
              <a:t>Index.js</a:t>
            </a:r>
            <a:r>
              <a:rPr lang="es-ES" b="0" i="0" dirty="0">
                <a:solidFill>
                  <a:srgbClr val="36312D"/>
                </a:solidFill>
                <a:effectLst/>
                <a:latin typeface="inherit"/>
              </a:rPr>
              <a:t> </a:t>
            </a:r>
            <a:r>
              <a:rPr lang="es-ES" b="0" i="0" dirty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 </a:t>
            </a:r>
            <a:r>
              <a:rPr lang="es-ES" b="0" i="0" dirty="0" err="1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javascript</a:t>
            </a:r>
            <a:r>
              <a:rPr lang="es-ES" b="0" i="0" dirty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 asociado al index.js</a:t>
            </a:r>
            <a:r>
              <a:rPr lang="es-ES" b="0" i="0" dirty="0">
                <a:solidFill>
                  <a:srgbClr val="36312D"/>
                </a:solidFill>
                <a:effectLst/>
                <a:latin typeface="inherit"/>
              </a:rPr>
              <a:t>.</a:t>
            </a:r>
          </a:p>
          <a:p>
            <a:pPr marL="742950" lvl="1" indent="-285750" fontAlgn="base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rgbClr val="36312D"/>
                </a:solidFill>
                <a:latin typeface="inherit"/>
              </a:rPr>
              <a:t>Logo.svg</a:t>
            </a:r>
            <a:endParaRPr lang="es-ES" b="1" dirty="0">
              <a:solidFill>
                <a:srgbClr val="36312D"/>
              </a:solidFill>
              <a:latin typeface="inherit"/>
            </a:endParaRPr>
          </a:p>
          <a:p>
            <a:pPr marL="742950" lvl="1" indent="-285750" fontAlgn="base">
              <a:buFont typeface="Wingdings" panose="05000000000000000000" pitchFamily="2" charset="2"/>
              <a:buChar char="Ø"/>
            </a:pPr>
            <a:r>
              <a:rPr lang="es-ES" b="1" i="0" dirty="0">
                <a:solidFill>
                  <a:srgbClr val="36312D"/>
                </a:solidFill>
                <a:effectLst/>
                <a:latin typeface="inherit"/>
              </a:rPr>
              <a:t>registerServiceWorker.js </a:t>
            </a:r>
            <a:r>
              <a:rPr lang="es-ES" b="1" i="0" dirty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 </a:t>
            </a:r>
            <a:r>
              <a:rPr lang="en-US" dirty="0">
                <a:latin typeface="inherit"/>
              </a:rPr>
              <a:t>web API que </a:t>
            </a:r>
            <a:r>
              <a:rPr lang="en-US" dirty="0" err="1">
                <a:latin typeface="inherit"/>
              </a:rPr>
              <a:t>te</a:t>
            </a:r>
            <a:r>
              <a:rPr lang="en-US" dirty="0">
                <a:latin typeface="inherit"/>
              </a:rPr>
              <a:t> </a:t>
            </a:r>
            <a:r>
              <a:rPr lang="en-US" dirty="0" err="1">
                <a:latin typeface="inherit"/>
              </a:rPr>
              <a:t>ayuda</a:t>
            </a:r>
            <a:r>
              <a:rPr lang="en-US" dirty="0">
                <a:latin typeface="inherit"/>
              </a:rPr>
              <a:t> a </a:t>
            </a:r>
            <a:r>
              <a:rPr lang="en-US" dirty="0" err="1">
                <a:latin typeface="inherit"/>
              </a:rPr>
              <a:t>cachear</a:t>
            </a:r>
            <a:r>
              <a:rPr lang="en-US" dirty="0">
                <a:latin typeface="inherit"/>
              </a:rPr>
              <a:t> los assets y </a:t>
            </a:r>
            <a:r>
              <a:rPr lang="en-US" dirty="0" err="1">
                <a:latin typeface="inherit"/>
              </a:rPr>
              <a:t>otros</a:t>
            </a:r>
            <a:endParaRPr lang="en-US" dirty="0">
              <a:latin typeface="inherit"/>
            </a:endParaRPr>
          </a:p>
          <a:p>
            <a:pPr marL="742950" lvl="1" indent="-285750" fontAlgn="base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6312D"/>
                </a:solidFill>
                <a:effectLst/>
                <a:latin typeface="inherit"/>
              </a:rPr>
              <a:t>Components </a:t>
            </a:r>
            <a:r>
              <a:rPr lang="en-US" b="1" i="0" dirty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 </a:t>
            </a:r>
            <a:r>
              <a:rPr lang="en-US" i="0" dirty="0" err="1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Carpeta</a:t>
            </a:r>
            <a:r>
              <a:rPr lang="en-US" i="0" dirty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 </a:t>
            </a:r>
            <a:r>
              <a:rPr lang="en-US" i="0" dirty="0" err="1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donde</a:t>
            </a:r>
            <a:r>
              <a:rPr lang="en-US" i="0" dirty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 se van </a:t>
            </a:r>
            <a:r>
              <a:rPr lang="en-US" i="0" dirty="0" err="1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guardando</a:t>
            </a:r>
            <a:r>
              <a:rPr lang="en-US" i="0" dirty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 los </a:t>
            </a:r>
            <a:r>
              <a:rPr lang="en-US" i="0" dirty="0" err="1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componentes</a:t>
            </a:r>
            <a:r>
              <a:rPr lang="en-US" i="0" dirty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 </a:t>
            </a:r>
            <a:r>
              <a:rPr lang="en-US" i="0" dirty="0" err="1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desarrollados</a:t>
            </a:r>
            <a:r>
              <a:rPr lang="en-US" i="0" dirty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.</a:t>
            </a:r>
          </a:p>
          <a:p>
            <a:pPr marL="742950" lvl="1" indent="-285750" fontAlgn="base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Data  </a:t>
            </a:r>
            <a:r>
              <a:rPr lang="en-US" i="0" dirty="0" err="1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car</a:t>
            </a:r>
            <a:r>
              <a:rPr lang="en-US" dirty="0" err="1">
                <a:solidFill>
                  <a:srgbClr val="36312D"/>
                </a:solidFill>
                <a:latin typeface="inherit"/>
                <a:sym typeface="Wingdings" panose="05000000000000000000" pitchFamily="2" charset="2"/>
              </a:rPr>
              <a:t>peta</a:t>
            </a:r>
            <a:r>
              <a:rPr lang="en-US" dirty="0">
                <a:solidFill>
                  <a:srgbClr val="36312D"/>
                </a:solidFill>
                <a:latin typeface="inherit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36312D"/>
                </a:solidFill>
                <a:latin typeface="inherit"/>
                <a:sym typeface="Wingdings" panose="05000000000000000000" pitchFamily="2" charset="2"/>
              </a:rPr>
              <a:t>donde</a:t>
            </a:r>
            <a:r>
              <a:rPr lang="en-US" dirty="0">
                <a:solidFill>
                  <a:srgbClr val="36312D"/>
                </a:solidFill>
                <a:latin typeface="inherit"/>
                <a:sym typeface="Wingdings" panose="05000000000000000000" pitchFamily="2" charset="2"/>
              </a:rPr>
              <a:t> he </a:t>
            </a:r>
            <a:r>
              <a:rPr lang="en-US" dirty="0" err="1">
                <a:solidFill>
                  <a:srgbClr val="36312D"/>
                </a:solidFill>
                <a:latin typeface="inherit"/>
                <a:sym typeface="Wingdings" panose="05000000000000000000" pitchFamily="2" charset="2"/>
              </a:rPr>
              <a:t>guardado</a:t>
            </a:r>
            <a:r>
              <a:rPr lang="en-US" dirty="0">
                <a:solidFill>
                  <a:srgbClr val="36312D"/>
                </a:solidFill>
                <a:latin typeface="inherit"/>
                <a:sym typeface="Wingdings" panose="05000000000000000000" pitchFamily="2" charset="2"/>
              </a:rPr>
              <a:t> mi json con mis </a:t>
            </a:r>
            <a:r>
              <a:rPr lang="en-US" dirty="0" err="1">
                <a:solidFill>
                  <a:srgbClr val="36312D"/>
                </a:solidFill>
                <a:latin typeface="inherit"/>
                <a:sym typeface="Wingdings" panose="05000000000000000000" pitchFamily="2" charset="2"/>
              </a:rPr>
              <a:t>preguntas</a:t>
            </a:r>
            <a:endParaRPr lang="en-US" dirty="0">
              <a:solidFill>
                <a:srgbClr val="36312D"/>
              </a:solidFill>
              <a:latin typeface="inherit"/>
              <a:sym typeface="Wingdings" panose="05000000000000000000" pitchFamily="2" charset="2"/>
            </a:endParaRPr>
          </a:p>
          <a:p>
            <a:pPr marL="742950" lvl="1" indent="-285750" fontAlgn="base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6312D"/>
                </a:solidFill>
                <a:effectLst/>
                <a:latin typeface="inherit"/>
                <a:sym typeface="Wingdings" panose="05000000000000000000" pitchFamily="2" charset="2"/>
              </a:rPr>
              <a:t>Images </a:t>
            </a:r>
            <a:r>
              <a:rPr lang="en-US" b="1" dirty="0">
                <a:solidFill>
                  <a:srgbClr val="36312D"/>
                </a:solidFill>
                <a:latin typeface="inherit"/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rgbClr val="36312D"/>
                </a:solidFill>
                <a:latin typeface="inherit"/>
                <a:sym typeface="Wingdings" panose="05000000000000000000" pitchFamily="2" charset="2"/>
              </a:rPr>
              <a:t>carpeta</a:t>
            </a:r>
            <a:r>
              <a:rPr lang="en-US" dirty="0">
                <a:solidFill>
                  <a:srgbClr val="36312D"/>
                </a:solidFill>
                <a:latin typeface="inherit"/>
                <a:sym typeface="Wingdings" panose="05000000000000000000" pitchFamily="2" charset="2"/>
              </a:rPr>
              <a:t> con las </a:t>
            </a:r>
            <a:r>
              <a:rPr lang="en-US" dirty="0" err="1">
                <a:solidFill>
                  <a:srgbClr val="36312D"/>
                </a:solidFill>
                <a:latin typeface="inherit"/>
                <a:sym typeface="Wingdings" panose="05000000000000000000" pitchFamily="2" charset="2"/>
              </a:rPr>
              <a:t>imagenes</a:t>
            </a:r>
            <a:r>
              <a:rPr lang="en-US" dirty="0">
                <a:solidFill>
                  <a:srgbClr val="36312D"/>
                </a:solidFill>
                <a:latin typeface="inherit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36312D"/>
                </a:solidFill>
                <a:latin typeface="inherit"/>
                <a:sym typeface="Wingdings" panose="05000000000000000000" pitchFamily="2" charset="2"/>
              </a:rPr>
              <a:t>utilizadas</a:t>
            </a:r>
            <a:r>
              <a:rPr lang="en-US" b="1" dirty="0">
                <a:solidFill>
                  <a:srgbClr val="36312D"/>
                </a:solidFill>
                <a:latin typeface="inherit"/>
                <a:sym typeface="Wingdings" panose="05000000000000000000" pitchFamily="2" charset="2"/>
              </a:rPr>
              <a:t>.</a:t>
            </a:r>
            <a:endParaRPr lang="es-ES" b="1" i="0" dirty="0">
              <a:solidFill>
                <a:srgbClr val="36312D"/>
              </a:solidFill>
              <a:effectLst/>
              <a:latin typeface="inherit"/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s-ES" b="1" i="1" dirty="0" err="1">
                <a:solidFill>
                  <a:srgbClr val="36312D"/>
                </a:solidFill>
                <a:effectLst/>
                <a:latin typeface="inherit"/>
              </a:rPr>
              <a:t>Package-lock.json</a:t>
            </a:r>
            <a:r>
              <a:rPr lang="es-ES" b="1" i="1" dirty="0">
                <a:solidFill>
                  <a:srgbClr val="36312D"/>
                </a:solidFill>
                <a:effectLst/>
                <a:latin typeface="inherit"/>
              </a:rPr>
              <a:t> </a:t>
            </a:r>
            <a:r>
              <a:rPr lang="es-ES" b="0" i="0" dirty="0">
                <a:solidFill>
                  <a:srgbClr val="36312D"/>
                </a:solidFill>
                <a:effectLst/>
                <a:latin typeface="Enriqueta"/>
              </a:rPr>
              <a:t> </a:t>
            </a:r>
            <a:r>
              <a:rPr lang="es-ES" b="0" i="0" dirty="0">
                <a:solidFill>
                  <a:srgbClr val="36312D"/>
                </a:solidFill>
                <a:effectLst/>
                <a:latin typeface="Enriqueta"/>
                <a:sym typeface="Wingdings" panose="05000000000000000000" pitchFamily="2" charset="2"/>
              </a:rPr>
              <a:t> Describe la estructura de proyecto generada.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s-ES" b="1" i="1" dirty="0" err="1">
                <a:solidFill>
                  <a:srgbClr val="36312D"/>
                </a:solidFill>
                <a:effectLst/>
                <a:latin typeface="inherit"/>
              </a:rPr>
              <a:t>package.json</a:t>
            </a:r>
            <a:r>
              <a:rPr lang="es-ES" b="0" i="0" dirty="0">
                <a:solidFill>
                  <a:srgbClr val="36312D"/>
                </a:solidFill>
                <a:effectLst/>
                <a:latin typeface="Enriqueta"/>
              </a:rPr>
              <a:t> </a:t>
            </a:r>
            <a:r>
              <a:rPr lang="es-ES" dirty="0">
                <a:solidFill>
                  <a:srgbClr val="36312D"/>
                </a:solidFill>
                <a:latin typeface="Enriqueta"/>
                <a:sym typeface="Wingdings" panose="05000000000000000000" pitchFamily="2" charset="2"/>
              </a:rPr>
              <a:t> archivo de configuración de dependencias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DD9B57C-4FB6-41F4-A793-D05543027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97" y="982721"/>
            <a:ext cx="3681150" cy="508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6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4ABF2-4801-4C05-B874-EF211899D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index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606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E83B5CD-B55A-4715-9B40-FB61D2CBE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43628"/>
            <a:ext cx="11582400" cy="2152650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C900FF42-7820-47B9-B745-F14293F0C4A9}"/>
              </a:ext>
            </a:extLst>
          </p:cNvPr>
          <p:cNvGrpSpPr/>
          <p:nvPr/>
        </p:nvGrpSpPr>
        <p:grpSpPr>
          <a:xfrm>
            <a:off x="8698030" y="1708982"/>
            <a:ext cx="3311090" cy="2241443"/>
            <a:chOff x="7526956" y="3687719"/>
            <a:chExt cx="3311090" cy="2241443"/>
          </a:xfrm>
        </p:grpSpPr>
        <p:sp>
          <p:nvSpPr>
            <p:cNvPr id="3" name="Cloud 3">
              <a:extLst>
                <a:ext uri="{FF2B5EF4-FFF2-40B4-BE49-F238E27FC236}">
                  <a16:creationId xmlns:a16="http://schemas.microsoft.com/office/drawing/2014/main" id="{2BB5E25B-FBF3-43F6-A0F5-AED6EEE170DD}"/>
                </a:ext>
              </a:extLst>
            </p:cNvPr>
            <p:cNvSpPr/>
            <p:nvPr/>
          </p:nvSpPr>
          <p:spPr>
            <a:xfrm>
              <a:off x="7526956" y="3687719"/>
              <a:ext cx="3311090" cy="2241443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F9C391E-A4FF-42D2-81A1-DCE776887925}"/>
                </a:ext>
              </a:extLst>
            </p:cNvPr>
            <p:cNvSpPr txBox="1"/>
            <p:nvPr/>
          </p:nvSpPr>
          <p:spPr>
            <a:xfrm>
              <a:off x="7632810" y="4255068"/>
              <a:ext cx="30993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>
                  <a:solidFill>
                    <a:schemeClr val="bg1"/>
                  </a:solidFill>
                </a:rPr>
                <a:t>El index.js simplemente renderiza el componente App y lo pone como </a:t>
              </a:r>
              <a:r>
                <a:rPr lang="es-ES" b="1" dirty="0" err="1">
                  <a:solidFill>
                    <a:schemeClr val="bg1"/>
                  </a:solidFill>
                </a:rPr>
                <a:t>root</a:t>
              </a:r>
              <a:r>
                <a:rPr lang="es-ES" b="1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9171588E-73BD-47E0-BB6D-D9F8AD707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72" y="4431123"/>
            <a:ext cx="10439400" cy="2200275"/>
          </a:xfrm>
          <a:prstGeom prst="rect">
            <a:avLst/>
          </a:prstGeom>
        </p:spPr>
      </p:pic>
      <p:sp>
        <p:nvSpPr>
          <p:cNvPr id="7" name="Title 11">
            <a:extLst>
              <a:ext uri="{FF2B5EF4-FFF2-40B4-BE49-F238E27FC236}">
                <a16:creationId xmlns:a16="http://schemas.microsoft.com/office/drawing/2014/main" id="{0EEE5647-5B77-4088-A4AD-380EA29A2720}"/>
              </a:ext>
            </a:extLst>
          </p:cNvPr>
          <p:cNvSpPr txBox="1">
            <a:spLocks/>
          </p:cNvSpPr>
          <p:nvPr/>
        </p:nvSpPr>
        <p:spPr>
          <a:xfrm>
            <a:off x="6946537" y="192273"/>
            <a:ext cx="4920343" cy="14996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Index.js e index.css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205BBB27-6422-4DFE-BF28-812B703065A4}"/>
              </a:ext>
            </a:extLst>
          </p:cNvPr>
          <p:cNvSpPr txBox="1"/>
          <p:nvPr/>
        </p:nvSpPr>
        <p:spPr>
          <a:xfrm>
            <a:off x="179671" y="1213761"/>
            <a:ext cx="834831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Estos dos archivos los he dejado tal como se crean por defecto</a:t>
            </a:r>
          </a:p>
        </p:txBody>
      </p:sp>
    </p:spTree>
    <p:extLst>
      <p:ext uri="{BB962C8B-B14F-4D97-AF65-F5344CB8AC3E}">
        <p14:creationId xmlns:p14="http://schemas.microsoft.com/office/powerpoint/2010/main" val="2415357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inicio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453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1">
            <a:extLst>
              <a:ext uri="{FF2B5EF4-FFF2-40B4-BE49-F238E27FC236}">
                <a16:creationId xmlns:a16="http://schemas.microsoft.com/office/drawing/2014/main" id="{D6E8C49A-53C2-4DC2-8739-D2C7AEC2AEAC}"/>
              </a:ext>
            </a:extLst>
          </p:cNvPr>
          <p:cNvSpPr txBox="1">
            <a:spLocks/>
          </p:cNvSpPr>
          <p:nvPr/>
        </p:nvSpPr>
        <p:spPr>
          <a:xfrm>
            <a:off x="6946537" y="192273"/>
            <a:ext cx="4920343" cy="14996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Componente </a:t>
            </a:r>
            <a:r>
              <a:rPr lang="es-ES" dirty="0" err="1"/>
              <a:t>welcome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60854CE-38EA-4521-99F8-3C9C72755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" y="1499552"/>
            <a:ext cx="6486525" cy="3533775"/>
          </a:xfrm>
          <a:prstGeom prst="rect">
            <a:avLst/>
          </a:prstGeom>
        </p:spPr>
      </p:pic>
      <p:sp>
        <p:nvSpPr>
          <p:cNvPr id="5" name="Cloud 3">
            <a:extLst>
              <a:ext uri="{FF2B5EF4-FFF2-40B4-BE49-F238E27FC236}">
                <a16:creationId xmlns:a16="http://schemas.microsoft.com/office/drawing/2014/main" id="{2AAE1A0C-C88B-4DB3-BA75-04D8670791AE}"/>
              </a:ext>
            </a:extLst>
          </p:cNvPr>
          <p:cNvSpPr/>
          <p:nvPr/>
        </p:nvSpPr>
        <p:spPr>
          <a:xfrm>
            <a:off x="6811645" y="1223651"/>
            <a:ext cx="4775200" cy="29667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1B7801E5-5D95-499C-9197-B86E6C80C7D0}"/>
              </a:ext>
            </a:extLst>
          </p:cNvPr>
          <p:cNvSpPr txBox="1"/>
          <p:nvPr/>
        </p:nvSpPr>
        <p:spPr>
          <a:xfrm>
            <a:off x="7251273" y="1829848"/>
            <a:ext cx="37012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>
                <a:solidFill>
                  <a:schemeClr val="bg1"/>
                </a:solidFill>
              </a:rPr>
              <a:t>React</a:t>
            </a:r>
            <a:r>
              <a:rPr lang="es-ES" b="1" dirty="0">
                <a:solidFill>
                  <a:schemeClr val="bg1"/>
                </a:solidFill>
              </a:rPr>
              <a:t> se basa es componentes. Para el componente </a:t>
            </a:r>
            <a:r>
              <a:rPr lang="es-ES" b="1" dirty="0" err="1">
                <a:solidFill>
                  <a:schemeClr val="bg1"/>
                </a:solidFill>
              </a:rPr>
              <a:t>welcome</a:t>
            </a:r>
            <a:r>
              <a:rPr lang="es-ES" b="1" dirty="0">
                <a:solidFill>
                  <a:schemeClr val="bg1"/>
                </a:solidFill>
              </a:rPr>
              <a:t> simplemente he creado un div con una imagen, un título y un botón que están vinculados a través de </a:t>
            </a:r>
            <a:r>
              <a:rPr lang="es-ES" b="1" dirty="0" err="1">
                <a:solidFill>
                  <a:schemeClr val="bg1"/>
                </a:solidFill>
              </a:rPr>
              <a:t>this.props</a:t>
            </a:r>
            <a:r>
              <a:rPr lang="es-ES" b="1" dirty="0">
                <a:solidFill>
                  <a:schemeClr val="bg1"/>
                </a:solidFill>
              </a:rPr>
              <a:t> a la clase padre.</a:t>
            </a:r>
          </a:p>
        </p:txBody>
      </p:sp>
    </p:spTree>
    <p:extLst>
      <p:ext uri="{BB962C8B-B14F-4D97-AF65-F5344CB8AC3E}">
        <p14:creationId xmlns:p14="http://schemas.microsoft.com/office/powerpoint/2010/main" val="3676162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juego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318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466</TotalTime>
  <Words>466</Words>
  <Application>Microsoft Office PowerPoint</Application>
  <PresentationFormat>Panorámica</PresentationFormat>
  <Paragraphs>56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Enriqueta</vt:lpstr>
      <vt:lpstr>inherit</vt:lpstr>
      <vt:lpstr>Tw Cen MT</vt:lpstr>
      <vt:lpstr>Tw Cen MT Condensed</vt:lpstr>
      <vt:lpstr>Wingdings</vt:lpstr>
      <vt:lpstr>Wingdings 3</vt:lpstr>
      <vt:lpstr>Integral</vt:lpstr>
      <vt:lpstr>COMO HICE STEMTRIVIAL CON REACT</vt:lpstr>
      <vt:lpstr>INSTALACIÓN Y PRIMEROS PASOS</vt:lpstr>
      <vt:lpstr>Presentación de PowerPoint</vt:lpstr>
      <vt:lpstr>Presentación de PowerPoint</vt:lpstr>
      <vt:lpstr>index</vt:lpstr>
      <vt:lpstr>Presentación de PowerPoint</vt:lpstr>
      <vt:lpstr>Pantalla inicio</vt:lpstr>
      <vt:lpstr>Presentación de PowerPoint</vt:lpstr>
      <vt:lpstr>Pantalla juego</vt:lpstr>
      <vt:lpstr>Presentación de PowerPoint</vt:lpstr>
      <vt:lpstr>Pantalla resultado</vt:lpstr>
      <vt:lpstr>Presentación de PowerPoint</vt:lpstr>
      <vt:lpstr>Lógica del juego</vt:lpstr>
      <vt:lpstr>Presentación de PowerPoint</vt:lpstr>
      <vt:lpstr>Presentación de PowerPoint</vt:lpstr>
      <vt:lpstr>Presentación de PowerPoint</vt:lpstr>
      <vt:lpstr>Presentación de PowerPoint</vt:lpstr>
      <vt:lpstr>EStilos</vt:lpstr>
      <vt:lpstr>Presentación de PowerPoint</vt:lpstr>
      <vt:lpstr>datos</vt:lpstr>
      <vt:lpstr>Presentación de PowerPoint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HICE STEMTRIVIAL CON ANGULAR CLI</dc:title>
  <dc:creator>Fernandez Guizan, Azahara</dc:creator>
  <cp:lastModifiedBy>Azahara Fernandez Guizan</cp:lastModifiedBy>
  <cp:revision>30</cp:revision>
  <dcterms:created xsi:type="dcterms:W3CDTF">2018-03-06T09:58:06Z</dcterms:created>
  <dcterms:modified xsi:type="dcterms:W3CDTF">2018-05-17T15:19:54Z</dcterms:modified>
</cp:coreProperties>
</file>