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2" r:id="rId4"/>
  </p:sldMasterIdLst>
  <p:notesMasterIdLst>
    <p:notesMasterId r:id="rId30"/>
  </p:notesMasterIdLst>
  <p:handoutMasterIdLst>
    <p:handoutMasterId r:id="rId31"/>
  </p:handoutMasterIdLst>
  <p:sldIdLst>
    <p:sldId id="258" r:id="rId5"/>
    <p:sldId id="260" r:id="rId6"/>
    <p:sldId id="261" r:id="rId7"/>
    <p:sldId id="28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3" r:id="rId23"/>
    <p:sldId id="284" r:id="rId24"/>
    <p:sldId id="285" r:id="rId25"/>
    <p:sldId id="287" r:id="rId26"/>
    <p:sldId id="286" r:id="rId27"/>
    <p:sldId id="288" r:id="rId28"/>
    <p:sldId id="28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>
        <p:scale>
          <a:sx n="50" d="100"/>
          <a:sy n="50" d="100"/>
        </p:scale>
        <p:origin x="-906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7/19/2018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7/19/2018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491D0-8E1B-49C7-849B-A28568D9449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36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8" y="3956281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9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6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266BE7-899D-4075-917F-DBDE33B6B69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9" y="744471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4133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7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7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2" y="624156"/>
            <a:ext cx="1565767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1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6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2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2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9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3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66BE7-899D-4075-917F-DBDE33B6B6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3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37013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6001"/>
            <a:ext cx="4447787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6001"/>
            <a:ext cx="4447787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9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5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5" y="3305209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9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2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1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66BE7-899D-4075-917F-DBDE33B6B6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258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2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1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66BE7-899D-4075-917F-DBDE33B6B6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806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5" y="6453386"/>
            <a:ext cx="6280831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7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D266BE7-899D-4075-917F-DBDE33B6B6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718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 userDrawn="1">
          <p15:clr>
            <a:srgbClr val="F26B43"/>
          </p15:clr>
        </p15:guide>
        <p15:guide id="4" orient="horz" pos="1440" userDrawn="1">
          <p15:clr>
            <a:srgbClr val="F26B43"/>
          </p15:clr>
        </p15:guide>
        <p15:guide id="6" orient="horz" pos="3696" userDrawn="1">
          <p15:clr>
            <a:srgbClr val="F26B43"/>
          </p15:clr>
        </p15:guide>
        <p15:guide id="7" orient="horz" pos="432" userDrawn="1">
          <p15:clr>
            <a:srgbClr val="F26B43"/>
          </p15:clr>
        </p15:guide>
        <p15:guide id="8" orient="horz" pos="1512" userDrawn="1">
          <p15:clr>
            <a:srgbClr val="F26B43"/>
          </p15:clr>
        </p15:guide>
        <p15:guide id="9" pos="6912" userDrawn="1">
          <p15:clr>
            <a:srgbClr val="F26B43"/>
          </p15:clr>
        </p15:guide>
        <p15:guide id="10" pos="936" userDrawn="1">
          <p15:clr>
            <a:srgbClr val="F26B43"/>
          </p15:clr>
        </p15:guide>
        <p15:guide id="11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w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70000"/>
                    </a14:imgEffect>
                    <a14:imgEffect>
                      <a14:brightnessContrast contrast="-6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207" y="1177148"/>
            <a:ext cx="9548767" cy="137026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Elephant" panose="02020904090505020303" pitchFamily="18" charset="0"/>
              </a:rPr>
              <a:t>Computer Based Engineering Mathematics</a:t>
            </a:r>
            <a:br>
              <a:rPr lang="en-US" sz="3600" dirty="0">
                <a:solidFill>
                  <a:schemeClr val="bg1"/>
                </a:solidFill>
                <a:latin typeface="Elephant" panose="02020904090505020303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Broadway" panose="04040905080B02020502" pitchFamily="82" charset="0"/>
              </a:rPr>
              <a:t>Summer Semester 2018</a:t>
            </a:r>
            <a:endParaRPr 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5238" y="3687432"/>
            <a:ext cx="4432481" cy="1993420"/>
          </a:xfrm>
        </p:spPr>
        <p:txBody>
          <a:bodyPr>
            <a:noAutofit/>
          </a:bodyPr>
          <a:lstStyle/>
          <a:p>
            <a:pPr algn="r"/>
            <a:r>
              <a:rPr lang="en-US" sz="2400" b="1" u="sng" dirty="0">
                <a:solidFill>
                  <a:schemeClr val="bg1"/>
                </a:solidFill>
                <a:latin typeface="Footlight MT Light" panose="0204060206030A020304" pitchFamily="18" charset="0"/>
              </a:rPr>
              <a:t>Group members</a:t>
            </a:r>
            <a:r>
              <a:rPr lang="en-US" sz="2000" dirty="0">
                <a:solidFill>
                  <a:schemeClr val="bg1"/>
                </a:solidFill>
                <a:latin typeface="Footlight MT Light" panose="0204060206030A020304" pitchFamily="18" charset="0"/>
              </a:rPr>
              <a:t>: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  <a:latin typeface="Footlight MT Light" panose="0204060206030A020304" pitchFamily="18" charset="0"/>
              </a:rPr>
              <a:t>Md Abu Saym (3022015)</a:t>
            </a:r>
          </a:p>
          <a:p>
            <a:pPr algn="r"/>
            <a:r>
              <a:rPr lang="en-US" sz="1800" dirty="0" err="1">
                <a:solidFill>
                  <a:schemeClr val="bg1"/>
                </a:solidFill>
                <a:latin typeface="Footlight MT Light" panose="0204060206030A020304" pitchFamily="18" charset="0"/>
              </a:rPr>
              <a:t>Sadek</a:t>
            </a:r>
            <a:r>
              <a:rPr lang="en-US" sz="1800" dirty="0">
                <a:solidFill>
                  <a:schemeClr val="bg1"/>
                </a:solidFill>
                <a:latin typeface="Footlight MT Light" panose="0204060206030A020304" pitchFamily="18" charset="0"/>
              </a:rPr>
              <a:t> Dewan (3056001)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  <a:latin typeface="Footlight MT Light" panose="0204060206030A020304" pitchFamily="18" charset="0"/>
              </a:rPr>
              <a:t>Mohammad </a:t>
            </a:r>
            <a:r>
              <a:rPr lang="en-US" sz="1800" dirty="0" err="1">
                <a:solidFill>
                  <a:schemeClr val="bg1"/>
                </a:solidFill>
                <a:latin typeface="Footlight MT Light" panose="0204060206030A020304" pitchFamily="18" charset="0"/>
              </a:rPr>
              <a:t>khademul</a:t>
            </a:r>
            <a:r>
              <a:rPr lang="en-US" sz="1800" dirty="0">
                <a:solidFill>
                  <a:schemeClr val="bg1"/>
                </a:solidFill>
                <a:latin typeface="Footlight MT Light" panose="0204060206030A020304" pitchFamily="18" charset="0"/>
              </a:rPr>
              <a:t> Amin(3022194)</a:t>
            </a:r>
          </a:p>
          <a:p>
            <a:pPr algn="r"/>
            <a:r>
              <a:rPr lang="en-US" sz="1800" dirty="0" err="1">
                <a:solidFill>
                  <a:schemeClr val="bg1"/>
                </a:solidFill>
                <a:latin typeface="Footlight MT Light" panose="0204060206030A020304" pitchFamily="18" charset="0"/>
              </a:rPr>
              <a:t>Azahar</a:t>
            </a:r>
            <a:r>
              <a:rPr lang="en-US" sz="1800" dirty="0">
                <a:solidFill>
                  <a:schemeClr val="bg1"/>
                </a:solidFill>
                <a:latin typeface="Footlight MT Light" panose="0204060206030A020304" pitchFamily="18" charset="0"/>
              </a:rPr>
              <a:t> Hossain(3056371)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  <a:latin typeface="Footlight MT Light" panose="0204060206030A020304" pitchFamily="18" charset="0"/>
              </a:rPr>
              <a:t>Abdullah Al Mamun(</a:t>
            </a:r>
            <a:r>
              <a:rPr lang="en-US" sz="1800" dirty="0" err="1">
                <a:solidFill>
                  <a:schemeClr val="bg1"/>
                </a:solidFill>
                <a:latin typeface="Footlight MT Light" panose="0204060206030A020304" pitchFamily="18" charset="0"/>
              </a:rPr>
              <a:t>xxxxx</a:t>
            </a:r>
            <a:r>
              <a:rPr lang="en-US" sz="1800" dirty="0">
                <a:solidFill>
                  <a:schemeClr val="bg1"/>
                </a:solidFill>
                <a:latin typeface="Footlight MT Light" panose="0204060206030A020304" pitchFamily="18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91D4CE5-9A04-4D4F-BB5C-9D18A0380DB6}"/>
              </a:ext>
            </a:extLst>
          </p:cNvPr>
          <p:cNvSpPr/>
          <p:nvPr/>
        </p:nvSpPr>
        <p:spPr>
          <a:xfrm>
            <a:off x="1234207" y="3687432"/>
            <a:ext cx="51589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Cordinators</a:t>
            </a:r>
            <a:r>
              <a:rPr lang="en-US" sz="2400" b="1" u="sng" dirty="0">
                <a:solidFill>
                  <a:schemeClr val="bg1"/>
                </a:solidFill>
                <a:latin typeface="Baskerville Old Face" panose="02020602080505020303" pitchFamily="18" charset="0"/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Prof. Dr. Johannes </a:t>
            </a:r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Gottschling</a:t>
            </a:r>
            <a:endParaRPr lang="en-US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Dipl.-Math. Robert Martin</a:t>
            </a:r>
          </a:p>
          <a:p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Institute for Applied Material technology</a:t>
            </a:r>
          </a:p>
          <a:p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Universität Duisburg-Essen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7A2516-7106-461B-876E-692B45C92CE9}"/>
              </a:ext>
            </a:extLst>
          </p:cNvPr>
          <p:cNvSpPr/>
          <p:nvPr/>
        </p:nvSpPr>
        <p:spPr>
          <a:xfrm>
            <a:off x="2965527" y="2721114"/>
            <a:ext cx="62609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otlight MT Light" panose="0204060206030A020304" pitchFamily="18" charset="0"/>
              </a:rPr>
              <a:t>Project : Vibration of a string</a:t>
            </a:r>
          </a:p>
        </p:txBody>
      </p:sp>
      <p:pic>
        <p:nvPicPr>
          <p:cNvPr id="9" name="Picture 8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E4E91EB2-1435-4202-9841-59641F58A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09" y="0"/>
            <a:ext cx="289409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" fill="hold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00"/>
                            </p:stCondLst>
                            <p:childTnLst>
                              <p:par>
                                <p:cTn id="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allAtOnce"/>
      <p:bldP spid="8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70000"/>
                    </a14:imgEffect>
                    <a14:imgEffect>
                      <a14:brightnessContrast contrast="-6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0F61F9CC-0091-4091-85E8-7AD9498C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09" y="0"/>
            <a:ext cx="2894091" cy="10156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C94D27-8F2E-4832-BBDD-6EE6234CEF47}"/>
              </a:ext>
            </a:extLst>
          </p:cNvPr>
          <p:cNvSpPr/>
          <p:nvPr/>
        </p:nvSpPr>
        <p:spPr>
          <a:xfrm>
            <a:off x="0" y="6134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 and mathematical formula</a:t>
            </a:r>
          </a:p>
          <a:p>
            <a:endParaRPr lang="en-US" altLang="en-US" sz="6000" b="1" dirty="0">
              <a:latin typeface="Monotype Corsiva" panose="03010101010201010101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1386591"/>
                <a:ext cx="12192000" cy="4669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  <a:latin typeface="Times New Roman"/>
                  </a:rPr>
                  <a:t>And from (2) &amp; (3) we get </a:t>
                </a:r>
              </a:p>
              <a:p>
                <a:endParaRPr lang="en-US" dirty="0">
                  <a:solidFill>
                    <a:srgbClr val="000000"/>
                  </a:solidFill>
                  <a:latin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de-DE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de-DE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de-DE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de-DE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de-DE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de-DE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)− 2</m:t>
                          </m:r>
                          <m:r>
                            <a:rPr lang="de-DE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de-DE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de-DE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de-DE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de-DE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)+</m:t>
                          </m:r>
                          <m:r>
                            <a:rPr lang="de-DE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de-DE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de-DE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de-DE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de-DE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de-DE" sz="2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e-DE" sz="240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240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de-DE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²</m:t>
                          </m:r>
                        </m:den>
                      </m:f>
                      <m:r>
                        <a:rPr lang="de-DE" sz="24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e-DE" sz="2400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m:rPr>
                              <m:nor/>
                            </m:rPr>
                            <a:rPr lang="de-DE" sz="2400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de-DE" sz="2400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de-DE" sz="2400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de-DE" sz="2400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de-DE" sz="2400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de-DE" sz="2400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de-DE" sz="2400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)− 2</m:t>
                          </m:r>
                          <m:r>
                            <m:rPr>
                              <m:nor/>
                            </m:rPr>
                            <a:rPr lang="de-DE" sz="2400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m:rPr>
                              <m:nor/>
                            </m:rPr>
                            <a:rPr lang="de-DE" sz="2400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de-DE" sz="2400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de-DE" sz="2400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de-DE" sz="2400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de-DE" sz="2400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)+</m:t>
                          </m:r>
                          <m:r>
                            <m:rPr>
                              <m:nor/>
                            </m:rPr>
                            <a:rPr lang="de-DE" sz="2400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m:rPr>
                              <m:nor/>
                            </m:rPr>
                            <a:rPr lang="de-DE" sz="2400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de-DE" sz="2400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de-DE" sz="2400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de-DE" sz="2400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de-DE" sz="2400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de-DE" sz="2400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de-DE" sz="2400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de-DE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de-DE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de-DE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²</m:t>
                          </m:r>
                        </m:den>
                      </m:f>
                    </m:oMath>
                  </m:oMathPara>
                </a14:m>
                <a:endParaRPr lang="de-DE" sz="2400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endParaRPr lang="en-US" sz="2400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endParaRPr lang="en-US" sz="2400" dirty="0">
                  <a:solidFill>
                    <a:srgbClr val="000000"/>
                  </a:solidFill>
                  <a:latin typeface="Times New Roman"/>
                </a:endParaRPr>
              </a:p>
              <a:p>
                <a:r>
                  <a:rPr lang="de-DE" sz="1400" dirty="0" smtClean="0">
                    <a:solidFill>
                      <a:srgbClr val="000000"/>
                    </a:solidFill>
                    <a:latin typeface="Wingdings"/>
                  </a:rPr>
                  <a:t> </a:t>
                </a:r>
                <a:r>
                  <a:rPr lang="de-DE" sz="2000" dirty="0" smtClean="0">
                    <a:solidFill>
                      <a:srgbClr val="000000"/>
                    </a:solidFill>
                    <a:latin typeface="Cambria Math"/>
                  </a:rPr>
                  <a:t>𝑢</a:t>
                </a:r>
                <a:r>
                  <a:rPr lang="de-DE" sz="2000" dirty="0">
                    <a:solidFill>
                      <a:srgbClr val="000000"/>
                    </a:solidFill>
                    <a:latin typeface="Cambria Math"/>
                  </a:rPr>
                  <a:t>(𝑥, 𝑦 + 𝑘) − 2𝑢(𝑥, 𝑦) + 𝑢(𝑥, 𝑦 − 𝑘) </a:t>
                </a:r>
                <a:r>
                  <a:rPr lang="de-DE" sz="2000" dirty="0">
                    <a:solidFill>
                      <a:srgbClr val="000000"/>
                    </a:solidFill>
                    <a:latin typeface="Times New Roman"/>
                  </a:rPr>
                  <a:t>= </a:t>
                </a:r>
                <a:r>
                  <a:rPr lang="de-DE" sz="2000" dirty="0" smtClean="0">
                    <a:solidFill>
                      <a:srgbClr val="000000"/>
                    </a:solidFill>
                    <a:latin typeface="Cambria Math"/>
                  </a:rPr>
                  <a:t>(C²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e-DE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de-DE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²</m:t>
                        </m:r>
                      </m:num>
                      <m:den>
                        <m:r>
                          <a:rPr lang="de-DE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de-DE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de-DE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²</m:t>
                        </m:r>
                      </m:den>
                    </m:f>
                  </m:oMath>
                </a14:m>
                <a:r>
                  <a:rPr lang="de-DE" sz="2000" dirty="0" smtClean="0">
                    <a:solidFill>
                      <a:srgbClr val="000000"/>
                    </a:solidFill>
                    <a:latin typeface="Cambria Math"/>
                  </a:rPr>
                  <a:t>) </a:t>
                </a:r>
                <a:r>
                  <a:rPr lang="de-DE" sz="2000" dirty="0">
                    <a:solidFill>
                      <a:srgbClr val="000000"/>
                    </a:solidFill>
                    <a:latin typeface="Cambria Math"/>
                  </a:rPr>
                  <a:t>∗ (𝑢(𝑥 + ℎ, 𝑦) − 2𝑢(𝑥, 𝑦) + 𝑢(𝑥 − ℎ, 𝑦</a:t>
                </a:r>
                <a:r>
                  <a:rPr lang="de-DE" sz="2000" dirty="0" smtClean="0">
                    <a:solidFill>
                      <a:srgbClr val="000000"/>
                    </a:solidFill>
                    <a:latin typeface="Cambria Math"/>
                  </a:rPr>
                  <a:t>))</a:t>
                </a:r>
                <a:r>
                  <a:rPr lang="de-DE" sz="1600" dirty="0" smtClean="0">
                    <a:solidFill>
                      <a:srgbClr val="000000"/>
                    </a:solidFill>
                    <a:latin typeface="Cambria Math"/>
                  </a:rPr>
                  <a:t> </a:t>
                </a:r>
                <a:r>
                  <a:rPr lang="de-DE" dirty="0" smtClean="0">
                    <a:solidFill>
                      <a:srgbClr val="000000"/>
                    </a:solidFill>
                    <a:latin typeface="Cambria Math"/>
                  </a:rPr>
                  <a:t> ..........(5)</a:t>
                </a:r>
                <a:endParaRPr lang="de-DE" sz="2400" dirty="0">
                  <a:solidFill>
                    <a:srgbClr val="000000"/>
                  </a:solidFill>
                  <a:latin typeface="Wingdings"/>
                </a:endParaRPr>
              </a:p>
              <a:p>
                <a:endParaRPr lang="en-US" sz="2400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  <a:latin typeface="Times New Roman"/>
                  </a:rPr>
                  <a:t>Being ,		 S =</a:t>
                </a:r>
                <a:r>
                  <a:rPr lang="de-DE" sz="2400" dirty="0" smtClean="0">
                    <a:solidFill>
                      <a:srgbClr val="000000"/>
                    </a:solidFill>
                    <a:latin typeface="Cambria Math"/>
                  </a:rPr>
                  <a:t>(C²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e-DE" sz="2400">
                            <a:solidFill>
                              <a:srgbClr val="000000"/>
                            </a:solidFill>
                            <a:latin typeface="Cambria Math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2400">
                            <a:solidFill>
                              <a:srgbClr val="00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de-DE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²</m:t>
                        </m:r>
                      </m:num>
                      <m:den>
                        <m:r>
                          <a:rPr lang="de-DE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de-DE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de-DE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²</m:t>
                        </m:r>
                      </m:den>
                    </m:f>
                  </m:oMath>
                </a14:m>
                <a:r>
                  <a:rPr lang="de-DE" sz="2400" dirty="0">
                    <a:solidFill>
                      <a:srgbClr val="000000"/>
                    </a:solidFill>
                    <a:latin typeface="Cambria Math"/>
                  </a:rPr>
                  <a:t>) </a:t>
                </a:r>
                <a:r>
                  <a:rPr lang="de-DE" sz="2400" dirty="0" smtClean="0">
                    <a:solidFill>
                      <a:srgbClr val="000000"/>
                    </a:solidFill>
                    <a:latin typeface="Cambria Math"/>
                  </a:rPr>
                  <a:t> and </a:t>
                </a:r>
                <a:r>
                  <a:rPr lang="de-DE" sz="2400" dirty="0" smtClean="0">
                    <a:solidFill>
                      <a:srgbClr val="000000"/>
                    </a:solidFill>
                    <a:latin typeface="Times New Roman"/>
                  </a:rPr>
                  <a:t>t+k </a:t>
                </a:r>
                <a:r>
                  <a:rPr lang="de-DE" sz="2400" dirty="0">
                    <a:solidFill>
                      <a:srgbClr val="000000"/>
                    </a:solidFill>
                    <a:latin typeface="Times New Roman"/>
                  </a:rPr>
                  <a:t>= j+1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/>
                  </a:rPr>
                  <a:t>,  </a:t>
                </a:r>
                <a:r>
                  <a:rPr lang="de-DE" sz="2400" dirty="0" smtClean="0">
                    <a:solidFill>
                      <a:srgbClr val="000000"/>
                    </a:solidFill>
                    <a:latin typeface="Times New Roman"/>
                  </a:rPr>
                  <a:t>x+h </a:t>
                </a:r>
                <a:r>
                  <a:rPr lang="de-DE" sz="2400" dirty="0">
                    <a:solidFill>
                      <a:srgbClr val="000000"/>
                    </a:solidFill>
                    <a:latin typeface="Times New Roman"/>
                  </a:rPr>
                  <a:t>= i+1 </a:t>
                </a:r>
                <a:endParaRPr lang="de-DE" sz="2400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/>
                  </a:rPr>
                  <a:t>so, our equation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/>
                  </a:rPr>
                  <a:t> now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/>
                  </a:rPr>
                  <a:t>looks like this, </a:t>
                </a:r>
              </a:p>
              <a:p>
                <a:r>
                  <a:rPr lang="de-DE" sz="2400" dirty="0" smtClean="0">
                    <a:solidFill>
                      <a:schemeClr val="bg1"/>
                    </a:solidFill>
                  </a:rPr>
                  <a:t>			u</a:t>
                </a:r>
                <a:r>
                  <a:rPr lang="de-DE" sz="2400" baseline="-25000" dirty="0" smtClean="0">
                    <a:solidFill>
                      <a:schemeClr val="bg1"/>
                    </a:solidFill>
                  </a:rPr>
                  <a:t>i</a:t>
                </a:r>
                <a:r>
                  <a:rPr lang="de-DE" sz="2400" baseline="30000" dirty="0" smtClean="0">
                    <a:solidFill>
                      <a:schemeClr val="bg1"/>
                    </a:solidFill>
                  </a:rPr>
                  <a:t>j+1</a:t>
                </a:r>
                <a:r>
                  <a:rPr lang="de-DE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de-DE" sz="2400" dirty="0">
                    <a:solidFill>
                      <a:schemeClr val="bg1"/>
                    </a:solidFill>
                  </a:rPr>
                  <a:t>= 2(1 − 𝑠)𝑢</a:t>
                </a:r>
                <a:r>
                  <a:rPr lang="de-DE" sz="2400" baseline="-25000" dirty="0">
                    <a:solidFill>
                      <a:schemeClr val="bg1"/>
                    </a:solidFill>
                  </a:rPr>
                  <a:t>𝑖,𝑗 </a:t>
                </a:r>
                <a:r>
                  <a:rPr lang="de-DE" sz="2400" dirty="0">
                    <a:solidFill>
                      <a:schemeClr val="bg1"/>
                    </a:solidFill>
                  </a:rPr>
                  <a:t>+ 𝑠. 𝑢</a:t>
                </a:r>
                <a:r>
                  <a:rPr lang="de-DE" sz="2400" baseline="-25000" dirty="0">
                    <a:solidFill>
                      <a:schemeClr val="bg1"/>
                    </a:solidFill>
                  </a:rPr>
                  <a:t>𝑖+1,𝑗</a:t>
                </a:r>
                <a:r>
                  <a:rPr lang="de-DE" sz="2400" dirty="0">
                    <a:solidFill>
                      <a:schemeClr val="bg1"/>
                    </a:solidFill>
                  </a:rPr>
                  <a:t> + 𝑠. 𝑢</a:t>
                </a:r>
                <a:r>
                  <a:rPr lang="de-DE" sz="2400" baseline="-25000" dirty="0">
                    <a:solidFill>
                      <a:schemeClr val="bg1"/>
                    </a:solidFill>
                  </a:rPr>
                  <a:t>𝑖−1,𝑗</a:t>
                </a:r>
                <a:r>
                  <a:rPr lang="de-DE" sz="2400" dirty="0">
                    <a:solidFill>
                      <a:schemeClr val="bg1"/>
                    </a:solidFill>
                  </a:rPr>
                  <a:t> − 4</a:t>
                </a:r>
                <a:r>
                  <a:rPr lang="de-DE" sz="2400" baseline="-25000" dirty="0">
                    <a:solidFill>
                      <a:schemeClr val="bg1"/>
                    </a:solidFill>
                  </a:rPr>
                  <a:t>𝑥,𝑗−</a:t>
                </a:r>
                <a:r>
                  <a:rPr lang="de-DE" sz="2400" baseline="-25000" dirty="0" smtClean="0">
                    <a:solidFill>
                      <a:schemeClr val="bg1"/>
                    </a:solidFill>
                  </a:rPr>
                  <a:t>1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/>
                  </a:rPr>
                  <a:t>We can convert this equation in matrix form, Ax = b</a:t>
                </a:r>
                <a:endParaRPr lang="de-DE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86591"/>
                <a:ext cx="12192000" cy="4669805"/>
              </a:xfrm>
              <a:prstGeom prst="rect">
                <a:avLst/>
              </a:prstGeom>
              <a:blipFill rotWithShape="1">
                <a:blip r:embed="rId5"/>
                <a:stretch>
                  <a:fillRect l="-750" t="-652" b="-19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99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" fill="hold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70000"/>
                    </a14:imgEffect>
                    <a14:imgEffect>
                      <a14:brightnessContrast contrast="-6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0F61F9CC-0091-4091-85E8-7AD9498C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09" y="0"/>
            <a:ext cx="2894091" cy="10156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C94D27-8F2E-4832-BBDD-6EE6234CEF47}"/>
              </a:ext>
            </a:extLst>
          </p:cNvPr>
          <p:cNvSpPr/>
          <p:nvPr/>
        </p:nvSpPr>
        <p:spPr>
          <a:xfrm>
            <a:off x="0" y="6134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 and mathematical formula</a:t>
            </a:r>
          </a:p>
          <a:p>
            <a:endParaRPr lang="en-US" altLang="en-US" sz="6000" b="1" dirty="0">
              <a:latin typeface="Monotype Corsiva" panose="03010101010201010101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419725"/>
            <a:ext cx="110209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Here,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smtClean="0">
                <a:solidFill>
                  <a:schemeClr val="bg1"/>
                </a:solidFill>
              </a:rPr>
              <a:t>      Main </a:t>
            </a:r>
            <a:r>
              <a:rPr lang="de-DE" sz="2400" dirty="0">
                <a:solidFill>
                  <a:schemeClr val="bg1"/>
                </a:solidFill>
              </a:rPr>
              <a:t>Diagonal = 2(1-s)</a:t>
            </a:r>
          </a:p>
          <a:p>
            <a:r>
              <a:rPr lang="de-DE" sz="2400" dirty="0">
                <a:solidFill>
                  <a:schemeClr val="bg1"/>
                </a:solidFill>
              </a:rPr>
              <a:t>Boundary conditions: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sz="2400" dirty="0" smtClean="0">
                <a:solidFill>
                  <a:schemeClr val="bg1"/>
                </a:solidFill>
              </a:rPr>
              <a:t> 	  </a:t>
            </a:r>
            <a:r>
              <a:rPr lang="de-DE" sz="2400" dirty="0">
                <a:solidFill>
                  <a:schemeClr val="bg1"/>
                </a:solidFill>
              </a:rPr>
              <a:t>Along the diagonal below main diagonal = s</a:t>
            </a:r>
          </a:p>
          <a:p>
            <a:r>
              <a:rPr lang="de-DE" sz="2400" dirty="0" smtClean="0">
                <a:solidFill>
                  <a:schemeClr val="bg1"/>
                </a:solidFill>
              </a:rPr>
              <a:t> 					- </a:t>
            </a:r>
            <a:r>
              <a:rPr lang="de-DE" sz="2400" dirty="0">
                <a:solidFill>
                  <a:schemeClr val="bg1"/>
                </a:solidFill>
              </a:rPr>
              <a:t>Except = 0 𝑛𝑡ℎ , n+(𝑛 − 1)𝑡ℎ , n+2(𝑛 − 1)𝑡ℎ = 0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	 </a:t>
            </a:r>
            <a:r>
              <a:rPr lang="de-DE" sz="2400" dirty="0">
                <a:solidFill>
                  <a:schemeClr val="bg1"/>
                </a:solidFill>
              </a:rPr>
              <a:t>Along the diagonal above main diagonal = s</a:t>
            </a:r>
          </a:p>
          <a:p>
            <a:r>
              <a:rPr lang="de-DE" sz="2400" dirty="0" smtClean="0">
                <a:solidFill>
                  <a:schemeClr val="bg1"/>
                </a:solidFill>
              </a:rPr>
              <a:t>					- </a:t>
            </a:r>
            <a:r>
              <a:rPr lang="de-DE" sz="2400" dirty="0">
                <a:solidFill>
                  <a:schemeClr val="bg1"/>
                </a:solidFill>
              </a:rPr>
              <a:t>Except = 0 (𝑛 − 1)𝑡ℎ , 2(𝑛 − 1)𝑡ℎ , 3(𝑛 − 1)𝑡ℎ = </a:t>
            </a:r>
            <a:r>
              <a:rPr lang="de-DE" sz="2400" dirty="0" smtClean="0">
                <a:solidFill>
                  <a:schemeClr val="bg1"/>
                </a:solidFill>
              </a:rPr>
              <a:t>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smtClean="0">
                <a:solidFill>
                  <a:schemeClr val="bg1"/>
                </a:solidFill>
              </a:rPr>
              <a:t>  </a:t>
            </a:r>
            <a:r>
              <a:rPr lang="de-DE" sz="2400" dirty="0">
                <a:solidFill>
                  <a:schemeClr val="bg1"/>
                </a:solidFill>
              </a:rPr>
              <a:t>S is present above and below the main diagonal at (n-1)</a:t>
            </a:r>
          </a:p>
        </p:txBody>
      </p:sp>
    </p:spTree>
    <p:extLst>
      <p:ext uri="{BB962C8B-B14F-4D97-AF65-F5344CB8AC3E}">
        <p14:creationId xmlns:p14="http://schemas.microsoft.com/office/powerpoint/2010/main" val="144566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70000"/>
                    </a14:imgEffect>
                    <a14:imgEffect>
                      <a14:brightnessContrast contrast="-6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0F61F9CC-0091-4091-85E8-7AD9498C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09" y="0"/>
            <a:ext cx="2894091" cy="10156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2503" y="974854"/>
                <a:ext cx="5919537" cy="1371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  <a:latin typeface="Times New Roman"/>
                  </a:rPr>
                  <a:t>With </a:t>
                </a:r>
                <a:r>
                  <a:rPr lang="en-US" dirty="0">
                    <a:solidFill>
                      <a:srgbClr val="000000"/>
                    </a:solidFill>
                    <a:latin typeface="Times New Roman"/>
                  </a:rPr>
                  <a:t>the given at x and y direction width </a:t>
                </a:r>
              </a:p>
              <a:p>
                <a:r>
                  <a:rPr lang="de-DE" dirty="0">
                    <a:solidFill>
                      <a:srgbClr val="000000"/>
                    </a:solidFill>
                    <a:latin typeface="Times New Roman"/>
                  </a:rPr>
                  <a:t>Here, x direction = 4 </a:t>
                </a:r>
              </a:p>
              <a:p>
                <a:r>
                  <a:rPr lang="de-DE" dirty="0">
                    <a:solidFill>
                      <a:srgbClr val="000000"/>
                    </a:solidFill>
                    <a:latin typeface="Times New Roman"/>
                  </a:rPr>
                  <a:t>y direction = 5 </a:t>
                </a:r>
              </a:p>
              <a:p>
                <a:r>
                  <a:rPr lang="de-DE" dirty="0">
                    <a:solidFill>
                      <a:srgbClr val="000000"/>
                    </a:solidFill>
                    <a:latin typeface="Times New Roman"/>
                  </a:rPr>
                  <a:t>Being, </a:t>
                </a:r>
                <a:r>
                  <a:rPr lang="en-US" dirty="0">
                    <a:solidFill>
                      <a:srgbClr val="000000"/>
                    </a:solidFill>
                    <a:latin typeface="Times New Roman"/>
                  </a:rPr>
                  <a:t>S =</a:t>
                </a:r>
                <a:r>
                  <a:rPr lang="de-DE" dirty="0">
                    <a:solidFill>
                      <a:srgbClr val="000000"/>
                    </a:solidFill>
                    <a:latin typeface="Cambria Math"/>
                  </a:rPr>
                  <a:t>(C²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e-DE">
                            <a:solidFill>
                              <a:srgbClr val="000000"/>
                            </a:solidFill>
                            <a:latin typeface="Cambria Math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>
                            <a:solidFill>
                              <a:srgbClr val="00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/>
                          </a:rPr>
                          <m:t>²</m:t>
                        </m:r>
                      </m:num>
                      <m:den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/>
                          </a:rPr>
                          <m:t>²</m:t>
                        </m:r>
                      </m:den>
                    </m:f>
                  </m:oMath>
                </a14:m>
                <a:r>
                  <a:rPr lang="de-DE" dirty="0">
                    <a:solidFill>
                      <a:srgbClr val="000000"/>
                    </a:solidFill>
                    <a:latin typeface="Cambria Math"/>
                  </a:rPr>
                  <a:t>) </a:t>
                </a:r>
                <a:endParaRPr lang="de-DE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03" y="974854"/>
                <a:ext cx="5919537" cy="1371914"/>
              </a:xfrm>
              <a:prstGeom prst="rect">
                <a:avLst/>
              </a:prstGeom>
              <a:blipFill rotWithShape="1">
                <a:blip r:embed="rId5"/>
                <a:stretch>
                  <a:fillRect l="-927" t="-2222" b="-1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292" y="2576833"/>
            <a:ext cx="3813624" cy="158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54" y="4481512"/>
            <a:ext cx="1771650" cy="209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93" y="4481513"/>
            <a:ext cx="1732547" cy="209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932" y="1842086"/>
            <a:ext cx="37338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7401" y="3182240"/>
            <a:ext cx="849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>
                <a:solidFill>
                  <a:srgbClr val="000000"/>
                </a:solidFill>
              </a:rPr>
              <a:t>A = </a:t>
            </a:r>
            <a:endParaRPr lang="de-DE" sz="3200" dirty="0"/>
          </a:p>
        </p:txBody>
      </p:sp>
      <p:sp>
        <p:nvSpPr>
          <p:cNvPr id="8" name="Rectangle 7"/>
          <p:cNvSpPr/>
          <p:nvPr/>
        </p:nvSpPr>
        <p:spPr>
          <a:xfrm>
            <a:off x="622517" y="5234483"/>
            <a:ext cx="894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>
                <a:solidFill>
                  <a:srgbClr val="000000"/>
                </a:solidFill>
                <a:latin typeface="Times New Roman"/>
              </a:rPr>
              <a:t>B = </a:t>
            </a:r>
            <a:endParaRPr lang="de-DE" sz="3200" dirty="0"/>
          </a:p>
        </p:txBody>
      </p:sp>
      <p:sp>
        <p:nvSpPr>
          <p:cNvPr id="11" name="Rectangle 10"/>
          <p:cNvSpPr/>
          <p:nvPr/>
        </p:nvSpPr>
        <p:spPr>
          <a:xfrm>
            <a:off x="3896669" y="5234482"/>
            <a:ext cx="4828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>
                <a:solidFill>
                  <a:srgbClr val="000000"/>
                </a:solidFill>
              </a:rPr>
              <a:t>=</a:t>
            </a:r>
            <a:r>
              <a:rPr lang="de-DE" dirty="0">
                <a:solidFill>
                  <a:srgbClr val="000000"/>
                </a:solidFill>
              </a:rPr>
              <a:t> 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1C94D27-8F2E-4832-BBDD-6EE6234CEF47}"/>
              </a:ext>
            </a:extLst>
          </p:cNvPr>
          <p:cNvSpPr/>
          <p:nvPr/>
        </p:nvSpPr>
        <p:spPr>
          <a:xfrm>
            <a:off x="0" y="5426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6000" b="1" dirty="0">
                <a:latin typeface="Monotype Corsiva" panose="03010101010201010101" pitchFamily="66" charset="0"/>
              </a:rPr>
              <a:t>Task 1:</a:t>
            </a:r>
          </a:p>
        </p:txBody>
      </p:sp>
    </p:spTree>
    <p:extLst>
      <p:ext uri="{BB962C8B-B14F-4D97-AF65-F5344CB8AC3E}">
        <p14:creationId xmlns:p14="http://schemas.microsoft.com/office/powerpoint/2010/main" val="413306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8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8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8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8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70000"/>
                    </a14:imgEffect>
                    <a14:imgEffect>
                      <a14:brightnessContrast contrast="-6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0F61F9CC-0091-4091-85E8-7AD9498C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09" y="0"/>
            <a:ext cx="2894091" cy="1015663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68" y="680036"/>
            <a:ext cx="16668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2157" y="1211560"/>
            <a:ext cx="1912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>
                <a:solidFill>
                  <a:srgbClr val="000000"/>
                </a:solidFill>
                <a:latin typeface="Times New Roman"/>
              </a:rPr>
              <a:t>X= </a:t>
            </a:r>
            <a:r>
              <a:rPr lang="de-DE" sz="3200" dirty="0" smtClean="0">
                <a:solidFill>
                  <a:srgbClr val="000000"/>
                </a:solidFill>
                <a:latin typeface="Times New Roman"/>
              </a:rPr>
              <a:t>A/B </a:t>
            </a:r>
            <a:r>
              <a:rPr lang="de-DE" sz="3200" dirty="0">
                <a:solidFill>
                  <a:srgbClr val="000000"/>
                </a:solidFill>
                <a:latin typeface="Times New Roman"/>
              </a:rPr>
              <a:t>= </a:t>
            </a:r>
            <a:endParaRPr lang="de-D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8443" y="2345658"/>
            <a:ext cx="66861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When, ET =0.2 </a:t>
            </a:r>
          </a:p>
          <a:p>
            <a:r>
              <a:rPr lang="en-US" dirty="0">
                <a:solidFill>
                  <a:schemeClr val="bg1"/>
                </a:solidFill>
              </a:rPr>
              <a:t>Now we combine all the values of the grid with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boundary values and get the result as: </a:t>
            </a:r>
          </a:p>
          <a:p>
            <a:r>
              <a:rPr lang="de-DE" dirty="0">
                <a:solidFill>
                  <a:schemeClr val="bg1"/>
                </a:solidFill>
              </a:rPr>
              <a:t>V = </a:t>
            </a:r>
          </a:p>
          <a:p>
            <a:r>
              <a:rPr lang="de-DE" dirty="0">
                <a:solidFill>
                  <a:schemeClr val="bg1"/>
                </a:solidFill>
              </a:rPr>
              <a:t>0 0.0089 0.0124 </a:t>
            </a:r>
            <a:r>
              <a:rPr lang="de-DE" dirty="0" smtClean="0">
                <a:solidFill>
                  <a:schemeClr val="bg1"/>
                </a:solidFill>
              </a:rPr>
              <a:t> 0.0115 </a:t>
            </a:r>
            <a:r>
              <a:rPr lang="de-DE" dirty="0">
                <a:solidFill>
                  <a:schemeClr val="bg1"/>
                </a:solidFill>
              </a:rPr>
              <a:t>0.0063 0 </a:t>
            </a:r>
          </a:p>
          <a:p>
            <a:r>
              <a:rPr lang="de-DE" dirty="0">
                <a:solidFill>
                  <a:schemeClr val="bg1"/>
                </a:solidFill>
              </a:rPr>
              <a:t>0 0.0179 0.0247 </a:t>
            </a:r>
            <a:r>
              <a:rPr lang="de-DE" dirty="0" smtClean="0">
                <a:solidFill>
                  <a:schemeClr val="bg1"/>
                </a:solidFill>
              </a:rPr>
              <a:t> 0.0226 </a:t>
            </a:r>
            <a:r>
              <a:rPr lang="de-DE" dirty="0">
                <a:solidFill>
                  <a:schemeClr val="bg1"/>
                </a:solidFill>
              </a:rPr>
              <a:t>0.0125 0 </a:t>
            </a:r>
          </a:p>
          <a:p>
            <a:r>
              <a:rPr lang="de-DE" dirty="0">
                <a:solidFill>
                  <a:schemeClr val="bg1"/>
                </a:solidFill>
              </a:rPr>
              <a:t>0 0.0359 0.0491 0.0443 0.0248 0 </a:t>
            </a:r>
          </a:p>
          <a:p>
            <a:r>
              <a:rPr lang="de-DE" dirty="0">
                <a:solidFill>
                  <a:schemeClr val="bg1"/>
                </a:solidFill>
              </a:rPr>
              <a:t>0 0.0719 </a:t>
            </a:r>
            <a:r>
              <a:rPr lang="de-DE" dirty="0" smtClean="0">
                <a:solidFill>
                  <a:schemeClr val="bg1"/>
                </a:solidFill>
              </a:rPr>
              <a:t>0.0974  </a:t>
            </a:r>
            <a:r>
              <a:rPr lang="de-DE" dirty="0">
                <a:solidFill>
                  <a:schemeClr val="bg1"/>
                </a:solidFill>
              </a:rPr>
              <a:t>0.0870 0.0490 0 </a:t>
            </a:r>
          </a:p>
          <a:p>
            <a:r>
              <a:rPr lang="de-DE" dirty="0">
                <a:solidFill>
                  <a:schemeClr val="bg1"/>
                </a:solidFill>
              </a:rPr>
              <a:t>0 0.1439 </a:t>
            </a:r>
            <a:r>
              <a:rPr lang="de-DE" dirty="0" smtClean="0">
                <a:solidFill>
                  <a:schemeClr val="bg1"/>
                </a:solidFill>
              </a:rPr>
              <a:t>0.1934  0.1710 </a:t>
            </a:r>
            <a:r>
              <a:rPr lang="de-DE" dirty="0">
                <a:solidFill>
                  <a:schemeClr val="bg1"/>
                </a:solidFill>
              </a:rPr>
              <a:t>0.0970 0 </a:t>
            </a:r>
          </a:p>
          <a:p>
            <a:r>
              <a:rPr lang="de-DE" dirty="0">
                <a:solidFill>
                  <a:schemeClr val="bg1"/>
                </a:solidFill>
              </a:rPr>
              <a:t>0 0.2880 </a:t>
            </a:r>
            <a:r>
              <a:rPr lang="de-DE" dirty="0" smtClean="0">
                <a:solidFill>
                  <a:schemeClr val="bg1"/>
                </a:solidFill>
              </a:rPr>
              <a:t>0.3840 0.3360 </a:t>
            </a:r>
            <a:r>
              <a:rPr lang="de-DE" dirty="0">
                <a:solidFill>
                  <a:schemeClr val="bg1"/>
                </a:solidFill>
              </a:rPr>
              <a:t>0.1920 0 </a:t>
            </a:r>
          </a:p>
        </p:txBody>
      </p:sp>
      <p:sp>
        <p:nvSpPr>
          <p:cNvPr id="7" name="Rectangle 6"/>
          <p:cNvSpPr/>
          <p:nvPr/>
        </p:nvSpPr>
        <p:spPr>
          <a:xfrm>
            <a:off x="7796463" y="5796835"/>
            <a:ext cx="2261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/>
              </a:rPr>
              <a:t>figure: graph of u(. ; .) </a:t>
            </a:r>
            <a:endParaRPr lang="de-D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126" y="1796335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1C94D27-8F2E-4832-BBDD-6EE6234CEF47}"/>
              </a:ext>
            </a:extLst>
          </p:cNvPr>
          <p:cNvSpPr/>
          <p:nvPr/>
        </p:nvSpPr>
        <p:spPr>
          <a:xfrm>
            <a:off x="0" y="5426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6000" b="1" dirty="0">
                <a:latin typeface="Monotype Corsiva" panose="03010101010201010101" pitchFamily="66" charset="0"/>
              </a:rPr>
              <a:t>Task 1:</a:t>
            </a:r>
          </a:p>
        </p:txBody>
      </p:sp>
    </p:spTree>
    <p:extLst>
      <p:ext uri="{BB962C8B-B14F-4D97-AF65-F5344CB8AC3E}">
        <p14:creationId xmlns:p14="http://schemas.microsoft.com/office/powerpoint/2010/main" val="161545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" fill="hold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70000"/>
                    </a14:imgEffect>
                    <a14:imgEffect>
                      <a14:brightnessContrast contrast="-6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0F61F9CC-0091-4091-85E8-7AD9498C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09" y="0"/>
            <a:ext cx="2894091" cy="101566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15663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When ET = 𝜋 in 2d graph </a:t>
            </a:r>
          </a:p>
          <a:p>
            <a:r>
              <a:rPr lang="de-DE" dirty="0">
                <a:solidFill>
                  <a:schemeClr val="bg1"/>
                </a:solidFill>
              </a:rPr>
              <a:t>The result is: 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V = </a:t>
            </a:r>
          </a:p>
          <a:p>
            <a:r>
              <a:rPr lang="de-DE" dirty="0">
                <a:solidFill>
                  <a:schemeClr val="bg1"/>
                </a:solidFill>
              </a:rPr>
              <a:t>0 -0.0208 -0.0208 -0.0129 -0.0129 0 </a:t>
            </a:r>
          </a:p>
          <a:p>
            <a:r>
              <a:rPr lang="de-DE" dirty="0">
                <a:solidFill>
                  <a:schemeClr val="bg1"/>
                </a:solidFill>
              </a:rPr>
              <a:t>0 0.0368 0.0368 0.0228 </a:t>
            </a:r>
            <a:r>
              <a:rPr lang="de-DE" dirty="0" smtClean="0">
                <a:solidFill>
                  <a:schemeClr val="bg1"/>
                </a:solidFill>
              </a:rPr>
              <a:t>0.0228     </a:t>
            </a:r>
            <a:r>
              <a:rPr lang="de-DE" dirty="0">
                <a:solidFill>
                  <a:schemeClr val="bg1"/>
                </a:solidFill>
              </a:rPr>
              <a:t>0 </a:t>
            </a:r>
          </a:p>
          <a:p>
            <a:r>
              <a:rPr lang="de-DE" dirty="0">
                <a:solidFill>
                  <a:schemeClr val="bg1"/>
                </a:solidFill>
              </a:rPr>
              <a:t>0 -0.0651 -0.0652 -0.0403 -0.0402 0 </a:t>
            </a:r>
          </a:p>
          <a:p>
            <a:r>
              <a:rPr lang="de-DE" dirty="0">
                <a:solidFill>
                  <a:schemeClr val="bg1"/>
                </a:solidFill>
              </a:rPr>
              <a:t>0 0.1150 0.1156 0.0719 0.0708 </a:t>
            </a:r>
            <a:r>
              <a:rPr lang="de-DE" dirty="0" smtClean="0">
                <a:solidFill>
                  <a:schemeClr val="bg1"/>
                </a:solidFill>
              </a:rPr>
              <a:t>     0 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0 -0.1991 -0.2070 -0.1341 -0.1216 </a:t>
            </a:r>
            <a:r>
              <a:rPr lang="de-DE" dirty="0" smtClean="0">
                <a:solidFill>
                  <a:schemeClr val="bg1"/>
                </a:solidFill>
              </a:rPr>
              <a:t> 0 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0 0.2880 0.3840 0.3360 0.1920 </a:t>
            </a:r>
            <a:r>
              <a:rPr lang="de-DE" dirty="0" smtClean="0">
                <a:solidFill>
                  <a:schemeClr val="bg1"/>
                </a:solidFill>
              </a:rPr>
              <a:t>    0 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747" y="1669381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34029" y="5713815"/>
            <a:ext cx="2463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figure: graph of u (. ; 𝜋)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1C94D27-8F2E-4832-BBDD-6EE6234CEF47}"/>
              </a:ext>
            </a:extLst>
          </p:cNvPr>
          <p:cNvSpPr/>
          <p:nvPr/>
        </p:nvSpPr>
        <p:spPr>
          <a:xfrm>
            <a:off x="0" y="5426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6000" b="1" dirty="0">
                <a:latin typeface="Monotype Corsiva" panose="03010101010201010101" pitchFamily="66" charset="0"/>
              </a:rPr>
              <a:t>Task 1:</a:t>
            </a:r>
          </a:p>
        </p:txBody>
      </p:sp>
    </p:spTree>
    <p:extLst>
      <p:ext uri="{BB962C8B-B14F-4D97-AF65-F5344CB8AC3E}">
        <p14:creationId xmlns:p14="http://schemas.microsoft.com/office/powerpoint/2010/main" val="161035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" fill="hold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70000"/>
                    </a14:imgEffect>
                    <a14:imgEffect>
                      <a14:brightnessContrast contrast="-6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0F61F9CC-0091-4091-85E8-7AD9498C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09" y="0"/>
            <a:ext cx="2894091" cy="10156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4485" y="266567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 = </a:t>
            </a:r>
          </a:p>
          <a:p>
            <a:r>
              <a:rPr lang="de-DE" dirty="0">
                <a:solidFill>
                  <a:schemeClr val="bg1"/>
                </a:solidFill>
              </a:rPr>
              <a:t>0 -0.0000 -0.0000 -0.0000 -0.0000 0 </a:t>
            </a:r>
          </a:p>
          <a:p>
            <a:r>
              <a:rPr lang="de-DE" dirty="0">
                <a:solidFill>
                  <a:schemeClr val="bg1"/>
                </a:solidFill>
              </a:rPr>
              <a:t>0 0.0000 0.0000 0.0000 0.0000 </a:t>
            </a:r>
            <a:r>
              <a:rPr lang="de-DE" dirty="0" smtClean="0">
                <a:solidFill>
                  <a:schemeClr val="bg1"/>
                </a:solidFill>
              </a:rPr>
              <a:t>    0 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0 -0.0002 -0.0002 -0.0001 -0.0001 0 </a:t>
            </a:r>
          </a:p>
          <a:p>
            <a:r>
              <a:rPr lang="de-DE" dirty="0">
                <a:solidFill>
                  <a:schemeClr val="bg1"/>
                </a:solidFill>
              </a:rPr>
              <a:t>0 0.0021 0.0021 0.0013 0.0013 </a:t>
            </a:r>
            <a:r>
              <a:rPr lang="de-DE" dirty="0" smtClean="0">
                <a:solidFill>
                  <a:schemeClr val="bg1"/>
                </a:solidFill>
              </a:rPr>
              <a:t>    0 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0 -0.0265 -0.0283 -0.0189 -0.0161 0 </a:t>
            </a:r>
          </a:p>
          <a:p>
            <a:r>
              <a:rPr lang="de-DE" dirty="0">
                <a:solidFill>
                  <a:schemeClr val="bg1"/>
                </a:solidFill>
              </a:rPr>
              <a:t>0 0.2880 0.3840 0.3360 0.1920 </a:t>
            </a:r>
            <a:r>
              <a:rPr lang="de-DE" dirty="0" smtClean="0">
                <a:solidFill>
                  <a:schemeClr val="bg1"/>
                </a:solidFill>
              </a:rPr>
              <a:t>    0 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73" y="1681088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84975" y="5681588"/>
            <a:ext cx="2577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/>
              </a:rPr>
              <a:t>figure: graph of u (. ; </a:t>
            </a:r>
            <a:r>
              <a:rPr lang="en-US" dirty="0">
                <a:solidFill>
                  <a:srgbClr val="000000"/>
                </a:solidFill>
                <a:latin typeface="Cambria Math"/>
              </a:rPr>
              <a:t>2𝜋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) 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0" y="10699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Times New Roman"/>
              </a:rPr>
              <a:t>When ET = 2</a:t>
            </a:r>
            <a:r>
              <a:rPr lang="el-GR" dirty="0">
                <a:solidFill>
                  <a:srgbClr val="000000"/>
                </a:solidFill>
                <a:latin typeface="Times New Roman"/>
              </a:rPr>
              <a:t>π </a:t>
            </a:r>
            <a:r>
              <a:rPr lang="de-DE" dirty="0">
                <a:solidFill>
                  <a:srgbClr val="000000"/>
                </a:solidFill>
                <a:latin typeface="Times New Roman"/>
              </a:rPr>
              <a:t>in in 2d graph </a:t>
            </a:r>
          </a:p>
          <a:p>
            <a:r>
              <a:rPr lang="de-DE" dirty="0">
                <a:solidFill>
                  <a:srgbClr val="000000"/>
                </a:solidFill>
                <a:latin typeface="Times New Roman"/>
              </a:rPr>
              <a:t>The result is: 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1C94D27-8F2E-4832-BBDD-6EE6234CEF47}"/>
              </a:ext>
            </a:extLst>
          </p:cNvPr>
          <p:cNvSpPr/>
          <p:nvPr/>
        </p:nvSpPr>
        <p:spPr>
          <a:xfrm>
            <a:off x="0" y="5426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6000" b="1" dirty="0">
                <a:latin typeface="Monotype Corsiva" panose="03010101010201010101" pitchFamily="66" charset="0"/>
              </a:rPr>
              <a:t>Task 1:</a:t>
            </a:r>
          </a:p>
        </p:txBody>
      </p:sp>
    </p:spTree>
    <p:extLst>
      <p:ext uri="{BB962C8B-B14F-4D97-AF65-F5344CB8AC3E}">
        <p14:creationId xmlns:p14="http://schemas.microsoft.com/office/powerpoint/2010/main" val="200299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8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8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8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8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70000"/>
                    </a14:imgEffect>
                    <a14:imgEffect>
                      <a14:brightnessContrast contrast="-6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0F61F9CC-0091-4091-85E8-7AD9498C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09" y="0"/>
            <a:ext cx="2894091" cy="101566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3006" y="169275"/>
            <a:ext cx="4230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 codes for Task 1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6591" y="692495"/>
            <a:ext cx="120075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% creating variables for grid X and Y </a:t>
            </a:r>
            <a:r>
              <a:rPr lang="de-DE" dirty="0" smtClean="0">
                <a:solidFill>
                  <a:srgbClr val="92D050"/>
                </a:solidFill>
              </a:rPr>
              <a:t>directions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initial_time=0;</a:t>
            </a:r>
          </a:p>
          <a:p>
            <a:r>
              <a:rPr lang="de-DE" dirty="0">
                <a:solidFill>
                  <a:schemeClr val="bg1"/>
                </a:solidFill>
              </a:rPr>
              <a:t>pie=3.1415;</a:t>
            </a:r>
          </a:p>
          <a:p>
            <a:r>
              <a:rPr lang="de-DE" dirty="0">
                <a:solidFill>
                  <a:schemeClr val="bg1"/>
                </a:solidFill>
              </a:rPr>
              <a:t>pie_2=2*pie;</a:t>
            </a:r>
          </a:p>
          <a:p>
            <a:r>
              <a:rPr lang="de-DE" dirty="0">
                <a:solidFill>
                  <a:schemeClr val="bg1"/>
                </a:solidFill>
              </a:rPr>
              <a:t>ET=0.2; </a:t>
            </a:r>
            <a:r>
              <a:rPr lang="de-DE" dirty="0">
                <a:solidFill>
                  <a:srgbClr val="92D050"/>
                </a:solidFill>
              </a:rPr>
              <a:t>% end time in time(Y-axis)</a:t>
            </a:r>
          </a:p>
          <a:p>
            <a:r>
              <a:rPr lang="de-DE" dirty="0">
                <a:solidFill>
                  <a:schemeClr val="bg1"/>
                </a:solidFill>
              </a:rPr>
              <a:t>Nx=5; </a:t>
            </a:r>
            <a:r>
              <a:rPr lang="de-DE" dirty="0">
                <a:solidFill>
                  <a:srgbClr val="92D050"/>
                </a:solidFill>
              </a:rPr>
              <a:t>%grid division in X-direction</a:t>
            </a:r>
          </a:p>
          <a:p>
            <a:r>
              <a:rPr lang="de-DE" dirty="0">
                <a:solidFill>
                  <a:schemeClr val="bg1"/>
                </a:solidFill>
              </a:rPr>
              <a:t>Ny=5; </a:t>
            </a:r>
            <a:r>
              <a:rPr lang="de-DE" dirty="0">
                <a:solidFill>
                  <a:srgbClr val="92D050"/>
                </a:solidFill>
              </a:rPr>
              <a:t>% grid division in Y-direction</a:t>
            </a:r>
          </a:p>
          <a:p>
            <a:r>
              <a:rPr lang="de-DE" dirty="0">
                <a:solidFill>
                  <a:schemeClr val="bg1"/>
                </a:solidFill>
              </a:rPr>
              <a:t>h=1/Nx; </a:t>
            </a:r>
            <a:r>
              <a:rPr lang="de-DE" dirty="0">
                <a:solidFill>
                  <a:srgbClr val="92D050"/>
                </a:solidFill>
              </a:rPr>
              <a:t>% width in X-direction</a:t>
            </a:r>
          </a:p>
          <a:p>
            <a:r>
              <a:rPr lang="de-DE" dirty="0">
                <a:solidFill>
                  <a:schemeClr val="bg1"/>
                </a:solidFill>
              </a:rPr>
              <a:t>k=ET/Ny; </a:t>
            </a:r>
            <a:r>
              <a:rPr lang="de-DE" dirty="0">
                <a:solidFill>
                  <a:srgbClr val="92D050"/>
                </a:solidFill>
              </a:rPr>
              <a:t>% width in Y-direction</a:t>
            </a:r>
          </a:p>
          <a:p>
            <a:r>
              <a:rPr lang="de-DE" dirty="0">
                <a:solidFill>
                  <a:schemeClr val="bg1"/>
                </a:solidFill>
              </a:rPr>
              <a:t>L=1; </a:t>
            </a:r>
            <a:r>
              <a:rPr lang="de-DE" dirty="0">
                <a:solidFill>
                  <a:srgbClr val="92D050"/>
                </a:solidFill>
              </a:rPr>
              <a:t>% Bars length</a:t>
            </a:r>
          </a:p>
          <a:p>
            <a:r>
              <a:rPr lang="de-DE" dirty="0">
                <a:solidFill>
                  <a:schemeClr val="bg1"/>
                </a:solidFill>
              </a:rPr>
              <a:t>C=1; </a:t>
            </a:r>
            <a:r>
              <a:rPr lang="de-DE" dirty="0">
                <a:solidFill>
                  <a:srgbClr val="92D050"/>
                </a:solidFill>
              </a:rPr>
              <a:t>% String </a:t>
            </a:r>
            <a:r>
              <a:rPr lang="de-DE" dirty="0" smtClean="0">
                <a:solidFill>
                  <a:srgbClr val="92D050"/>
                </a:solidFill>
              </a:rPr>
              <a:t>constant</a:t>
            </a:r>
          </a:p>
          <a:p>
            <a:endParaRPr lang="de-DE" dirty="0" smtClean="0">
              <a:solidFill>
                <a:srgbClr val="92D050"/>
              </a:solidFill>
            </a:endParaRPr>
          </a:p>
          <a:p>
            <a:r>
              <a:rPr lang="de-DE" dirty="0" smtClean="0">
                <a:solidFill>
                  <a:srgbClr val="92D050"/>
                </a:solidFill>
              </a:rPr>
              <a:t>% </a:t>
            </a:r>
            <a:r>
              <a:rPr lang="de-DE" dirty="0">
                <a:solidFill>
                  <a:srgbClr val="92D050"/>
                </a:solidFill>
              </a:rPr>
              <a:t>Initializing grid </a:t>
            </a:r>
            <a:r>
              <a:rPr lang="de-DE" dirty="0" smtClean="0">
                <a:solidFill>
                  <a:srgbClr val="92D050"/>
                </a:solidFill>
              </a:rPr>
              <a:t>entries</a:t>
            </a: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grid_y</a:t>
            </a:r>
            <a:r>
              <a:rPr lang="de-DE" dirty="0">
                <a:solidFill>
                  <a:schemeClr val="bg1"/>
                </a:solidFill>
              </a:rPr>
              <a:t>= [k:k:ET];</a:t>
            </a:r>
          </a:p>
          <a:p>
            <a:r>
              <a:rPr lang="de-DE" dirty="0">
                <a:solidFill>
                  <a:schemeClr val="bg1"/>
                </a:solidFill>
              </a:rPr>
              <a:t>grid_x=[h:h:(1-h)]; </a:t>
            </a:r>
            <a:r>
              <a:rPr lang="de-DE" dirty="0">
                <a:solidFill>
                  <a:srgbClr val="92D050"/>
                </a:solidFill>
              </a:rPr>
              <a:t>% grid of valid entries for u(x,0)</a:t>
            </a:r>
          </a:p>
          <a:p>
            <a:r>
              <a:rPr lang="de-DE" dirty="0">
                <a:solidFill>
                  <a:srgbClr val="92D050"/>
                </a:solidFill>
              </a:rPr>
              <a:t>% defining coefficient</a:t>
            </a:r>
          </a:p>
          <a:p>
            <a:r>
              <a:rPr lang="de-DE" dirty="0">
                <a:solidFill>
                  <a:schemeClr val="bg1"/>
                </a:solidFill>
              </a:rPr>
              <a:t>s=((C*k)/h)^2</a:t>
            </a:r>
            <a:r>
              <a:rPr lang="de-DE" dirty="0" smtClean="0">
                <a:solidFill>
                  <a:schemeClr val="bg1"/>
                </a:solidFill>
              </a:rPr>
              <a:t>;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05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" fill="hold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8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8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6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6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70000"/>
                    </a14:imgEffect>
                    <a14:imgEffect>
                      <a14:brightnessContrast contrast="-6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0F61F9CC-0091-4091-85E8-7AD9498C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09" y="0"/>
            <a:ext cx="2894091" cy="10156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43789" y="1203158"/>
            <a:ext cx="9599349" cy="5457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ourier New"/>
              </a:rPr>
              <a:t>% </a:t>
            </a:r>
            <a:r>
              <a:rPr lang="en-US" dirty="0" err="1">
                <a:solidFill>
                  <a:srgbClr val="92D050"/>
                </a:solidFill>
                <a:latin typeface="Courier New"/>
              </a:rPr>
              <a:t>initialization,declaration</a:t>
            </a:r>
            <a:r>
              <a:rPr lang="en-US" dirty="0">
                <a:solidFill>
                  <a:srgbClr val="92D050"/>
                </a:solidFill>
                <a:latin typeface="Courier New"/>
              </a:rPr>
              <a:t> and </a:t>
            </a:r>
            <a:r>
              <a:rPr lang="en-US" dirty="0" err="1">
                <a:solidFill>
                  <a:srgbClr val="92D050"/>
                </a:solidFill>
                <a:latin typeface="Courier New"/>
              </a:rPr>
              <a:t>defination</a:t>
            </a:r>
            <a:r>
              <a:rPr lang="en-US" dirty="0">
                <a:solidFill>
                  <a:srgbClr val="92D050"/>
                </a:solidFill>
                <a:latin typeface="Courier New"/>
              </a:rPr>
              <a:t> of A Matrix </a:t>
            </a:r>
          </a:p>
          <a:p>
            <a:r>
              <a:rPr lang="de-DE" dirty="0">
                <a:solidFill>
                  <a:srgbClr val="000000"/>
                </a:solidFill>
                <a:latin typeface="Courier New"/>
              </a:rPr>
              <a:t>A=zeros(4,4); </a:t>
            </a:r>
          </a:p>
          <a:p>
            <a:r>
              <a:rPr lang="de-DE" dirty="0">
                <a:solidFill>
                  <a:srgbClr val="000000"/>
                </a:solidFill>
                <a:latin typeface="Courier New"/>
              </a:rPr>
              <a:t>I=2*(1-s)*eye(4,4); </a:t>
            </a:r>
          </a:p>
          <a:p>
            <a:r>
              <a:rPr lang="de-DE" dirty="0">
                <a:solidFill>
                  <a:srgbClr val="000000"/>
                </a:solidFill>
                <a:latin typeface="Courier New"/>
              </a:rPr>
              <a:t>alphas_diag=[s s 0]; </a:t>
            </a:r>
          </a:p>
          <a:p>
            <a:r>
              <a:rPr lang="de-DE" dirty="0">
                <a:solidFill>
                  <a:srgbClr val="000000"/>
                </a:solidFill>
                <a:latin typeface="Courier New"/>
              </a:rPr>
              <a:t>corner_diag=[s]; </a:t>
            </a:r>
          </a:p>
          <a:p>
            <a:r>
              <a:rPr lang="de-DE" dirty="0">
                <a:solidFill>
                  <a:srgbClr val="000000"/>
                </a:solidFill>
                <a:latin typeface="Courier New"/>
              </a:rPr>
              <a:t>A=I+diag(alphas_diag,1)+diag(alphas_diag,- 1)+diag(corner_diag,3)+diag(corner_diag,-3); </a:t>
            </a:r>
          </a:p>
          <a:p>
            <a:r>
              <a:rPr lang="en-US" dirty="0">
                <a:solidFill>
                  <a:srgbClr val="92D050"/>
                </a:solidFill>
                <a:latin typeface="Courier New"/>
              </a:rPr>
              <a:t>%</a:t>
            </a:r>
            <a:r>
              <a:rPr lang="en-US" dirty="0" err="1">
                <a:solidFill>
                  <a:srgbClr val="92D050"/>
                </a:solidFill>
                <a:latin typeface="Courier New"/>
              </a:rPr>
              <a:t>initialisation</a:t>
            </a:r>
            <a:r>
              <a:rPr lang="en-US" dirty="0">
                <a:solidFill>
                  <a:srgbClr val="92D050"/>
                </a:solidFill>
                <a:latin typeface="Courier New"/>
              </a:rPr>
              <a:t>, declaration and </a:t>
            </a:r>
            <a:r>
              <a:rPr lang="en-US" dirty="0" err="1">
                <a:solidFill>
                  <a:srgbClr val="92D050"/>
                </a:solidFill>
                <a:latin typeface="Courier New"/>
              </a:rPr>
              <a:t>defination</a:t>
            </a:r>
            <a:r>
              <a:rPr lang="en-US" dirty="0">
                <a:solidFill>
                  <a:srgbClr val="92D050"/>
                </a:solidFill>
                <a:latin typeface="Courier New"/>
              </a:rPr>
              <a:t> of B Vector </a:t>
            </a:r>
          </a:p>
          <a:p>
            <a:r>
              <a:rPr lang="de-DE" dirty="0">
                <a:solidFill>
                  <a:srgbClr val="000000"/>
                </a:solidFill>
                <a:latin typeface="Courier New"/>
              </a:rPr>
              <a:t>displacement_i=(grid_x.*(grid_x-2).*(grid_x-1))'; </a:t>
            </a:r>
            <a:endParaRPr lang="de-DE" dirty="0" smtClean="0">
              <a:solidFill>
                <a:srgbClr val="000000"/>
              </a:solidFill>
              <a:latin typeface="Courier New"/>
            </a:endParaRPr>
          </a:p>
          <a:p>
            <a:r>
              <a:rPr lang="de-DE" dirty="0" smtClean="0">
                <a:solidFill>
                  <a:srgbClr val="92D050"/>
                </a:solidFill>
                <a:latin typeface="Courier New"/>
              </a:rPr>
              <a:t>% </a:t>
            </a:r>
            <a:r>
              <a:rPr lang="de-DE" dirty="0">
                <a:solidFill>
                  <a:srgbClr val="92D050"/>
                </a:solidFill>
                <a:latin typeface="Courier New"/>
              </a:rPr>
              <a:t>valid displacement grid entries or "B" vector </a:t>
            </a:r>
          </a:p>
          <a:p>
            <a:r>
              <a:rPr lang="de-DE" dirty="0">
                <a:solidFill>
                  <a:srgbClr val="92D050"/>
                </a:solidFill>
                <a:latin typeface="Courier New"/>
              </a:rPr>
              <a:t>initial_grid=displacement_i; </a:t>
            </a:r>
          </a:p>
          <a:p>
            <a:r>
              <a:rPr lang="de-DE" dirty="0">
                <a:solidFill>
                  <a:srgbClr val="000000"/>
                </a:solidFill>
                <a:latin typeface="Courier New"/>
              </a:rPr>
              <a:t>grid_points_n=zeros(4,5); </a:t>
            </a:r>
          </a:p>
          <a:p>
            <a:r>
              <a:rPr lang="de-DE" dirty="0">
                <a:solidFill>
                  <a:srgbClr val="92D050"/>
                </a:solidFill>
                <a:latin typeface="Courier New"/>
              </a:rPr>
              <a:t>%ii=repmat(1,4,4); </a:t>
            </a:r>
          </a:p>
          <a:p>
            <a:r>
              <a:rPr lang="de-DE" dirty="0">
                <a:solidFill>
                  <a:srgbClr val="002060"/>
                </a:solidFill>
                <a:latin typeface="Courier New"/>
              </a:rPr>
              <a:t>for</a:t>
            </a:r>
            <a:r>
              <a:rPr lang="de-DE" dirty="0">
                <a:solidFill>
                  <a:srgbClr val="FFFF00"/>
                </a:solidFill>
                <a:latin typeface="Courier New"/>
              </a:rPr>
              <a:t> </a:t>
            </a:r>
            <a:r>
              <a:rPr lang="de-DE" dirty="0">
                <a:solidFill>
                  <a:srgbClr val="000000"/>
                </a:solidFill>
                <a:latin typeface="Courier New"/>
              </a:rPr>
              <a:t>i=1:Ny </a:t>
            </a:r>
          </a:p>
          <a:p>
            <a:r>
              <a:rPr lang="de-DE" dirty="0" smtClean="0">
                <a:solidFill>
                  <a:srgbClr val="000000"/>
                </a:solidFill>
                <a:latin typeface="Courier New"/>
              </a:rPr>
              <a:t>	B=displacement_i</a:t>
            </a:r>
            <a:r>
              <a:rPr lang="de-DE" dirty="0">
                <a:solidFill>
                  <a:srgbClr val="000000"/>
                </a:solidFill>
                <a:latin typeface="Courier New"/>
              </a:rPr>
              <a:t>; </a:t>
            </a:r>
          </a:p>
          <a:p>
            <a:r>
              <a:rPr lang="de-DE" dirty="0" smtClean="0">
                <a:solidFill>
                  <a:srgbClr val="000000"/>
                </a:solidFill>
                <a:latin typeface="Courier New"/>
              </a:rPr>
              <a:t>	XX=A\B</a:t>
            </a:r>
            <a:r>
              <a:rPr lang="de-DE" dirty="0">
                <a:solidFill>
                  <a:srgbClr val="000000"/>
                </a:solidFill>
                <a:latin typeface="Courier New"/>
              </a:rPr>
              <a:t>; </a:t>
            </a:r>
          </a:p>
          <a:p>
            <a:r>
              <a:rPr lang="de-DE" dirty="0" smtClean="0">
                <a:solidFill>
                  <a:srgbClr val="000000"/>
                </a:solidFill>
                <a:latin typeface="Courier New"/>
              </a:rPr>
              <a:t>	displacement_i=XX</a:t>
            </a:r>
            <a:r>
              <a:rPr lang="de-DE" dirty="0">
                <a:solidFill>
                  <a:srgbClr val="000000"/>
                </a:solidFill>
                <a:latin typeface="Courier New"/>
              </a:rPr>
              <a:t>; </a:t>
            </a:r>
          </a:p>
          <a:p>
            <a:r>
              <a:rPr lang="de-DE" dirty="0" smtClean="0">
                <a:solidFill>
                  <a:srgbClr val="000000"/>
                </a:solidFill>
                <a:latin typeface="Courier New"/>
              </a:rPr>
              <a:t>	grid_points_n</a:t>
            </a:r>
            <a:r>
              <a:rPr lang="de-DE" dirty="0">
                <a:solidFill>
                  <a:srgbClr val="000000"/>
                </a:solidFill>
                <a:latin typeface="Courier New"/>
              </a:rPr>
              <a:t>(:,i)=XX; </a:t>
            </a:r>
          </a:p>
          <a:p>
            <a:r>
              <a:rPr lang="de-DE" dirty="0">
                <a:solidFill>
                  <a:srgbClr val="002060"/>
                </a:solidFill>
                <a:latin typeface="Courier New"/>
              </a:rPr>
              <a:t>end 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006" y="169275"/>
            <a:ext cx="4230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 codes for Task 1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334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" fill="hold">
                                          <p:stCondLst>
                                            <p:cond delay="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8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8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70000"/>
                    </a14:imgEffect>
                    <a14:imgEffect>
                      <a14:brightnessContrast contrast="-6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0F61F9CC-0091-4091-85E8-7AD9498C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09" y="0"/>
            <a:ext cx="2894091" cy="10156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7305" y="97401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urier New"/>
              </a:rPr>
              <a:t>grid_points_i=horzcat(initial_grid,grid_points_n); </a:t>
            </a:r>
          </a:p>
          <a:p>
            <a:r>
              <a:rPr lang="de-DE" dirty="0">
                <a:solidFill>
                  <a:srgbClr val="000000"/>
                </a:solidFill>
                <a:latin typeface="Courier New"/>
              </a:rPr>
              <a:t>boundries=zeros(Ny+1,1); </a:t>
            </a:r>
          </a:p>
          <a:p>
            <a:r>
              <a:rPr lang="de-DE" dirty="0">
                <a:solidFill>
                  <a:srgbClr val="000000"/>
                </a:solidFill>
                <a:latin typeface="Courier New"/>
              </a:rPr>
              <a:t>grid_points=flipud(grid_points_i'); </a:t>
            </a:r>
          </a:p>
          <a:p>
            <a:r>
              <a:rPr lang="de-DE" dirty="0">
                <a:solidFill>
                  <a:srgbClr val="000000"/>
                </a:solidFill>
                <a:latin typeface="Courier New"/>
              </a:rPr>
              <a:t>V=horzcat(boundries,grid_points,boundries); </a:t>
            </a:r>
          </a:p>
          <a:p>
            <a:r>
              <a:rPr lang="de-DE" dirty="0">
                <a:solidFill>
                  <a:srgbClr val="000000"/>
                </a:solidFill>
                <a:latin typeface="Courier New"/>
              </a:rPr>
              <a:t>mesh(V); </a:t>
            </a:r>
          </a:p>
          <a:p>
            <a:r>
              <a:rPr lang="de-DE" dirty="0">
                <a:solidFill>
                  <a:srgbClr val="000000"/>
                </a:solidFill>
                <a:latin typeface="Courier New"/>
              </a:rPr>
              <a:t>display(V); </a:t>
            </a:r>
          </a:p>
          <a:p>
            <a:r>
              <a:rPr lang="de-DE" dirty="0">
                <a:solidFill>
                  <a:srgbClr val="000000"/>
                </a:solidFill>
                <a:latin typeface="Courier New"/>
              </a:rPr>
              <a:t>zlabel('</a:t>
            </a:r>
            <a:r>
              <a:rPr lang="de-DE" dirty="0">
                <a:solidFill>
                  <a:srgbClr val="7030A0"/>
                </a:solidFill>
                <a:latin typeface="Courier New"/>
              </a:rPr>
              <a:t>displacement</a:t>
            </a:r>
            <a:r>
              <a:rPr lang="de-DE" dirty="0">
                <a:solidFill>
                  <a:srgbClr val="000000"/>
                </a:solidFill>
                <a:latin typeface="Courier New"/>
              </a:rPr>
              <a:t>'); </a:t>
            </a:r>
          </a:p>
          <a:p>
            <a:r>
              <a:rPr lang="en-US" dirty="0">
                <a:solidFill>
                  <a:srgbClr val="002060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(ET==pie||ET==pie_2||ET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==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initial_time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 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urier New"/>
              </a:rPr>
              <a:t>			plot(V</a:t>
            </a:r>
            <a:r>
              <a:rPr lang="de-DE" dirty="0">
                <a:solidFill>
                  <a:srgbClr val="000000"/>
                </a:solidFill>
                <a:latin typeface="Courier New"/>
              </a:rPr>
              <a:t>); </a:t>
            </a:r>
          </a:p>
          <a:p>
            <a:r>
              <a:rPr lang="de-DE" dirty="0">
                <a:solidFill>
                  <a:srgbClr val="002060"/>
                </a:solidFill>
                <a:latin typeface="Courier New"/>
              </a:rPr>
              <a:t>end 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3006" y="169275"/>
            <a:ext cx="4230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 codes for Task 1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728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" fill="hold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70000"/>
                    </a14:imgEffect>
                    <a14:imgEffect>
                      <a14:brightnessContrast contrast="-6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0F61F9CC-0091-4091-85E8-7AD9498C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09" y="0"/>
            <a:ext cx="2894091" cy="101566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66231" y="1903214"/>
            <a:ext cx="68350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function [u] = waveSolution(f ,h,k,ET) </a:t>
            </a:r>
          </a:p>
          <a:p>
            <a:r>
              <a:rPr lang="de-DE" dirty="0">
                <a:solidFill>
                  <a:schemeClr val="bg1"/>
                </a:solidFill>
              </a:rPr>
              <a:t>here, f = displacement </a:t>
            </a:r>
          </a:p>
          <a:p>
            <a:r>
              <a:rPr lang="en-US" dirty="0">
                <a:solidFill>
                  <a:schemeClr val="bg1"/>
                </a:solidFill>
              </a:rPr>
              <a:t>h = width in x direction </a:t>
            </a:r>
          </a:p>
          <a:p>
            <a:r>
              <a:rPr lang="en-US" dirty="0">
                <a:solidFill>
                  <a:schemeClr val="bg1"/>
                </a:solidFill>
              </a:rPr>
              <a:t>k = width in y direction </a:t>
            </a:r>
          </a:p>
          <a:p>
            <a:r>
              <a:rPr lang="de-DE" dirty="0">
                <a:solidFill>
                  <a:schemeClr val="bg1"/>
                </a:solidFill>
              </a:rPr>
              <a:t>ET = end time </a:t>
            </a:r>
          </a:p>
          <a:p>
            <a:r>
              <a:rPr lang="de-DE" dirty="0">
                <a:solidFill>
                  <a:schemeClr val="bg1"/>
                </a:solidFill>
              </a:rPr>
              <a:t>So, u(m,n)= waveSolution(f ,h,k,ET) </a:t>
            </a:r>
          </a:p>
          <a:p>
            <a:r>
              <a:rPr lang="de-DE" dirty="0">
                <a:solidFill>
                  <a:schemeClr val="bg1"/>
                </a:solidFill>
              </a:rPr>
              <a:t>Where, m= (m-1)*h </a:t>
            </a:r>
          </a:p>
          <a:p>
            <a:r>
              <a:rPr lang="de-DE" dirty="0">
                <a:solidFill>
                  <a:schemeClr val="bg1"/>
                </a:solidFill>
              </a:rPr>
              <a:t>n= (n-1)*k/T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761" y="1109514"/>
            <a:ext cx="360997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1C94D27-8F2E-4832-BBDD-6EE6234CEF47}"/>
              </a:ext>
            </a:extLst>
          </p:cNvPr>
          <p:cNvSpPr/>
          <p:nvPr/>
        </p:nvSpPr>
        <p:spPr>
          <a:xfrm>
            <a:off x="0" y="5426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6000" b="1" dirty="0">
                <a:latin typeface="Monotype Corsiva" panose="03010101010201010101" pitchFamily="66" charset="0"/>
              </a:rPr>
              <a:t>Task </a:t>
            </a:r>
            <a:r>
              <a:rPr lang="en-US" altLang="en-US" sz="6000" b="1" dirty="0" smtClean="0">
                <a:latin typeface="Monotype Corsiva" panose="03010101010201010101" pitchFamily="66" charset="0"/>
              </a:rPr>
              <a:t>2</a:t>
            </a:r>
            <a:endParaRPr lang="en-US" altLang="en-US" sz="6000" b="1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6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" fill="hold">
                                          <p:stCondLst>
                                            <p:cond delay="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70000"/>
                    </a14:imgEffect>
                    <a14:imgEffect>
                      <a14:brightnessContrast contrast="-6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CD43154-A1EC-458D-8CFD-65B53A35886A}"/>
              </a:ext>
            </a:extLst>
          </p:cNvPr>
          <p:cNvSpPr/>
          <p:nvPr/>
        </p:nvSpPr>
        <p:spPr>
          <a:xfrm>
            <a:off x="0" y="54260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7200" b="1" dirty="0">
                <a:latin typeface="Monotype Corsiva" panose="03010101010201010101" pitchFamily="66" charset="0"/>
              </a:rPr>
              <a:t>Table of Contents</a:t>
            </a:r>
            <a:endParaRPr lang="en-US" sz="7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B84F71C-C056-4266-A42F-E2C7928F293C}"/>
              </a:ext>
            </a:extLst>
          </p:cNvPr>
          <p:cNvSpPr/>
          <p:nvPr/>
        </p:nvSpPr>
        <p:spPr>
          <a:xfrm>
            <a:off x="5589562" y="1571628"/>
            <a:ext cx="47220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formula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&amp; Solution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5" name="Picture 4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F0CE75D4-9040-47E6-A884-641EFDAE3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09" y="0"/>
            <a:ext cx="2894091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0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2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9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99" tmFilter="0, 0; 0.125,0.2665; 0.25,0.4; 0.375,0.465; 0.5,0.5;  0.625,0.535; 0.75,0.6; 0.875,0.7335; 1,1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49" tmFilter="0, 0; 0.125,0.2665; 0.25,0.4; 0.375,0.465; 0.5,0.5;  0.625,0.535; 0.75,0.6; 0.875,0.7335; 1,1">
                                          <p:stCondLst>
                                            <p:cond delay="59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4" tmFilter="0, 0; 0.125,0.2665; 0.25,0.4; 0.375,0.465; 0.5,0.5;  0.625,0.535; 0.75,0.6; 0.875,0.7335; 1,1">
                                          <p:stCondLst>
                                            <p:cond delay="74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2">
                                          <p:stCondLst>
                                            <p:cond delay="29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75" decel="50000">
                                          <p:stCondLst>
                                            <p:cond delay="30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2">
                                          <p:stCondLst>
                                            <p:cond delay="59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75" decel="50000">
                                          <p:stCondLst>
                                            <p:cond delay="60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2">
                                          <p:stCondLst>
                                            <p:cond delay="73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75" decel="50000">
                                          <p:stCondLst>
                                            <p:cond delay="751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2">
                                          <p:stCondLst>
                                            <p:cond delay="81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75" decel="50000">
                                          <p:stCondLst>
                                            <p:cond delay="82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2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9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99" tmFilter="0, 0; 0.125,0.2665; 0.25,0.4; 0.375,0.465; 0.5,0.5;  0.625,0.535; 0.75,0.6; 0.875,0.7335; 1,1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49" tmFilter="0, 0; 0.125,0.2665; 0.25,0.4; 0.375,0.465; 0.5,0.5;  0.625,0.535; 0.75,0.6; 0.875,0.7335; 1,1">
                                          <p:stCondLst>
                                            <p:cond delay="59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4" tmFilter="0, 0; 0.125,0.2665; 0.25,0.4; 0.375,0.465; 0.5,0.5;  0.625,0.535; 0.75,0.6; 0.875,0.7335; 1,1">
                                          <p:stCondLst>
                                            <p:cond delay="74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2">
                                          <p:stCondLst>
                                            <p:cond delay="293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75" decel="50000">
                                          <p:stCondLst>
                                            <p:cond delay="30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2">
                                          <p:stCondLst>
                                            <p:cond delay="59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75" decel="50000">
                                          <p:stCondLst>
                                            <p:cond delay="60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2">
                                          <p:stCondLst>
                                            <p:cond delay="73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75" decel="50000">
                                          <p:stCondLst>
                                            <p:cond delay="751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2">
                                          <p:stCondLst>
                                            <p:cond delay="81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75" decel="50000">
                                          <p:stCondLst>
                                            <p:cond delay="82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3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6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65" tmFilter="0, 0; 0.125,0.2665; 0.25,0.4; 0.375,0.465; 0.5,0.5;  0.625,0.535; 0.75,0.6; 0.875,0.7335; 1,1">
                                          <p:stCondLst>
                                            <p:cond delay="36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83" tmFilter="0, 0; 0.125,0.2665; 0.25,0.4; 0.375,0.465; 0.5,0.5;  0.625,0.535; 0.75,0.6; 0.875,0.7335; 1,1">
                                          <p:stCondLst>
                                            <p:cond delay="72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" tmFilter="0, 0; 0.125,0.2665; 0.25,0.4; 0.375,0.465; 0.5,0.5;  0.625,0.535; 0.75,0.6; 0.875,0.7335; 1,1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14">
                                          <p:stCondLst>
                                            <p:cond delay="35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91" decel="50000">
                                          <p:stCondLst>
                                            <p:cond delay="37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4">
                                          <p:stCondLst>
                                            <p:cond delay="72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91" decel="50000">
                                          <p:stCondLst>
                                            <p:cond delay="73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4">
                                          <p:stCondLst>
                                            <p:cond delay="903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91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4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91" decel="50000">
                                          <p:stCondLst>
                                            <p:cond delay="100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3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18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32" tmFilter="0, 0; 0.125,0.2665; 0.25,0.4; 0.375,0.465; 0.5,0.5;  0.625,0.535; 0.75,0.6; 0.875,0.7335; 1,1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16" tmFilter="0, 0; 0.125,0.2665; 0.25,0.4; 0.375,0.465; 0.5,0.5;  0.625,0.535; 0.75,0.6; 0.875,0.7335; 1,1">
                                          <p:stCondLst>
                                            <p:cond delay="861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7" tmFilter="0, 0; 0.125,0.2665; 0.25,0.4; 0.375,0.465; 0.5,0.5;  0.625,0.535; 0.75,0.6; 0.875,0.7335; 1,1">
                                          <p:stCondLst>
                                            <p:cond delay="10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17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08" decel="50000">
                                          <p:stCondLst>
                                            <p:cond delay="43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17">
                                          <p:stCondLst>
                                            <p:cond delay="853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08" decel="50000">
                                          <p:stCondLst>
                                            <p:cond delay="87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17">
                                          <p:stCondLst>
                                            <p:cond delay="1067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08" decel="50000">
                                          <p:stCondLst>
                                            <p:cond delay="108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17">
                                          <p:stCondLst>
                                            <p:cond delay="117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08" decel="50000">
                                          <p:stCondLst>
                                            <p:cond delay="119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20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63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32" tmFilter="0, 0; 0.125,0.2665; 0.25,0.4; 0.375,0.465; 0.5,0.5;  0.625,0.535; 0.75,0.6; 0.875,0.7335; 1,1">
                                          <p:stCondLst>
                                            <p:cond delay="23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16" tmFilter="0, 0; 0.125,0.2665; 0.25,0.4; 0.375,0.465; 0.5,0.5;  0.625,0.535; 0.75,0.6; 0.875,0.7335; 1,1">
                                          <p:stCondLst>
                                            <p:cond delay="463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7" tmFilter="0, 0; 0.125,0.2665; 0.25,0.4; 0.375,0.465; 0.5,0.5;  0.625,0.535; 0.75,0.6; 0.875,0.7335; 1,1">
                                          <p:stCondLst>
                                            <p:cond delay="58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9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58" decel="50000">
                                          <p:stCondLst>
                                            <p:cond delay="237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9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58" decel="50000">
                                          <p:stCondLst>
                                            <p:cond delay="4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9">
                                          <p:stCondLst>
                                            <p:cond delay="575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58" decel="50000">
                                          <p:stCondLst>
                                            <p:cond delay="58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9">
                                          <p:stCondLst>
                                            <p:cond delay="633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58" decel="50000">
                                          <p:stCondLst>
                                            <p:cond delay="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70000"/>
                    </a14:imgEffect>
                    <a14:imgEffect>
                      <a14:brightnessContrast contrast="-6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0F61F9CC-0091-4091-85E8-7AD9498C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09" y="0"/>
            <a:ext cx="2894091" cy="10156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04800" y="1500123"/>
                <a:ext cx="8650014" cy="3476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dirty="0">
                    <a:solidFill>
                      <a:schemeClr val="bg1"/>
                    </a:solidFill>
                  </a:rPr>
                  <a:t>for example, </a:t>
                </a:r>
              </a:p>
              <a:p>
                <a:r>
                  <a:rPr lang="de-DE" dirty="0">
                    <a:solidFill>
                      <a:schemeClr val="bg1"/>
                    </a:solidFill>
                  </a:rPr>
                  <a:t>when, h = 0.25 dx = 4 </a:t>
                </a:r>
              </a:p>
              <a:p>
                <a:r>
                  <a:rPr lang="de-DE" dirty="0">
                    <a:solidFill>
                      <a:schemeClr val="bg1"/>
                    </a:solidFill>
                  </a:rPr>
                  <a:t>k = 0.5 dy = 4 </a:t>
                </a:r>
              </a:p>
              <a:p>
                <a:r>
                  <a:rPr lang="de-DE" dirty="0">
                    <a:solidFill>
                      <a:schemeClr val="bg1"/>
                    </a:solidFill>
                  </a:rPr>
                  <a:t>ET = 2 </a:t>
                </a:r>
              </a:p>
              <a:p>
                <a:r>
                  <a:rPr lang="de-DE" dirty="0">
                    <a:solidFill>
                      <a:schemeClr val="bg1"/>
                    </a:solidFill>
                  </a:rPr>
                  <a:t>f = exp(x)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given, L = 1 , c = 1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so, 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/>
                        </m:ctrlPr>
                      </m:fPr>
                      <m:num>
                        <m:r>
                          <a:rPr lang="de-DE" i="1"/>
                          <m:t>𝑥</m:t>
                        </m:r>
                      </m:num>
                      <m:den>
                        <m:r>
                          <a:rPr lang="de-DE" i="1"/>
                          <m:t>1−</m:t>
                        </m:r>
                        <m:sSup>
                          <m:sSupPr>
                            <m:ctrlPr>
                              <a:rPr lang="de-DE" i="1"/>
                            </m:ctrlPr>
                          </m:sSupPr>
                          <m:e>
                            <m:r>
                              <a:rPr lang="de-DE" i="1"/>
                              <m:t>𝑒</m:t>
                            </m:r>
                          </m:e>
                          <m:sup>
                            <m:r>
                              <a:rPr lang="de-DE" i="1"/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we got,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 err="1">
                    <a:solidFill>
                      <a:schemeClr val="bg1"/>
                    </a:solidFill>
                  </a:rPr>
                  <a:t>waveSolution</a:t>
                </a:r>
                <a:r>
                  <a:rPr lang="en-US" dirty="0">
                    <a:solidFill>
                      <a:schemeClr val="bg1"/>
                    </a:solidFill>
                  </a:rPr>
                  <a:t>(@ (x) x ./ (</a:t>
                </a:r>
                <a:r>
                  <a:rPr lang="en-US" dirty="0" err="1">
                    <a:solidFill>
                      <a:schemeClr val="bg1"/>
                    </a:solidFill>
                  </a:rPr>
                  <a:t>exp</a:t>
                </a:r>
                <a:r>
                  <a:rPr lang="en-US" dirty="0">
                    <a:solidFill>
                      <a:schemeClr val="bg1"/>
                    </a:solidFill>
                  </a:rPr>
                  <a:t> (x) -1), 0.25, 2, 2) </a:t>
                </a:r>
              </a:p>
              <a:p>
                <a:r>
                  <a:rPr lang="de-DE" dirty="0">
                    <a:solidFill>
                      <a:schemeClr val="bg1"/>
                    </a:solidFill>
                  </a:rPr>
                  <a:t>grid_points = </a:t>
                </a:r>
              </a:p>
              <a:p>
                <a:r>
                  <a:rPr lang="de-DE" dirty="0">
                    <a:solidFill>
                      <a:schemeClr val="bg1"/>
                    </a:solidFill>
                  </a:rPr>
                  <a:t>-0.0200 </a:t>
                </a:r>
                <a:r>
                  <a:rPr lang="de-DE" dirty="0" smtClean="0">
                    <a:solidFill>
                      <a:schemeClr val="bg1"/>
                    </a:solidFill>
                  </a:rPr>
                  <a:t>  -0.0256    </a:t>
                </a:r>
                <a:r>
                  <a:rPr lang="de-DE" dirty="0">
                    <a:solidFill>
                      <a:schemeClr val="bg1"/>
                    </a:solidFill>
                  </a:rPr>
                  <a:t>-0.0183 </a:t>
                </a:r>
              </a:p>
              <a:p>
                <a:r>
                  <a:rPr lang="de-DE" dirty="0" smtClean="0">
                    <a:solidFill>
                      <a:schemeClr val="bg1"/>
                    </a:solidFill>
                  </a:rPr>
                  <a:t> 0.8802     0.7707     0.6714 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00123"/>
                <a:ext cx="8650014" cy="3476721"/>
              </a:xfrm>
              <a:prstGeom prst="rect">
                <a:avLst/>
              </a:prstGeom>
              <a:blipFill rotWithShape="1">
                <a:blip r:embed="rId5"/>
                <a:stretch>
                  <a:fillRect l="-564" t="-877" b="-28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007" y="1830790"/>
            <a:ext cx="5178946" cy="3884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47007" y="5741933"/>
            <a:ext cx="5392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Times New Roman"/>
              </a:rPr>
              <a:t>figure : </a:t>
            </a:r>
            <a:r>
              <a:rPr lang="fr-FR" dirty="0" err="1">
                <a:solidFill>
                  <a:srgbClr val="000000"/>
                </a:solidFill>
                <a:latin typeface="Times New Roman"/>
              </a:rPr>
              <a:t>waveSolution</a:t>
            </a:r>
            <a:r>
              <a:rPr lang="fr-FR" dirty="0">
                <a:solidFill>
                  <a:srgbClr val="000000"/>
                </a:solidFill>
                <a:latin typeface="Times New Roman"/>
              </a:rPr>
              <a:t>(@ (x) x ./ (</a:t>
            </a:r>
            <a:r>
              <a:rPr lang="fr-FR" dirty="0" err="1">
                <a:solidFill>
                  <a:srgbClr val="000000"/>
                </a:solidFill>
                <a:latin typeface="Times New Roman"/>
              </a:rPr>
              <a:t>exp</a:t>
            </a:r>
            <a:r>
              <a:rPr lang="fr-FR" dirty="0">
                <a:solidFill>
                  <a:srgbClr val="000000"/>
                </a:solidFill>
                <a:latin typeface="Times New Roman"/>
              </a:rPr>
              <a:t> (x) -1), 0.25, 2, 2) 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1C94D27-8F2E-4832-BBDD-6EE6234CEF47}"/>
              </a:ext>
            </a:extLst>
          </p:cNvPr>
          <p:cNvSpPr/>
          <p:nvPr/>
        </p:nvSpPr>
        <p:spPr>
          <a:xfrm>
            <a:off x="0" y="5426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6000" b="1" dirty="0">
                <a:latin typeface="Monotype Corsiva" panose="03010101010201010101" pitchFamily="66" charset="0"/>
              </a:rPr>
              <a:t>Task </a:t>
            </a:r>
            <a:r>
              <a:rPr lang="en-US" altLang="en-US" sz="6000" b="1" dirty="0" smtClean="0">
                <a:latin typeface="Monotype Corsiva" panose="03010101010201010101" pitchFamily="66" charset="0"/>
              </a:rPr>
              <a:t>2:</a:t>
            </a:r>
            <a:endParaRPr lang="en-US" altLang="en-US" sz="6000" b="1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0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70000"/>
                    </a14:imgEffect>
                    <a14:imgEffect>
                      <a14:brightnessContrast contrast="-6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0F61F9CC-0091-4091-85E8-7AD9498C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09" y="0"/>
            <a:ext cx="2894091" cy="101566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95300" y="1015662"/>
            <a:ext cx="7010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Again, </a:t>
            </a:r>
          </a:p>
          <a:p>
            <a:r>
              <a:rPr lang="de-DE" dirty="0">
                <a:solidFill>
                  <a:schemeClr val="bg1"/>
                </a:solidFill>
              </a:rPr>
              <a:t>when, h = 0.2 dx = 5 </a:t>
            </a:r>
          </a:p>
          <a:p>
            <a:r>
              <a:rPr lang="de-DE" dirty="0">
                <a:solidFill>
                  <a:schemeClr val="bg1"/>
                </a:solidFill>
              </a:rPr>
              <a:t>k = 0.5 dy = 4 </a:t>
            </a:r>
          </a:p>
          <a:p>
            <a:r>
              <a:rPr lang="de-DE" dirty="0">
                <a:solidFill>
                  <a:schemeClr val="bg1"/>
                </a:solidFill>
              </a:rPr>
              <a:t>ET = 2 </a:t>
            </a:r>
          </a:p>
          <a:p>
            <a:r>
              <a:rPr lang="de-DE" dirty="0">
                <a:solidFill>
                  <a:schemeClr val="bg1"/>
                </a:solidFill>
              </a:rPr>
              <a:t>f = sin(x) </a:t>
            </a:r>
          </a:p>
          <a:p>
            <a:r>
              <a:rPr lang="en-US" dirty="0">
                <a:solidFill>
                  <a:schemeClr val="bg1"/>
                </a:solidFill>
              </a:rPr>
              <a:t>given, L = 1 , c = 1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dirty="0">
                <a:solidFill>
                  <a:schemeClr val="bg1"/>
                </a:solidFill>
              </a:rPr>
              <a:t>, for </a:t>
            </a:r>
            <a:r>
              <a:rPr lang="en-US" dirty="0"/>
              <a:t>sin(x) </a:t>
            </a: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we </a:t>
            </a:r>
            <a:r>
              <a:rPr lang="en-US" dirty="0">
                <a:solidFill>
                  <a:schemeClr val="bg1"/>
                </a:solidFill>
              </a:rPr>
              <a:t>got, </a:t>
            </a:r>
          </a:p>
          <a:p>
            <a:r>
              <a:rPr lang="de-DE" dirty="0">
                <a:solidFill>
                  <a:schemeClr val="bg1"/>
                </a:solidFill>
              </a:rPr>
              <a:t>waveSolution(@sin, 0.2, 4, 2) </a:t>
            </a:r>
          </a:p>
          <a:p>
            <a:r>
              <a:rPr lang="de-DE" dirty="0">
                <a:solidFill>
                  <a:schemeClr val="bg1"/>
                </a:solidFill>
              </a:rPr>
              <a:t>grid_points = 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-</a:t>
            </a:r>
            <a:r>
              <a:rPr lang="fr-FR" dirty="0">
                <a:solidFill>
                  <a:schemeClr val="bg1"/>
                </a:solidFill>
              </a:rPr>
              <a:t>0.0031 -0.0032 -0.0023 </a:t>
            </a:r>
            <a:r>
              <a:rPr lang="fr-FR" dirty="0" smtClean="0">
                <a:solidFill>
                  <a:schemeClr val="bg1"/>
                </a:solidFill>
              </a:rPr>
              <a:t> -</a:t>
            </a:r>
            <a:r>
              <a:rPr lang="fr-FR" dirty="0">
                <a:solidFill>
                  <a:schemeClr val="bg1"/>
                </a:solidFill>
              </a:rPr>
              <a:t>0.0024 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 0.1987   0.3894  0.5646  </a:t>
            </a:r>
            <a:r>
              <a:rPr lang="de-DE" dirty="0">
                <a:solidFill>
                  <a:schemeClr val="bg1"/>
                </a:solidFill>
              </a:rPr>
              <a:t>0.7174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854" y="1790700"/>
            <a:ext cx="5314196" cy="398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29641" y="5776348"/>
            <a:ext cx="373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figure: </a:t>
            </a:r>
            <a:r>
              <a:rPr lang="fr-FR" dirty="0" err="1">
                <a:solidFill>
                  <a:schemeClr val="bg1"/>
                </a:solidFill>
              </a:rPr>
              <a:t>waveSolution</a:t>
            </a:r>
            <a:r>
              <a:rPr lang="fr-FR" dirty="0">
                <a:solidFill>
                  <a:schemeClr val="bg1"/>
                </a:solidFill>
              </a:rPr>
              <a:t>(@sin, 0.2, 4, 2)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1C94D27-8F2E-4832-BBDD-6EE6234CEF47}"/>
              </a:ext>
            </a:extLst>
          </p:cNvPr>
          <p:cNvSpPr/>
          <p:nvPr/>
        </p:nvSpPr>
        <p:spPr>
          <a:xfrm>
            <a:off x="0" y="5426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6000" b="1" dirty="0">
                <a:latin typeface="Monotype Corsiva" panose="03010101010201010101" pitchFamily="66" charset="0"/>
              </a:rPr>
              <a:t>Task </a:t>
            </a:r>
            <a:r>
              <a:rPr lang="en-US" altLang="en-US" sz="6000" b="1" dirty="0" smtClean="0">
                <a:latin typeface="Monotype Corsiva" panose="03010101010201010101" pitchFamily="66" charset="0"/>
              </a:rPr>
              <a:t>2:</a:t>
            </a:r>
            <a:endParaRPr lang="en-US" altLang="en-US" sz="6000" b="1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0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70000"/>
                    </a14:imgEffect>
                    <a14:imgEffect>
                      <a14:brightnessContrast contrast="-6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0F61F9CC-0091-4091-85E8-7AD9498C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09" y="0"/>
            <a:ext cx="2894091" cy="101566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29388" y="820652"/>
            <a:ext cx="1021556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% </a:t>
            </a:r>
            <a:r>
              <a:rPr lang="en-US" dirty="0" err="1">
                <a:solidFill>
                  <a:srgbClr val="92D050"/>
                </a:solidFill>
              </a:rPr>
              <a:t>initialization,declaration</a:t>
            </a:r>
            <a:r>
              <a:rPr lang="en-US" dirty="0">
                <a:solidFill>
                  <a:srgbClr val="92D050"/>
                </a:solidFill>
              </a:rPr>
              <a:t> and </a:t>
            </a:r>
            <a:r>
              <a:rPr lang="en-US" dirty="0" err="1">
                <a:solidFill>
                  <a:srgbClr val="92D050"/>
                </a:solidFill>
              </a:rPr>
              <a:t>defination</a:t>
            </a:r>
            <a:r>
              <a:rPr lang="en-US" dirty="0">
                <a:solidFill>
                  <a:srgbClr val="92D050"/>
                </a:solidFill>
              </a:rPr>
              <a:t> of A Matrix </a:t>
            </a:r>
          </a:p>
          <a:p>
            <a:r>
              <a:rPr lang="en-US" dirty="0">
                <a:solidFill>
                  <a:schemeClr val="bg1"/>
                </a:solidFill>
              </a:rPr>
              <a:t>A=zeros(</a:t>
            </a:r>
            <a:r>
              <a:rPr lang="en-US" dirty="0" err="1">
                <a:solidFill>
                  <a:schemeClr val="bg1"/>
                </a:solidFill>
              </a:rPr>
              <a:t>dx,dx</a:t>
            </a:r>
            <a:r>
              <a:rPr lang="en-US" dirty="0">
                <a:solidFill>
                  <a:schemeClr val="bg1"/>
                </a:solidFill>
              </a:rPr>
              <a:t>); </a:t>
            </a:r>
            <a:r>
              <a:rPr lang="en-US" dirty="0">
                <a:solidFill>
                  <a:srgbClr val="92D050"/>
                </a:solidFill>
              </a:rPr>
              <a:t>% memory allocation with M-1 and N-1 entries </a:t>
            </a:r>
          </a:p>
          <a:p>
            <a:r>
              <a:rPr lang="en-US" dirty="0">
                <a:solidFill>
                  <a:schemeClr val="bg1"/>
                </a:solidFill>
              </a:rPr>
              <a:t>I=2*(1-s)*eye(</a:t>
            </a:r>
            <a:r>
              <a:rPr lang="en-US" dirty="0" err="1">
                <a:solidFill>
                  <a:schemeClr val="bg1"/>
                </a:solidFill>
              </a:rPr>
              <a:t>dx,dx</a:t>
            </a:r>
            <a:r>
              <a:rPr lang="en-US" dirty="0">
                <a:solidFill>
                  <a:schemeClr val="bg1"/>
                </a:solidFill>
              </a:rPr>
              <a:t>); </a:t>
            </a:r>
            <a:r>
              <a:rPr lang="en-US" dirty="0">
                <a:solidFill>
                  <a:srgbClr val="92D050"/>
                </a:solidFill>
              </a:rPr>
              <a:t>% initializing and defining main diagonal with 2*(1-s) (M * times) </a:t>
            </a:r>
          </a:p>
          <a:p>
            <a:r>
              <a:rPr lang="en-US" dirty="0">
                <a:solidFill>
                  <a:schemeClr val="bg1"/>
                </a:solidFill>
              </a:rPr>
              <a:t>diag_1=</a:t>
            </a:r>
            <a:r>
              <a:rPr lang="en-US" dirty="0" err="1">
                <a:solidFill>
                  <a:schemeClr val="bg1"/>
                </a:solidFill>
              </a:rPr>
              <a:t>repmat</a:t>
            </a:r>
            <a:r>
              <a:rPr lang="en-US" dirty="0">
                <a:solidFill>
                  <a:schemeClr val="bg1"/>
                </a:solidFill>
              </a:rPr>
              <a:t>([s; s; 0],dx,1); </a:t>
            </a:r>
            <a:r>
              <a:rPr lang="en-US" dirty="0">
                <a:solidFill>
                  <a:srgbClr val="92D050"/>
                </a:solidFill>
              </a:rPr>
              <a:t>% initializing and defining diagonal with </a:t>
            </a:r>
            <a:r>
              <a:rPr lang="en-US" dirty="0" err="1">
                <a:solidFill>
                  <a:srgbClr val="92D050"/>
                </a:solidFill>
              </a:rPr>
              <a:t>repeting</a:t>
            </a:r>
            <a:r>
              <a:rPr lang="en-US" dirty="0">
                <a:solidFill>
                  <a:srgbClr val="92D050"/>
                </a:solidFill>
              </a:rPr>
              <a:t> s </a:t>
            </a:r>
            <a:r>
              <a:rPr lang="en-US" dirty="0" err="1">
                <a:solidFill>
                  <a:srgbClr val="92D050"/>
                </a:solidFill>
              </a:rPr>
              <a:t>s</a:t>
            </a:r>
            <a:r>
              <a:rPr lang="en-US" dirty="0">
                <a:solidFill>
                  <a:srgbClr val="92D050"/>
                </a:solidFill>
              </a:rPr>
              <a:t> 0 (M * times) </a:t>
            </a:r>
          </a:p>
          <a:p>
            <a:r>
              <a:rPr lang="en-US" dirty="0">
                <a:solidFill>
                  <a:schemeClr val="bg1"/>
                </a:solidFill>
              </a:rPr>
              <a:t>diag_2= </a:t>
            </a:r>
            <a:r>
              <a:rPr lang="en-US" dirty="0" err="1">
                <a:solidFill>
                  <a:schemeClr val="bg1"/>
                </a:solidFill>
              </a:rPr>
              <a:t>repmat</a:t>
            </a:r>
            <a:r>
              <a:rPr lang="en-US" dirty="0">
                <a:solidFill>
                  <a:schemeClr val="bg1"/>
                </a:solidFill>
              </a:rPr>
              <a:t>(s,dx,1); </a:t>
            </a:r>
            <a:r>
              <a:rPr lang="en-US" dirty="0">
                <a:solidFill>
                  <a:srgbClr val="92D050"/>
                </a:solidFill>
              </a:rPr>
              <a:t>% initializing and defining diagonal with all s (M * times) </a:t>
            </a:r>
          </a:p>
          <a:p>
            <a:r>
              <a:rPr lang="en-US" dirty="0">
                <a:solidFill>
                  <a:srgbClr val="92D050"/>
                </a:solidFill>
              </a:rPr>
              <a:t>% definition of A matrix depending on the M entries </a:t>
            </a:r>
          </a:p>
          <a:p>
            <a:r>
              <a:rPr lang="de-DE" dirty="0">
                <a:solidFill>
                  <a:srgbClr val="002060"/>
                </a:solidFill>
              </a:rPr>
              <a:t>if</a:t>
            </a:r>
            <a:r>
              <a:rPr lang="de-DE" dirty="0">
                <a:solidFill>
                  <a:schemeClr val="bg1"/>
                </a:solidFill>
              </a:rPr>
              <a:t> (dx==1) 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	A=I</a:t>
            </a:r>
            <a:r>
              <a:rPr lang="de-DE" dirty="0">
                <a:solidFill>
                  <a:schemeClr val="bg1"/>
                </a:solidFill>
              </a:rPr>
              <a:t>; </a:t>
            </a:r>
          </a:p>
          <a:p>
            <a:r>
              <a:rPr lang="de-DE" dirty="0" smtClean="0">
                <a:solidFill>
                  <a:srgbClr val="002060"/>
                </a:solidFill>
              </a:rPr>
              <a:t>	else </a:t>
            </a:r>
            <a:r>
              <a:rPr lang="de-DE" dirty="0">
                <a:solidFill>
                  <a:srgbClr val="002060"/>
                </a:solidFill>
              </a:rPr>
              <a:t>if </a:t>
            </a:r>
            <a:r>
              <a:rPr lang="de-DE" dirty="0">
                <a:solidFill>
                  <a:schemeClr val="bg1"/>
                </a:solidFill>
              </a:rPr>
              <a:t>(dx==2) 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		last_diag</a:t>
            </a:r>
            <a:r>
              <a:rPr lang="de-DE" dirty="0">
                <a:solidFill>
                  <a:schemeClr val="bg1"/>
                </a:solidFill>
              </a:rPr>
              <a:t>= diag_1(1:dx-1,1); 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		A=I+diag(last_diag</a:t>
            </a:r>
            <a:r>
              <a:rPr lang="de-DE" dirty="0">
                <a:solidFill>
                  <a:schemeClr val="bg1"/>
                </a:solidFill>
              </a:rPr>
              <a:t>,+1)+diag(last_diag,-1); </a:t>
            </a:r>
          </a:p>
          <a:p>
            <a:r>
              <a:rPr lang="de-DE" dirty="0" smtClean="0">
                <a:solidFill>
                  <a:srgbClr val="002060"/>
                </a:solidFill>
              </a:rPr>
              <a:t>		else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			last_diag</a:t>
            </a:r>
            <a:r>
              <a:rPr lang="de-DE" dirty="0">
                <a:solidFill>
                  <a:schemeClr val="bg1"/>
                </a:solidFill>
              </a:rPr>
              <a:t>= diag_1(1:dx-1,1); 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			last_diag_all_s=diag_2(1:dx-3,1</a:t>
            </a:r>
            <a:r>
              <a:rPr lang="de-DE" dirty="0">
                <a:solidFill>
                  <a:schemeClr val="bg1"/>
                </a:solidFill>
              </a:rPr>
              <a:t>);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A=</a:t>
            </a:r>
            <a:r>
              <a:rPr lang="en-US" dirty="0" err="1" smtClean="0">
                <a:solidFill>
                  <a:schemeClr val="bg1"/>
                </a:solidFill>
              </a:rPr>
              <a:t>I+diag</a:t>
            </a:r>
            <a:r>
              <a:rPr lang="en-US" dirty="0" smtClean="0">
                <a:solidFill>
                  <a:schemeClr val="bg1"/>
                </a:solidFill>
              </a:rPr>
              <a:t>(last_diag</a:t>
            </a:r>
            <a:r>
              <a:rPr lang="en-US" dirty="0">
                <a:solidFill>
                  <a:schemeClr val="bg1"/>
                </a:solidFill>
              </a:rPr>
              <a:t>,+1)+</a:t>
            </a:r>
            <a:r>
              <a:rPr lang="en-US" dirty="0" err="1">
                <a:solidFill>
                  <a:schemeClr val="bg1"/>
                </a:solidFill>
              </a:rPr>
              <a:t>diag</a:t>
            </a:r>
            <a:r>
              <a:rPr lang="en-US" dirty="0">
                <a:solidFill>
                  <a:schemeClr val="bg1"/>
                </a:solidFill>
              </a:rPr>
              <a:t>(last_diag,-1)+</a:t>
            </a:r>
            <a:r>
              <a:rPr lang="en-US" dirty="0" err="1">
                <a:solidFill>
                  <a:schemeClr val="bg1"/>
                </a:solidFill>
              </a:rPr>
              <a:t>diag</a:t>
            </a:r>
            <a:r>
              <a:rPr lang="en-US" dirty="0">
                <a:solidFill>
                  <a:schemeClr val="bg1"/>
                </a:solidFill>
              </a:rPr>
              <a:t>(last_diag_all_s,+3)+</a:t>
            </a:r>
            <a:r>
              <a:rPr lang="en-US" dirty="0" err="1">
                <a:solidFill>
                  <a:schemeClr val="bg1"/>
                </a:solidFill>
              </a:rPr>
              <a:t>diag</a:t>
            </a:r>
            <a:r>
              <a:rPr lang="en-US" dirty="0">
                <a:solidFill>
                  <a:schemeClr val="bg1"/>
                </a:solidFill>
              </a:rPr>
              <a:t>(last_diag_all_s,-3); </a:t>
            </a:r>
          </a:p>
          <a:p>
            <a:r>
              <a:rPr lang="de-DE" dirty="0" smtClean="0">
                <a:solidFill>
                  <a:srgbClr val="002060"/>
                </a:solidFill>
              </a:rPr>
              <a:t>	end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end</a:t>
            </a:r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9871"/>
            <a:ext cx="8398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/>
              <a:t>Matlab</a:t>
            </a:r>
            <a:r>
              <a:rPr lang="en-US" sz="3200" b="1" dirty="0"/>
              <a:t> codes </a:t>
            </a:r>
            <a:r>
              <a:rPr lang="en-US" sz="3200" b="1" dirty="0" smtClean="0"/>
              <a:t> for  (</a:t>
            </a:r>
            <a:r>
              <a:rPr lang="en-US" sz="2000" b="1" dirty="0" smtClean="0"/>
              <a:t>task 2) </a:t>
            </a:r>
            <a:r>
              <a:rPr lang="en-US" sz="3200" b="1" dirty="0" err="1" smtClean="0"/>
              <a:t>waveSolution</a:t>
            </a:r>
            <a:r>
              <a:rPr lang="en-US" sz="3200" b="1" dirty="0" smtClean="0"/>
              <a:t>(f </a:t>
            </a:r>
            <a:r>
              <a:rPr lang="en-US" sz="3200" b="1" dirty="0"/>
              <a:t>,</a:t>
            </a:r>
            <a:r>
              <a:rPr lang="en-US" sz="3200" b="1" dirty="0" err="1"/>
              <a:t>h,k,ET</a:t>
            </a:r>
            <a:r>
              <a:rPr lang="en-US" sz="3200" b="1" dirty="0"/>
              <a:t>) 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69450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" fill="hold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70000"/>
                    </a14:imgEffect>
                    <a14:imgEffect>
                      <a14:brightnessContrast contrast="-6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0F61F9CC-0091-4091-85E8-7AD9498C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09" y="0"/>
            <a:ext cx="2894091" cy="10156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86061" y="1092862"/>
            <a:ext cx="101386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ourier New"/>
              </a:rPr>
              <a:t>% This </a:t>
            </a:r>
            <a:r>
              <a:rPr lang="en-US" dirty="0" err="1">
                <a:solidFill>
                  <a:srgbClr val="92D050"/>
                </a:solidFill>
                <a:latin typeface="Courier New"/>
              </a:rPr>
              <a:t>Matlab</a:t>
            </a:r>
            <a:r>
              <a:rPr lang="en-US" dirty="0">
                <a:solidFill>
                  <a:srgbClr val="92D050"/>
                </a:solidFill>
                <a:latin typeface="Courier New"/>
              </a:rPr>
              <a:t> code will create a function which has as parameters a </a:t>
            </a:r>
          </a:p>
          <a:p>
            <a:r>
              <a:rPr lang="en-US" dirty="0">
                <a:solidFill>
                  <a:srgbClr val="92D050"/>
                </a:solidFill>
                <a:latin typeface="Courier New"/>
              </a:rPr>
              <a:t>% displacement function of spring, number of step with given </a:t>
            </a:r>
            <a:r>
              <a:rPr lang="en-US" dirty="0" err="1">
                <a:solidFill>
                  <a:srgbClr val="92D050"/>
                </a:solidFill>
                <a:latin typeface="Courier New"/>
              </a:rPr>
              <a:t>lenght</a:t>
            </a:r>
            <a:r>
              <a:rPr lang="en-US" dirty="0">
                <a:solidFill>
                  <a:srgbClr val="92D050"/>
                </a:solidFill>
                <a:latin typeface="Courier New"/>
              </a:rPr>
              <a:t> and </a:t>
            </a:r>
          </a:p>
          <a:p>
            <a:r>
              <a:rPr lang="en-US" dirty="0">
                <a:solidFill>
                  <a:srgbClr val="92D050"/>
                </a:solidFill>
                <a:latin typeface="Courier New"/>
              </a:rPr>
              <a:t>% number of steps with given END TIME </a:t>
            </a:r>
          </a:p>
          <a:p>
            <a:r>
              <a:rPr lang="de-DE" dirty="0">
                <a:solidFill>
                  <a:srgbClr val="002060"/>
                </a:solidFill>
                <a:latin typeface="Courier New"/>
              </a:rPr>
              <a:t>function</a:t>
            </a:r>
            <a:r>
              <a:rPr lang="de-DE" dirty="0">
                <a:solidFill>
                  <a:srgbClr val="FFFF00"/>
                </a:solidFill>
                <a:latin typeface="Courier New"/>
              </a:rPr>
              <a:t> </a:t>
            </a:r>
            <a:r>
              <a:rPr lang="de-DE" dirty="0">
                <a:solidFill>
                  <a:srgbClr val="000000"/>
                </a:solidFill>
                <a:latin typeface="Courier New"/>
              </a:rPr>
              <a:t>[U] = waveSolution(f,h,k,ET); </a:t>
            </a:r>
          </a:p>
          <a:p>
            <a:r>
              <a:rPr lang="de-DE" dirty="0">
                <a:solidFill>
                  <a:srgbClr val="000000"/>
                </a:solidFill>
                <a:latin typeface="Courier New"/>
              </a:rPr>
              <a:t>L=1; </a:t>
            </a:r>
            <a:r>
              <a:rPr lang="de-DE" dirty="0">
                <a:solidFill>
                  <a:srgbClr val="92D050"/>
                </a:solidFill>
                <a:latin typeface="Courier New"/>
              </a:rPr>
              <a:t>% Bars length </a:t>
            </a:r>
          </a:p>
          <a:p>
            <a:r>
              <a:rPr lang="de-DE" dirty="0">
                <a:solidFill>
                  <a:srgbClr val="000000"/>
                </a:solidFill>
                <a:latin typeface="Courier New"/>
              </a:rPr>
              <a:t>C=1; </a:t>
            </a:r>
            <a:r>
              <a:rPr lang="de-DE" dirty="0">
                <a:solidFill>
                  <a:srgbClr val="92D050"/>
                </a:solidFill>
                <a:latin typeface="Courier New"/>
              </a:rPr>
              <a:t>% String constant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dx=(L/h)-1; </a:t>
            </a:r>
            <a:r>
              <a:rPr lang="en-US" dirty="0">
                <a:solidFill>
                  <a:srgbClr val="92D050"/>
                </a:solidFill>
                <a:latin typeface="Courier New"/>
              </a:rPr>
              <a:t>% number of steps in X-direction with valid entries </a:t>
            </a:r>
            <a:r>
              <a:rPr lang="en-US" dirty="0" smtClean="0">
                <a:solidFill>
                  <a:srgbClr val="92D050"/>
                </a:solidFill>
                <a:latin typeface="Courier New"/>
              </a:rPr>
              <a:t>M-1(Note</a:t>
            </a:r>
            <a:r>
              <a:rPr lang="en-US" dirty="0">
                <a:solidFill>
                  <a:srgbClr val="92D050"/>
                </a:solidFill>
                <a:latin typeface="Courier New"/>
              </a:rPr>
              <a:t>: grid entries are without </a:t>
            </a:r>
            <a:r>
              <a:rPr lang="en-US" dirty="0" err="1">
                <a:solidFill>
                  <a:srgbClr val="92D050"/>
                </a:solidFill>
                <a:latin typeface="Courier New"/>
              </a:rPr>
              <a:t>boundries</a:t>
            </a:r>
            <a:r>
              <a:rPr lang="en-US" dirty="0">
                <a:solidFill>
                  <a:srgbClr val="92D050"/>
                </a:solidFill>
                <a:latin typeface="Courier New"/>
              </a:rPr>
              <a:t>)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dy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=round(ET/k</a:t>
            </a:r>
            <a:r>
              <a:rPr lang="en-US" dirty="0">
                <a:solidFill>
                  <a:srgbClr val="92D050"/>
                </a:solidFill>
                <a:latin typeface="Courier New"/>
              </a:rPr>
              <a:t>); % number of steps in y-direction till given END POINT </a:t>
            </a:r>
          </a:p>
          <a:p>
            <a:r>
              <a:rPr lang="de-DE" dirty="0">
                <a:solidFill>
                  <a:srgbClr val="92D050"/>
                </a:solidFill>
                <a:latin typeface="Courier New"/>
              </a:rPr>
              <a:t>% Initializing valid grid entries </a:t>
            </a:r>
          </a:p>
          <a:p>
            <a:r>
              <a:rPr lang="de-DE" dirty="0">
                <a:solidFill>
                  <a:srgbClr val="000000"/>
                </a:solidFill>
                <a:latin typeface="Courier New"/>
              </a:rPr>
              <a:t>grid_x=[h:h:(1-h)]'; </a:t>
            </a:r>
            <a:r>
              <a:rPr lang="de-DE" dirty="0">
                <a:solidFill>
                  <a:srgbClr val="92D050"/>
                </a:solidFill>
                <a:latin typeface="Courier New"/>
              </a:rPr>
              <a:t>% grid of valid entries for u(x,0) </a:t>
            </a:r>
          </a:p>
          <a:p>
            <a:r>
              <a:rPr lang="de-DE" dirty="0">
                <a:solidFill>
                  <a:srgbClr val="92D050"/>
                </a:solidFill>
                <a:latin typeface="Courier New"/>
              </a:rPr>
              <a:t>% defining coefficient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s=((C*k)/h)^2; </a:t>
            </a:r>
            <a:r>
              <a:rPr lang="en-US" dirty="0">
                <a:solidFill>
                  <a:srgbClr val="00B050"/>
                </a:solidFill>
                <a:latin typeface="Courier New"/>
              </a:rPr>
              <a:t>% calculating the constant from differential equation 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871"/>
            <a:ext cx="8398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/>
              <a:t>Matlab</a:t>
            </a:r>
            <a:r>
              <a:rPr lang="en-US" sz="3200" b="1" dirty="0"/>
              <a:t> codes </a:t>
            </a:r>
            <a:r>
              <a:rPr lang="en-US" sz="3200" b="1" dirty="0" smtClean="0"/>
              <a:t> for  (</a:t>
            </a:r>
            <a:r>
              <a:rPr lang="en-US" sz="2000" b="1" dirty="0" smtClean="0"/>
              <a:t>task 2) </a:t>
            </a:r>
            <a:r>
              <a:rPr lang="en-US" sz="3200" b="1" dirty="0" err="1" smtClean="0"/>
              <a:t>waveSolution</a:t>
            </a:r>
            <a:r>
              <a:rPr lang="en-US" sz="3200" b="1" dirty="0" smtClean="0"/>
              <a:t>(f </a:t>
            </a:r>
            <a:r>
              <a:rPr lang="en-US" sz="3200" b="1" dirty="0"/>
              <a:t>,</a:t>
            </a:r>
            <a:r>
              <a:rPr lang="en-US" sz="3200" b="1" dirty="0" err="1"/>
              <a:t>h,k,ET</a:t>
            </a:r>
            <a:r>
              <a:rPr lang="en-US" sz="3200" b="1" dirty="0"/>
              <a:t>) 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298643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70000"/>
                    </a14:imgEffect>
                    <a14:imgEffect>
                      <a14:brightnessContrast contrast="-6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0F61F9CC-0091-4091-85E8-7AD9498C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09" y="0"/>
            <a:ext cx="2894091" cy="101566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94083" y="1015663"/>
            <a:ext cx="108524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% %</a:t>
            </a:r>
            <a:r>
              <a:rPr lang="en-US" dirty="0" err="1">
                <a:solidFill>
                  <a:srgbClr val="00B050"/>
                </a:solidFill>
              </a:rPr>
              <a:t>initialisation</a:t>
            </a:r>
            <a:r>
              <a:rPr lang="en-US" dirty="0">
                <a:solidFill>
                  <a:srgbClr val="00B050"/>
                </a:solidFill>
              </a:rPr>
              <a:t>, declaration and </a:t>
            </a:r>
            <a:r>
              <a:rPr lang="en-US" dirty="0" err="1">
                <a:solidFill>
                  <a:srgbClr val="00B050"/>
                </a:solidFill>
              </a:rPr>
              <a:t>defination</a:t>
            </a:r>
            <a:r>
              <a:rPr lang="en-US" dirty="0">
                <a:solidFill>
                  <a:srgbClr val="00B050"/>
                </a:solidFill>
              </a:rPr>
              <a:t> of B Vector </a:t>
            </a:r>
          </a:p>
          <a:p>
            <a:r>
              <a:rPr lang="de-DE" dirty="0">
                <a:solidFill>
                  <a:schemeClr val="bg1"/>
                </a:solidFill>
              </a:rPr>
              <a:t>displacement_i=f(grid_x); </a:t>
            </a:r>
            <a:r>
              <a:rPr lang="de-DE" dirty="0">
                <a:solidFill>
                  <a:srgbClr val="00B050"/>
                </a:solidFill>
              </a:rPr>
              <a:t>% valid displacement grid entries or "B" vector </a:t>
            </a:r>
          </a:p>
          <a:p>
            <a:r>
              <a:rPr lang="de-DE" dirty="0">
                <a:solidFill>
                  <a:schemeClr val="bg1"/>
                </a:solidFill>
              </a:rPr>
              <a:t>initial_grid=displacement_i; </a:t>
            </a:r>
          </a:p>
          <a:p>
            <a:r>
              <a:rPr lang="en-US" dirty="0" err="1">
                <a:solidFill>
                  <a:schemeClr val="bg1"/>
                </a:solidFill>
              </a:rPr>
              <a:t>grid_points_n</a:t>
            </a:r>
            <a:r>
              <a:rPr lang="en-US" dirty="0">
                <a:solidFill>
                  <a:schemeClr val="bg1"/>
                </a:solidFill>
              </a:rPr>
              <a:t>=zeros(</a:t>
            </a:r>
            <a:r>
              <a:rPr lang="en-US" dirty="0" err="1">
                <a:solidFill>
                  <a:schemeClr val="bg1"/>
                </a:solidFill>
              </a:rPr>
              <a:t>dx,dy</a:t>
            </a:r>
            <a:r>
              <a:rPr lang="en-US" dirty="0">
                <a:solidFill>
                  <a:schemeClr val="bg1"/>
                </a:solidFill>
              </a:rPr>
              <a:t>); </a:t>
            </a:r>
            <a:r>
              <a:rPr lang="en-US" dirty="0">
                <a:solidFill>
                  <a:srgbClr val="00B050"/>
                </a:solidFill>
              </a:rPr>
              <a:t>% memory allocation for grid entries </a:t>
            </a:r>
            <a:r>
              <a:rPr lang="en-US" dirty="0" smtClean="0">
                <a:solidFill>
                  <a:srgbClr val="00B050"/>
                </a:solidFill>
              </a:rPr>
              <a:t>without </a:t>
            </a:r>
            <a:r>
              <a:rPr lang="en-US" dirty="0" err="1" smtClean="0">
                <a:solidFill>
                  <a:srgbClr val="00B050"/>
                </a:solidFill>
              </a:rPr>
              <a:t>boundires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for loop </a:t>
            </a:r>
          </a:p>
          <a:p>
            <a:r>
              <a:rPr lang="de-DE" dirty="0">
                <a:solidFill>
                  <a:srgbClr val="0070C0"/>
                </a:solidFill>
              </a:rPr>
              <a:t>for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i=1:dy 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	B=displacement_i</a:t>
            </a:r>
            <a:r>
              <a:rPr lang="de-DE" dirty="0">
                <a:solidFill>
                  <a:schemeClr val="bg1"/>
                </a:solidFill>
              </a:rPr>
              <a:t>; 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	XX=A\B</a:t>
            </a:r>
            <a:r>
              <a:rPr lang="de-DE" dirty="0">
                <a:solidFill>
                  <a:schemeClr val="bg1"/>
                </a:solidFill>
              </a:rPr>
              <a:t>; 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	displacement_i=XX</a:t>
            </a:r>
            <a:r>
              <a:rPr lang="de-DE" dirty="0">
                <a:solidFill>
                  <a:schemeClr val="bg1"/>
                </a:solidFill>
              </a:rPr>
              <a:t>;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grid_points_n</a:t>
            </a:r>
            <a:r>
              <a:rPr lang="en-US" dirty="0">
                <a:solidFill>
                  <a:schemeClr val="bg1"/>
                </a:solidFill>
              </a:rPr>
              <a:t>(:,i)=XX; </a:t>
            </a:r>
            <a:r>
              <a:rPr lang="en-US" dirty="0">
                <a:solidFill>
                  <a:srgbClr val="00B050"/>
                </a:solidFill>
              </a:rPr>
              <a:t>% definition and declaration of grid entries without </a:t>
            </a:r>
            <a:r>
              <a:rPr lang="en-US" dirty="0" err="1">
                <a:solidFill>
                  <a:srgbClr val="00B050"/>
                </a:solidFill>
              </a:rPr>
              <a:t>boundries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r>
              <a:rPr lang="de-DE" dirty="0">
                <a:solidFill>
                  <a:srgbClr val="0070C0"/>
                </a:solidFill>
              </a:rPr>
              <a:t>end</a:t>
            </a:r>
            <a:r>
              <a:rPr lang="de-DE" dirty="0">
                <a:solidFill>
                  <a:srgbClr val="002060"/>
                </a:solidFill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</a:rPr>
              <a:t>grid_points_i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err="1">
                <a:solidFill>
                  <a:schemeClr val="bg1"/>
                </a:solidFill>
              </a:rPr>
              <a:t>horzcat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initial_grid,grid_points_n</a:t>
            </a:r>
            <a:r>
              <a:rPr lang="en-US" dirty="0">
                <a:solidFill>
                  <a:schemeClr val="bg1"/>
                </a:solidFill>
              </a:rPr>
              <a:t>); </a:t>
            </a:r>
            <a:r>
              <a:rPr lang="en-US" dirty="0">
                <a:solidFill>
                  <a:srgbClr val="00B050"/>
                </a:solidFill>
              </a:rPr>
              <a:t>% complete grid with initial displacement entries </a:t>
            </a:r>
          </a:p>
          <a:p>
            <a:r>
              <a:rPr lang="en-US" dirty="0" err="1">
                <a:solidFill>
                  <a:schemeClr val="bg1"/>
                </a:solidFill>
              </a:rPr>
              <a:t>boundries</a:t>
            </a:r>
            <a:r>
              <a:rPr lang="en-US" dirty="0">
                <a:solidFill>
                  <a:schemeClr val="bg1"/>
                </a:solidFill>
              </a:rPr>
              <a:t>=zeros(dy+1,1); </a:t>
            </a:r>
            <a:r>
              <a:rPr lang="en-US" dirty="0">
                <a:solidFill>
                  <a:srgbClr val="00B050"/>
                </a:solidFill>
              </a:rPr>
              <a:t>% N-1 times zeros for start and end point fixed </a:t>
            </a:r>
            <a:r>
              <a:rPr lang="en-US" dirty="0" err="1">
                <a:solidFill>
                  <a:srgbClr val="00B050"/>
                </a:solidFill>
              </a:rPr>
              <a:t>boundries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r>
              <a:rPr lang="de-DE" dirty="0">
                <a:solidFill>
                  <a:schemeClr val="bg1"/>
                </a:solidFill>
              </a:rPr>
              <a:t>grid_points=flipud(grid_points_i'); </a:t>
            </a:r>
          </a:p>
          <a:p>
            <a:r>
              <a:rPr lang="en-US" dirty="0">
                <a:solidFill>
                  <a:schemeClr val="bg1"/>
                </a:solidFill>
              </a:rPr>
              <a:t>V=</a:t>
            </a:r>
            <a:r>
              <a:rPr lang="en-US" dirty="0" err="1">
                <a:solidFill>
                  <a:schemeClr val="bg1"/>
                </a:solidFill>
              </a:rPr>
              <a:t>horzcat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boundries,grid_points,boundries</a:t>
            </a:r>
            <a:r>
              <a:rPr lang="en-US" dirty="0">
                <a:solidFill>
                  <a:schemeClr val="bg1"/>
                </a:solidFill>
              </a:rPr>
              <a:t>); </a:t>
            </a:r>
            <a:r>
              <a:rPr lang="en-US" dirty="0">
                <a:solidFill>
                  <a:srgbClr val="00B050"/>
                </a:solidFill>
              </a:rPr>
              <a:t>% complete grid of [U]=((M-1)*h,(N-1)*k) </a:t>
            </a:r>
          </a:p>
          <a:p>
            <a:r>
              <a:rPr lang="de-DE" dirty="0">
                <a:solidFill>
                  <a:schemeClr val="bg1"/>
                </a:solidFill>
              </a:rPr>
              <a:t>mesh(V); </a:t>
            </a:r>
          </a:p>
          <a:p>
            <a:r>
              <a:rPr lang="de-DE" dirty="0">
                <a:solidFill>
                  <a:schemeClr val="bg1"/>
                </a:solidFill>
              </a:rPr>
              <a:t>zlabel('</a:t>
            </a:r>
            <a:r>
              <a:rPr lang="de-DE" dirty="0">
                <a:solidFill>
                  <a:srgbClr val="7030A0"/>
                </a:solidFill>
              </a:rPr>
              <a:t>displacement</a:t>
            </a:r>
            <a:r>
              <a:rPr lang="de-DE" dirty="0">
                <a:solidFill>
                  <a:schemeClr val="bg1"/>
                </a:solidFill>
              </a:rPr>
              <a:t>'); </a:t>
            </a:r>
          </a:p>
          <a:p>
            <a:r>
              <a:rPr lang="de-DE" dirty="0">
                <a:solidFill>
                  <a:schemeClr val="bg1"/>
                </a:solidFill>
              </a:rPr>
              <a:t>display(grid_points); </a:t>
            </a:r>
          </a:p>
          <a:p>
            <a:r>
              <a:rPr lang="de-DE" dirty="0">
                <a:solidFill>
                  <a:srgbClr val="0070C0"/>
                </a:solidFill>
              </a:rPr>
              <a:t>end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9871"/>
            <a:ext cx="8398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/>
              <a:t>Matlab</a:t>
            </a:r>
            <a:r>
              <a:rPr lang="en-US" sz="3200" b="1" dirty="0"/>
              <a:t> codes </a:t>
            </a:r>
            <a:r>
              <a:rPr lang="en-US" sz="3200" b="1" dirty="0" smtClean="0"/>
              <a:t> for  (</a:t>
            </a:r>
            <a:r>
              <a:rPr lang="en-US" sz="2000" b="1" dirty="0" smtClean="0"/>
              <a:t>task 2) </a:t>
            </a:r>
            <a:r>
              <a:rPr lang="en-US" sz="3200" b="1" dirty="0" err="1" smtClean="0"/>
              <a:t>waveSolution</a:t>
            </a:r>
            <a:r>
              <a:rPr lang="en-US" sz="3200" b="1" dirty="0" smtClean="0"/>
              <a:t>(f </a:t>
            </a:r>
            <a:r>
              <a:rPr lang="en-US" sz="3200" b="1" dirty="0"/>
              <a:t>,</a:t>
            </a:r>
            <a:r>
              <a:rPr lang="en-US" sz="3200" b="1" dirty="0" err="1"/>
              <a:t>h,k,ET</a:t>
            </a:r>
            <a:r>
              <a:rPr lang="en-US" sz="3200" b="1" dirty="0"/>
              <a:t>) 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101533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" fill="hold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70000"/>
                    </a14:imgEffect>
                    <a14:imgEffect>
                      <a14:brightnessContrast contrast="-6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0F61F9CC-0091-4091-85E8-7AD9498C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09" y="0"/>
            <a:ext cx="2894091" cy="10156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83832" y="1787098"/>
            <a:ext cx="35525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dirty="0" smtClean="0"/>
              <a:t>The end </a:t>
            </a:r>
            <a:endParaRPr lang="de-DE" sz="7200" dirty="0"/>
          </a:p>
        </p:txBody>
      </p:sp>
      <p:sp>
        <p:nvSpPr>
          <p:cNvPr id="6" name="Smiley Face 5"/>
          <p:cNvSpPr/>
          <p:nvPr/>
        </p:nvSpPr>
        <p:spPr>
          <a:xfrm>
            <a:off x="9484112" y="4066674"/>
            <a:ext cx="1581711" cy="187798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5145130" y="3036644"/>
            <a:ext cx="48663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/>
              <a:t>Thank you </a:t>
            </a:r>
            <a:endParaRPr lang="de-DE" sz="8000" dirty="0"/>
          </a:p>
        </p:txBody>
      </p:sp>
      <p:pic>
        <p:nvPicPr>
          <p:cNvPr id="4098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77" y="507831"/>
            <a:ext cx="1795882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39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" fill="hold">
                                          <p:stCondLst>
                                            <p:cond delay="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1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68 -0.25133 C 0.01693 -0.29734 -0.10169 -0.34312 -0.09648 -0.25965 C -0.09127 -0.17619 0.17266 0.16578 0.16667 0.24971 C 0.16068 0.33364 -0.08033 0.25572 -0.13216 0.24347 " pathEditMode="relative" ptsTypes="aaaA">
                                      <p:cBhvr>
                                        <p:cTn id="19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3" dur="1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70000"/>
                    </a14:imgEffect>
                    <a14:imgEffect>
                      <a14:brightnessContrast contrast="-6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3">
            <a:extLst>
              <a:ext uri="{FF2B5EF4-FFF2-40B4-BE49-F238E27FC236}">
                <a16:creationId xmlns:a16="http://schemas.microsoft.com/office/drawing/2014/main" xmlns="" id="{F4379BB0-B9EC-4D65-A9E6-3AE68BF6B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050" y="1484768"/>
            <a:ext cx="3041609" cy="4216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1C94D27-8F2E-4832-BBDD-6EE6234CEF47}"/>
              </a:ext>
            </a:extLst>
          </p:cNvPr>
          <p:cNvSpPr/>
          <p:nvPr/>
        </p:nvSpPr>
        <p:spPr>
          <a:xfrm>
            <a:off x="0" y="5426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6000" b="1" dirty="0">
                <a:latin typeface="Monotype Corsiva" panose="03010101010201010101" pitchFamily="66" charset="0"/>
              </a:rPr>
              <a:t>Project 1 – Vibration of a string</a:t>
            </a:r>
          </a:p>
        </p:txBody>
      </p:sp>
      <p:pic>
        <p:nvPicPr>
          <p:cNvPr id="12" name="Picture 11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0F61F9CC-0091-4091-85E8-7AD9498C1F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09" y="0"/>
            <a:ext cx="2894091" cy="10156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9DC273E-636B-48F7-B969-D55ED686E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81" y="1015663"/>
            <a:ext cx="7013159" cy="23858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6219" y="3624973"/>
            <a:ext cx="76826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where u (x; t) is the displacement of the string at the point x and the time t, the real number c &gt; 0 is a material constant, L is the length of the vibrating string, f is the initial displacement and g is the initial velocity of the string; note that all constants and variables are written without dimension.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01553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" fill="hold">
                                          <p:stCondLst>
                                            <p:cond delay="6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" fill="hold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474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52895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Displacement of a string with length L = 2π at the times t = 0 and t = 0:01.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568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70000"/>
                    </a14:imgEffect>
                    <a14:imgEffect>
                      <a14:brightnessContrast contrast="-6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1C94D27-8F2E-4832-BBDD-6EE6234CEF47}"/>
              </a:ext>
            </a:extLst>
          </p:cNvPr>
          <p:cNvSpPr/>
          <p:nvPr/>
        </p:nvSpPr>
        <p:spPr>
          <a:xfrm>
            <a:off x="0" y="5426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6000" b="1" dirty="0">
                <a:latin typeface="Monotype Corsiva" panose="03010101010201010101" pitchFamily="66" charset="0"/>
              </a:rPr>
              <a:t>Task 1:</a:t>
            </a:r>
          </a:p>
        </p:txBody>
      </p:sp>
      <p:pic>
        <p:nvPicPr>
          <p:cNvPr id="12" name="Picture 11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0F61F9CC-0091-4091-85E8-7AD9498C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09" y="0"/>
            <a:ext cx="2894091" cy="12003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596E568-6299-4700-B67F-DA5258CF8184}"/>
              </a:ext>
            </a:extLst>
          </p:cNvPr>
          <p:cNvSpPr/>
          <p:nvPr/>
        </p:nvSpPr>
        <p:spPr>
          <a:xfrm>
            <a:off x="678717" y="1200329"/>
            <a:ext cx="69484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methods introduced in Section 1.1 of the script (“Motivation”), find (an approximation of) the displacement function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vibrating string for</a:t>
            </a:r>
          </a:p>
          <a:p>
            <a:pPr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grid given in Fig. 2</a:t>
            </a:r>
          </a:p>
          <a:p>
            <a:pPr>
              <a:buFontTx/>
              <a:buChar char="•"/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C=1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•"/>
              <a:defRPr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pPr>
              <a:buFontTx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velocity zero,</a:t>
            </a:r>
          </a:p>
          <a:p>
            <a:pPr>
              <a:buFontTx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displacement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</a:p>
          <a:p>
            <a:pPr>
              <a:defRPr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− 2) · 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− 1)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the (three-dimensional) graph of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(·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·) and the (two-dimensional) graphs of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(·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(·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,π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(·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046" y="1899138"/>
            <a:ext cx="3633958" cy="3798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91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" fill="hold">
                                          <p:stCondLst>
                                            <p:cond delay="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-70000"/>
                    </a14:imgEffect>
                    <a14:imgEffect>
                      <a14:brightnessContrast contrast="-6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1C94D27-8F2E-4832-BBDD-6EE6234CEF47}"/>
              </a:ext>
            </a:extLst>
          </p:cNvPr>
          <p:cNvSpPr/>
          <p:nvPr/>
        </p:nvSpPr>
        <p:spPr>
          <a:xfrm>
            <a:off x="0" y="5426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6000" b="1" dirty="0">
                <a:latin typeface="Monotype Corsiva" panose="03010101010201010101" pitchFamily="66" charset="0"/>
              </a:rPr>
              <a:t>Task 2:</a:t>
            </a:r>
          </a:p>
        </p:txBody>
      </p:sp>
      <p:pic>
        <p:nvPicPr>
          <p:cNvPr id="12" name="Picture 11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0F61F9CC-0091-4091-85E8-7AD9498C1F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09" y="0"/>
            <a:ext cx="2894091" cy="12003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535872F-E10C-460E-9ADB-C437188AF3CE}"/>
              </a:ext>
            </a:extLst>
          </p:cNvPr>
          <p:cNvSpPr/>
          <p:nvPr/>
        </p:nvSpPr>
        <p:spPr>
          <a:xfrm>
            <a:off x="1644713" y="1200329"/>
            <a:ext cx="8822478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</a:t>
            </a:r>
            <a:r>
              <a:rPr lang="en-ID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which takes the input arguments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(the initial displacement function),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(the grid size in </a:t>
            </a:r>
            <a:r>
              <a:rPr lang="en-US" alt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-direction),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(the grid size in </a:t>
            </a:r>
            <a:r>
              <a:rPr lang="en-US" alt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-direction),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•"/>
              <a:defRPr/>
            </a:pPr>
            <a:r>
              <a:rPr lang="en-US" alt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(the endpoint of the time interval)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returns the (approximate) solution to problem (1) for </a:t>
            </a:r>
            <a:r>
              <a:rPr lang="en-US" alt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1, </a:t>
            </a:r>
            <a:r>
              <a:rPr lang="en-US" alt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1,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 initial velocity and the given initial displacement </a:t>
            </a:r>
            <a:r>
              <a:rPr lang="en-US" alt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grid given by </a:t>
            </a:r>
            <a:r>
              <a:rPr lang="en-US" alt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0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" fill="hold">
                                          <p:stCondLst>
                                            <p:cond delay="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70000"/>
                    </a14:imgEffect>
                    <a14:imgEffect>
                      <a14:brightnessContrast contrast="-6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1C94D27-8F2E-4832-BBDD-6EE6234CEF47}"/>
              </a:ext>
            </a:extLst>
          </p:cNvPr>
          <p:cNvSpPr/>
          <p:nvPr/>
        </p:nvSpPr>
        <p:spPr>
          <a:xfrm>
            <a:off x="0" y="5426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6000" b="1" dirty="0">
                <a:latin typeface="Monotype Corsiva" panose="03010101010201010101" pitchFamily="66" charset="0"/>
              </a:rPr>
              <a:t>Task 2 (Cont’d)</a:t>
            </a:r>
          </a:p>
        </p:txBody>
      </p:sp>
      <p:pic>
        <p:nvPicPr>
          <p:cNvPr id="12" name="Picture 11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0F61F9CC-0091-4091-85E8-7AD9498C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09" y="0"/>
            <a:ext cx="2894091" cy="10156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3C75764-DAEA-4A9B-9DAB-9E9AC4CE5CCA}"/>
              </a:ext>
            </a:extLst>
          </p:cNvPr>
          <p:cNvSpPr/>
          <p:nvPr/>
        </p:nvSpPr>
        <p:spPr>
          <a:xfrm>
            <a:off x="743882" y="146304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project solution must be a file called </a:t>
            </a:r>
          </a:p>
          <a:p>
            <a:pPr>
              <a:defRPr/>
            </a:pPr>
            <a:endParaRPr lang="en-US" alt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waveSolution.m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following form:</a:t>
            </a:r>
          </a:p>
          <a:p>
            <a:pPr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u ] = </a:t>
            </a:r>
            <a:r>
              <a:rPr lang="en-US" alt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waveSolution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f, h, k, T 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400" dirty="0">
                <a:solidFill>
                  <a:srgbClr val="0099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% your code% ...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</a:p>
          <a:p>
            <a:pPr>
              <a:defRPr/>
            </a:pPr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dirty="0"/>
              <a:t>The return value u must be in the form of a matrix; more specifically: </a:t>
            </a:r>
            <a:r>
              <a:rPr lang="en-US" sz="2400" b="1" dirty="0"/>
              <a:t>u(</a:t>
            </a:r>
            <a:r>
              <a:rPr lang="en-US" sz="2400" b="1" dirty="0" err="1"/>
              <a:t>m,n</a:t>
            </a:r>
            <a:r>
              <a:rPr lang="en-US" sz="2400" b="1" dirty="0"/>
              <a:t>) </a:t>
            </a:r>
            <a:r>
              <a:rPr lang="en-US" sz="2400" dirty="0"/>
              <a:t>must be the value </a:t>
            </a:r>
            <a:r>
              <a:rPr lang="en-US" sz="2400" b="1" dirty="0"/>
              <a:t>u((m-1) . h; (n-1). k/T) </a:t>
            </a:r>
            <a:r>
              <a:rPr lang="en-US" sz="2400" dirty="0"/>
              <a:t>of the solution u at the (m; n)-grid point, see Fig. 3. </a:t>
            </a:r>
            <a:endParaRPr lang="en-US" altLang="en-US" sz="24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8F1140-529B-457E-B8EC-91913D49D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598" y="1559292"/>
            <a:ext cx="3207852" cy="434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9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" fill="hold">
                                          <p:stCondLst>
                                            <p:cond delay="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70000"/>
                    </a14:imgEffect>
                    <a14:imgEffect>
                      <a14:brightnessContrast contrast="-6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0F61F9CC-0091-4091-85E8-7AD9498C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09" y="0"/>
            <a:ext cx="2894091" cy="10156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015663"/>
            <a:ext cx="1219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		</a:t>
            </a:r>
            <a:r>
              <a:rPr lang="en-US" sz="2800" dirty="0" smtClean="0"/>
              <a:t>The </a:t>
            </a:r>
            <a:r>
              <a:rPr lang="en-US" sz="2800" dirty="0"/>
              <a:t>main task of this project is to find the displacement of a sting which is fixed in both ends at various points in given grid. We do it using matrices extensively. </a:t>
            </a:r>
          </a:p>
          <a:p>
            <a:endParaRPr lang="en-US" sz="2800" dirty="0" smtClean="0"/>
          </a:p>
          <a:p>
            <a:r>
              <a:rPr lang="en-US" sz="2800" dirty="0" smtClean="0"/>
              <a:t>Au=B </a:t>
            </a:r>
            <a:r>
              <a:rPr lang="en-US" sz="2800" dirty="0"/>
              <a:t>is the main formula used, where A is the coefficient matrix, B is the boundary matrix and u is the resulting temperature matrix. </a:t>
            </a:r>
            <a:endParaRPr lang="en-US" sz="2800" dirty="0" smtClean="0"/>
          </a:p>
          <a:p>
            <a:r>
              <a:rPr lang="de-DE" sz="2800" dirty="0" smtClean="0"/>
              <a:t>				h </a:t>
            </a:r>
            <a:r>
              <a:rPr lang="de-DE" sz="2800" dirty="0"/>
              <a:t>= </a:t>
            </a:r>
            <a:r>
              <a:rPr lang="el-GR" sz="2800" dirty="0"/>
              <a:t>Δ</a:t>
            </a:r>
            <a:r>
              <a:rPr lang="de-DE" sz="2800" dirty="0"/>
              <a:t>x </a:t>
            </a:r>
          </a:p>
          <a:p>
            <a:r>
              <a:rPr lang="de-DE" sz="2800" dirty="0" smtClean="0"/>
              <a:t>				k </a:t>
            </a:r>
            <a:r>
              <a:rPr lang="de-DE" sz="2800" dirty="0"/>
              <a:t>= </a:t>
            </a:r>
            <a:r>
              <a:rPr lang="el-GR" sz="2800" dirty="0"/>
              <a:t>Δ</a:t>
            </a:r>
            <a:r>
              <a:rPr lang="de-DE" sz="2800" dirty="0"/>
              <a:t>t </a:t>
            </a:r>
            <a:endParaRPr lang="en-US" sz="28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differential Vibration equation provided is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75053" y="5245463"/>
            <a:ext cx="427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............................(1)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1C94D27-8F2E-4832-BBDD-6EE6234CEF47}"/>
              </a:ext>
            </a:extLst>
          </p:cNvPr>
          <p:cNvSpPr/>
          <p:nvPr/>
        </p:nvSpPr>
        <p:spPr>
          <a:xfrm>
            <a:off x="0" y="-7934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 and mathematical formula</a:t>
            </a:r>
          </a:p>
          <a:p>
            <a:endParaRPr lang="en-US" altLang="en-US" sz="6000" b="1" dirty="0">
              <a:latin typeface="Monotype Corsiva" panose="03010101010201010101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9DC273E-636B-48F7-B969-D55ED686ED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58" y="5175463"/>
            <a:ext cx="4573653" cy="15559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9132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" fill="hold">
                                          <p:stCondLst>
                                            <p:cond delay="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70000"/>
                    </a14:imgEffect>
                    <a14:imgEffect>
                      <a14:brightnessContrast contrast="-6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1C94D27-8F2E-4832-BBDD-6EE6234CEF47}"/>
              </a:ext>
            </a:extLst>
          </p:cNvPr>
          <p:cNvSpPr/>
          <p:nvPr/>
        </p:nvSpPr>
        <p:spPr>
          <a:xfrm>
            <a:off x="0" y="34270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 and mathematical formula</a:t>
            </a:r>
          </a:p>
          <a:p>
            <a:endParaRPr lang="en-US" altLang="en-US" sz="6000" b="1" dirty="0">
              <a:latin typeface="Monotype Corsiva" panose="03010101010201010101" pitchFamily="66" charset="0"/>
            </a:endParaRPr>
          </a:p>
        </p:txBody>
      </p:sp>
      <p:pic>
        <p:nvPicPr>
          <p:cNvPr id="12" name="Picture 11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0F61F9CC-0091-4091-85E8-7AD9498C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09" y="0"/>
            <a:ext cx="2894091" cy="10156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3137" y="1347536"/>
                <a:ext cx="11758863" cy="4504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0000"/>
                    </a:solidFill>
                    <a:latin typeface="Times New Roman"/>
                  </a:rPr>
                  <a:t>We know from Taylor series expansion we get,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8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de-DE" sz="2800" i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de-DE" sz="28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²</m:t>
                        </m:r>
                        <m:r>
                          <m:rPr>
                            <m:sty m:val="p"/>
                          </m:rPr>
                          <a:rPr lang="de-DE" sz="2800" b="0" i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u</m:t>
                        </m:r>
                      </m:num>
                      <m:den>
                        <m:r>
                          <a:rPr lang="de-DE" sz="28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de-DE" sz="28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de-DE" sz="28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²</m:t>
                        </m:r>
                      </m:den>
                    </m:f>
                  </m:oMath>
                </a14:m>
                <a:r>
                  <a:rPr lang="de-DE" sz="2800" dirty="0" smtClean="0">
                    <a:solidFill>
                      <a:srgbClr val="000000"/>
                    </a:solidFill>
                    <a:latin typeface="Cambria Math"/>
                  </a:rPr>
                  <a:t>(</a:t>
                </a:r>
                <a:r>
                  <a:rPr lang="de-DE" sz="2800" dirty="0">
                    <a:solidFill>
                      <a:srgbClr val="000000"/>
                    </a:solidFill>
                    <a:latin typeface="Cambria Math"/>
                  </a:rPr>
                  <a:t>𝑥,𝑡) </a:t>
                </a:r>
                <a:r>
                  <a:rPr lang="de-DE" sz="2800" dirty="0">
                    <a:solidFill>
                      <a:srgbClr val="000000"/>
                    </a:solidFill>
                    <a:latin typeface="Times New Roman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360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de-DE" sz="36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de-DE" sz="36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de-DE" sz="36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de-DE" sz="36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de-DE" sz="36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de-DE" sz="36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de-DE" sz="36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de-DE" sz="36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)− 2</m:t>
                        </m:r>
                        <m:r>
                          <a:rPr lang="de-DE" sz="36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de-DE" sz="36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de-DE" sz="36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de-DE" sz="36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de-DE" sz="36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de-DE" sz="36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)+</m:t>
                        </m:r>
                        <m:r>
                          <a:rPr lang="de-DE" sz="36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de-DE" sz="36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de-DE" sz="36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de-DE" sz="36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de-DE" sz="36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de-DE" sz="36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de-DE" sz="36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de-DE" sz="36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de-DE" sz="3600">
                            <a:solidFill>
                              <a:srgbClr val="000000"/>
                            </a:solidFill>
                            <a:latin typeface="Cambria Math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3600">
                            <a:solidFill>
                              <a:srgbClr val="00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de-DE" sz="36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²</m:t>
                        </m:r>
                      </m:den>
                    </m:f>
                  </m:oMath>
                </a14:m>
                <a:r>
                  <a:rPr lang="de-DE" dirty="0">
                    <a:solidFill>
                      <a:srgbClr val="000000"/>
                    </a:solidFill>
                    <a:latin typeface="Cambria Math"/>
                  </a:rPr>
                  <a:t> </a:t>
                </a:r>
                <a:r>
                  <a:rPr lang="de-DE" sz="2800" dirty="0">
                    <a:solidFill>
                      <a:srgbClr val="000000"/>
                    </a:solidFill>
                    <a:latin typeface="Times New Roman"/>
                  </a:rPr>
                  <a:t>----- (2) </a:t>
                </a:r>
              </a:p>
              <a:p>
                <a:r>
                  <a:rPr lang="de-DE" sz="2400" dirty="0">
                    <a:solidFill>
                      <a:srgbClr val="000000"/>
                    </a:solidFill>
                    <a:latin typeface="Times New Roman"/>
                  </a:rPr>
                  <a:t>And,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de-DE" sz="2800">
                            <a:solidFill>
                              <a:srgbClr val="000000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de-DE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²</m:t>
                        </m:r>
                        <m:r>
                          <m:rPr>
                            <m:sty m:val="p"/>
                          </m:rPr>
                          <a:rPr lang="de-DE" sz="2800">
                            <a:solidFill>
                              <a:srgbClr val="000000"/>
                            </a:solidFill>
                            <a:latin typeface="Cambria Math"/>
                          </a:rPr>
                          <m:t>u</m:t>
                        </m:r>
                      </m:num>
                      <m:den>
                        <m:r>
                          <a:rPr lang="de-DE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de-DE" sz="28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de-DE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²</m:t>
                        </m:r>
                      </m:den>
                    </m:f>
                  </m:oMath>
                </a14:m>
                <a:r>
                  <a:rPr lang="de-DE" sz="2800" dirty="0" smtClean="0">
                    <a:solidFill>
                      <a:srgbClr val="000000"/>
                    </a:solidFill>
                    <a:latin typeface="Cambria Math"/>
                  </a:rPr>
                  <a:t>(</a:t>
                </a:r>
                <a:r>
                  <a:rPr lang="de-DE" sz="2800" dirty="0">
                    <a:solidFill>
                      <a:srgbClr val="000000"/>
                    </a:solidFill>
                    <a:latin typeface="Cambria Math"/>
                  </a:rPr>
                  <a:t>𝑥,𝑡) </a:t>
                </a:r>
                <a:r>
                  <a:rPr lang="de-DE" sz="2800" dirty="0">
                    <a:solidFill>
                      <a:srgbClr val="000000"/>
                    </a:solidFill>
                    <a:latin typeface="Times New Roman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40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e-DE" sz="2800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𝑢</m:t>
                        </m:r>
                        <m:r>
                          <m:rPr>
                            <m:nor/>
                          </m:rPr>
                          <a:rPr lang="de-DE" sz="2800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de-DE" sz="2800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de-DE" sz="2800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de-DE" sz="2800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de-DE" sz="2800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de-DE" sz="2800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de-DE" sz="2800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)− 2</m:t>
                        </m:r>
                        <m:r>
                          <m:rPr>
                            <m:nor/>
                          </m:rPr>
                          <a:rPr lang="de-DE" sz="2800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𝑢</m:t>
                        </m:r>
                        <m:r>
                          <m:rPr>
                            <m:nor/>
                          </m:rPr>
                          <a:rPr lang="de-DE" sz="2800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de-DE" sz="2800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de-DE" sz="2800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de-DE" sz="2800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de-DE" sz="2800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)+</m:t>
                        </m:r>
                        <m:r>
                          <m:rPr>
                            <m:nor/>
                          </m:rPr>
                          <a:rPr lang="de-DE" sz="2800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𝑢</m:t>
                        </m:r>
                        <m:r>
                          <m:rPr>
                            <m:nor/>
                          </m:rPr>
                          <a:rPr lang="de-DE" sz="2800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de-DE" sz="2800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de-DE" sz="2800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de-DE" sz="2800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de-DE" sz="2800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de-DE" sz="2800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de-DE" sz="2800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de-DE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de-DE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de-DE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²</m:t>
                        </m:r>
                      </m:den>
                    </m:f>
                  </m:oMath>
                </a14:m>
                <a:r>
                  <a:rPr lang="de-DE" sz="2800" dirty="0" smtClean="0">
                    <a:solidFill>
                      <a:srgbClr val="000000"/>
                    </a:solidFill>
                    <a:latin typeface="Times New Roman"/>
                  </a:rPr>
                  <a:t>----- </a:t>
                </a:r>
                <a:r>
                  <a:rPr lang="de-DE" sz="2800" dirty="0">
                    <a:solidFill>
                      <a:srgbClr val="000000"/>
                    </a:solidFill>
                    <a:latin typeface="Times New Roman"/>
                  </a:rPr>
                  <a:t>(3) 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/>
                  </a:rPr>
                  <a:t>So, from, (1) we get,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de-DE" sz="2800">
                            <a:solidFill>
                              <a:srgbClr val="000000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de-DE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²</m:t>
                        </m:r>
                        <m:r>
                          <m:rPr>
                            <m:sty m:val="p"/>
                          </m:rPr>
                          <a:rPr lang="de-DE" sz="2800">
                            <a:solidFill>
                              <a:srgbClr val="000000"/>
                            </a:solidFill>
                            <a:latin typeface="Cambria Math"/>
                          </a:rPr>
                          <m:t>u</m:t>
                        </m:r>
                      </m:num>
                      <m:den>
                        <m:r>
                          <a:rPr lang="de-DE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de-DE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de-DE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²</m:t>
                        </m:r>
                      </m:den>
                    </m:f>
                  </m:oMath>
                </a14:m>
                <a:r>
                  <a:rPr lang="de-DE" sz="2800" dirty="0" smtClean="0">
                    <a:solidFill>
                      <a:srgbClr val="000000"/>
                    </a:solidFill>
                    <a:latin typeface="Cambria Math"/>
                  </a:rPr>
                  <a:t>(</a:t>
                </a:r>
                <a:r>
                  <a:rPr lang="de-DE" sz="2800" dirty="0">
                    <a:solidFill>
                      <a:srgbClr val="000000"/>
                    </a:solidFill>
                    <a:latin typeface="Cambria Math"/>
                  </a:rPr>
                  <a:t>𝑥,𝑡) </a:t>
                </a:r>
                <a:r>
                  <a:rPr lang="de-DE" sz="2800" dirty="0">
                    <a:solidFill>
                      <a:srgbClr val="000000"/>
                    </a:solidFill>
                    <a:latin typeface="Times New Roman"/>
                  </a:rPr>
                  <a:t>- </a:t>
                </a:r>
                <a:r>
                  <a:rPr lang="de-DE" sz="2800" dirty="0" smtClean="0">
                    <a:solidFill>
                      <a:srgbClr val="000000"/>
                    </a:solidFill>
                    <a:latin typeface="Cambria Math"/>
                  </a:rPr>
                  <a:t>𝑐</a:t>
                </a:r>
                <a:r>
                  <a:rPr lang="de-DE" dirty="0" smtClean="0">
                    <a:solidFill>
                      <a:srgbClr val="000000"/>
                    </a:solidFill>
                    <a:latin typeface="Cambria Math"/>
                  </a:rPr>
                  <a:t>²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de-DE" sz="2800">
                            <a:solidFill>
                              <a:srgbClr val="000000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de-DE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²</m:t>
                        </m:r>
                        <m:r>
                          <m:rPr>
                            <m:sty m:val="p"/>
                          </m:rPr>
                          <a:rPr lang="de-DE" sz="2800">
                            <a:solidFill>
                              <a:srgbClr val="000000"/>
                            </a:solidFill>
                            <a:latin typeface="Cambria Math"/>
                          </a:rPr>
                          <m:t>u</m:t>
                        </m:r>
                      </m:num>
                      <m:den>
                        <m:r>
                          <a:rPr lang="de-DE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de-DE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de-DE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²</m:t>
                        </m:r>
                      </m:den>
                    </m:f>
                    <m:r>
                      <a:rPr lang="de-DE" sz="2800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de-DE" sz="2800" dirty="0" smtClean="0">
                    <a:solidFill>
                      <a:srgbClr val="000000"/>
                    </a:solidFill>
                    <a:latin typeface="Cambria Math"/>
                  </a:rPr>
                  <a:t>(</a:t>
                </a:r>
                <a:r>
                  <a:rPr lang="de-DE" sz="2800" dirty="0">
                    <a:solidFill>
                      <a:srgbClr val="000000"/>
                    </a:solidFill>
                    <a:latin typeface="Cambria Math"/>
                  </a:rPr>
                  <a:t>𝑥,𝑡)=0 </a:t>
                </a:r>
                <a:endParaRPr lang="de-DE" sz="2800" dirty="0">
                  <a:solidFill>
                    <a:srgbClr val="000000"/>
                  </a:solidFill>
                  <a:latin typeface="Times New Roman"/>
                </a:endParaRPr>
              </a:p>
              <a:p>
                <a:r>
                  <a:rPr lang="de-DE" sz="2800" dirty="0">
                    <a:solidFill>
                      <a:srgbClr val="000000"/>
                    </a:solidFill>
                    <a:latin typeface="Wingdings"/>
                  </a:rPr>
                  <a:t>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de-DE" sz="2800">
                            <a:solidFill>
                              <a:srgbClr val="000000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de-DE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²</m:t>
                        </m:r>
                        <m:r>
                          <m:rPr>
                            <m:sty m:val="p"/>
                          </m:rPr>
                          <a:rPr lang="de-DE" sz="2800">
                            <a:solidFill>
                              <a:srgbClr val="000000"/>
                            </a:solidFill>
                            <a:latin typeface="Cambria Math"/>
                          </a:rPr>
                          <m:t>u</m:t>
                        </m:r>
                      </m:num>
                      <m:den>
                        <m:r>
                          <a:rPr lang="de-DE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de-DE" sz="28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de-DE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²</m:t>
                        </m:r>
                      </m:den>
                    </m:f>
                    <m:r>
                      <a:rPr lang="de-DE" sz="2800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de-DE" sz="2800" dirty="0">
                    <a:solidFill>
                      <a:srgbClr val="000000"/>
                    </a:solidFill>
                    <a:latin typeface="Cambria Math"/>
                  </a:rPr>
                  <a:t>(𝑥,𝑡) </a:t>
                </a:r>
                <a:r>
                  <a:rPr lang="de-DE" sz="2800" dirty="0">
                    <a:solidFill>
                      <a:srgbClr val="000000"/>
                    </a:solidFill>
                    <a:latin typeface="Times New Roman"/>
                  </a:rPr>
                  <a:t>= </a:t>
                </a:r>
                <a:r>
                  <a:rPr lang="de-DE" sz="2800" dirty="0">
                    <a:solidFill>
                      <a:srgbClr val="000000"/>
                    </a:solidFill>
                    <a:latin typeface="Cambria Math"/>
                  </a:rPr>
                  <a:t>𝑐</a:t>
                </a:r>
                <a:r>
                  <a:rPr lang="de-DE" dirty="0">
                    <a:solidFill>
                      <a:srgbClr val="000000"/>
                    </a:solidFill>
                    <a:latin typeface="Cambria Math"/>
                  </a:rPr>
                  <a:t>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de-DE" sz="2800">
                            <a:solidFill>
                              <a:srgbClr val="000000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de-DE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²</m:t>
                        </m:r>
                        <m:r>
                          <m:rPr>
                            <m:sty m:val="p"/>
                          </m:rPr>
                          <a:rPr lang="de-DE" sz="2800">
                            <a:solidFill>
                              <a:srgbClr val="000000"/>
                            </a:solidFill>
                            <a:latin typeface="Cambria Math"/>
                          </a:rPr>
                          <m:t>u</m:t>
                        </m:r>
                      </m:num>
                      <m:den>
                        <m:r>
                          <a:rPr lang="de-DE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de-DE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de-DE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²</m:t>
                        </m:r>
                      </m:den>
                    </m:f>
                  </m:oMath>
                </a14:m>
                <a:r>
                  <a:rPr lang="de-DE" sz="2800" dirty="0" smtClean="0">
                    <a:solidFill>
                      <a:srgbClr val="000000"/>
                    </a:solidFill>
                    <a:latin typeface="Cambria Math"/>
                  </a:rPr>
                  <a:t>(</a:t>
                </a:r>
                <a:r>
                  <a:rPr lang="de-DE" sz="2800" dirty="0">
                    <a:solidFill>
                      <a:srgbClr val="000000"/>
                    </a:solidFill>
                    <a:latin typeface="Cambria Math"/>
                  </a:rPr>
                  <a:t>𝑥,𝑡) </a:t>
                </a:r>
                <a:r>
                  <a:rPr lang="de-DE" sz="2800" dirty="0">
                    <a:solidFill>
                      <a:srgbClr val="000000"/>
                    </a:solidFill>
                    <a:latin typeface="Times New Roman"/>
                  </a:rPr>
                  <a:t>----- (4) 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7" y="1347536"/>
                <a:ext cx="11758863" cy="4504182"/>
              </a:xfrm>
              <a:prstGeom prst="rect">
                <a:avLst/>
              </a:prstGeom>
              <a:blipFill rotWithShape="1">
                <a:blip r:embed="rId5"/>
                <a:stretch>
                  <a:fillRect l="-1037" t="-10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8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8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8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8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8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7A874A-6E55-415B-9061-8B2D43DC2F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96FEF9-821E-45A6-82F2-0B1CE4CD8C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1BC99BC-3A63-4255-9D4F-38C5B80A319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0</TotalTime>
  <Words>1725</Words>
  <Application>Microsoft Office PowerPoint</Application>
  <PresentationFormat>Custom</PresentationFormat>
  <Paragraphs>280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Crop</vt:lpstr>
      <vt:lpstr>Computer Based Engineering Mathematics Summer Semester 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2012-09-21T18:31:34Z</dcterms:created>
  <dcterms:modified xsi:type="dcterms:W3CDTF">2018-07-19T13:27:01Z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