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4630400" cy="8229600"/>
  <p:notesSz cx="8229600" cy="146304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6" d="100"/>
          <a:sy n="10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520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74215-7581-A93F-9F69-BDD6B2E17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F0F1E-8A4A-69F0-2CED-E6E177BD26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101772-CE02-6869-A8AB-1E11220BD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6E09A-FE6F-A4D2-3541-3B2B31D6B3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8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3046333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Influencer Marketing Campaign Results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4788218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1356" y="886420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GB" sz="4300" dirty="0">
                <a:solidFill>
                  <a:srgbClr val="C6BFEE"/>
                </a:solidFill>
                <a:latin typeface="Prompt Medium" pitchFamily="34" charset="0"/>
                <a:cs typeface="Prompt Medium" pitchFamily="34" charset="-120"/>
              </a:rPr>
              <a:t>{{</a:t>
            </a:r>
            <a:r>
              <a:rPr lang="en-GB" sz="4300" dirty="0" err="1">
                <a:solidFill>
                  <a:srgbClr val="C6BFEE"/>
                </a:solidFill>
                <a:latin typeface="Prompt Medium" pitchFamily="34" charset="0"/>
                <a:cs typeface="Prompt Medium" pitchFamily="34" charset="-120"/>
              </a:rPr>
              <a:t>influencer_handle</a:t>
            </a:r>
            <a:r>
              <a:rPr lang="en-GB" sz="4300" dirty="0">
                <a:solidFill>
                  <a:srgbClr val="C6BFEE"/>
                </a:solidFill>
                <a:latin typeface="Prompt Medium" pitchFamily="34" charset="0"/>
                <a:cs typeface="Prompt Medium" pitchFamily="34" charset="-120"/>
              </a:rPr>
              <a:t>}}</a:t>
            </a:r>
            <a:endParaRPr lang="en-US" sz="4300" dirty="0">
              <a:solidFill>
                <a:srgbClr val="C6BFEE"/>
              </a:solidFill>
              <a:latin typeface="Prompt Medium" pitchFamily="34" charset="0"/>
              <a:cs typeface="Prompt Medium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321356" y="2065853"/>
            <a:ext cx="5808702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6400"/>
              </a:lnSpc>
            </a:pPr>
            <a:r>
              <a:rPr lang="en-GB" sz="6400" dirty="0">
                <a:solidFill>
                  <a:srgbClr val="DAD8E9"/>
                </a:solidFill>
                <a:latin typeface="Prompt Medium" pitchFamily="34" charset="0"/>
                <a:cs typeface="Prompt Medium" pitchFamily="34" charset="-120"/>
              </a:rPr>
              <a:t> {{</a:t>
            </a:r>
            <a:r>
              <a:rPr lang="en-GB" sz="6400" dirty="0" err="1">
                <a:solidFill>
                  <a:srgbClr val="DAD8E9"/>
                </a:solidFill>
                <a:latin typeface="Prompt Medium" pitchFamily="34" charset="0"/>
                <a:cs typeface="Prompt Medium" pitchFamily="34" charset="-120"/>
              </a:rPr>
              <a:t>total_posts</a:t>
            </a:r>
            <a:r>
              <a:rPr lang="en-GB" sz="6400" dirty="0">
                <a:solidFill>
                  <a:srgbClr val="DAD8E9"/>
                </a:solidFill>
                <a:latin typeface="Prompt Medium" pitchFamily="34" charset="0"/>
                <a:cs typeface="Prompt Medium" pitchFamily="34" charset="-120"/>
              </a:rPr>
              <a:t>}}</a:t>
            </a:r>
            <a:endParaRPr lang="en-US" sz="6400" dirty="0">
              <a:solidFill>
                <a:srgbClr val="DAD8E9"/>
              </a:solidFill>
              <a:latin typeface="Prompt Medium" pitchFamily="34" charset="0"/>
              <a:cs typeface="Prompt Medium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854047" y="318897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Total Posts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321356" y="3679984"/>
            <a:ext cx="5808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Number of posts by influencer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00342" y="2065853"/>
            <a:ext cx="5808702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6400"/>
              </a:lnSpc>
            </a:pPr>
            <a:r>
              <a:rPr lang="en-GB" sz="6400">
                <a:solidFill>
                  <a:srgbClr val="DAD8E9"/>
                </a:solidFill>
                <a:latin typeface="Prompt Medium" pitchFamily="34" charset="0"/>
                <a:cs typeface="Prompt Medium" pitchFamily="34" charset="-120"/>
              </a:rPr>
              <a:t>{{</a:t>
            </a:r>
            <a:r>
              <a:rPr lang="en-GB" sz="6400" dirty="0" err="1">
                <a:solidFill>
                  <a:srgbClr val="DAD8E9"/>
                </a:solidFill>
                <a:latin typeface="Prompt Medium" pitchFamily="34" charset="0"/>
                <a:cs typeface="Prompt Medium" pitchFamily="34" charset="-120"/>
              </a:rPr>
              <a:t>total</a:t>
            </a:r>
            <a:r>
              <a:rPr lang="en-GB" sz="6400" err="1">
                <a:solidFill>
                  <a:srgbClr val="DAD8E9"/>
                </a:solidFill>
                <a:latin typeface="Prompt Medium" pitchFamily="34" charset="0"/>
                <a:cs typeface="Prompt Medium" pitchFamily="34" charset="-120"/>
              </a:rPr>
              <a:t>_</a:t>
            </a:r>
            <a:r>
              <a:rPr lang="en-GB" sz="6400">
                <a:solidFill>
                  <a:srgbClr val="DAD8E9"/>
                </a:solidFill>
                <a:latin typeface="Prompt Medium" pitchFamily="34" charset="0"/>
                <a:cs typeface="Prompt Medium" pitchFamily="34" charset="-120"/>
              </a:rPr>
              <a:t>impressions}}</a:t>
            </a:r>
            <a:endParaRPr lang="en-GB" sz="6400" dirty="0">
              <a:solidFill>
                <a:srgbClr val="DAD8E9"/>
              </a:solidFill>
              <a:latin typeface="Prompt Medium" pitchFamily="34" charset="0"/>
              <a:cs typeface="Prompt Medium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033034" y="318897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Total Impressions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500342" y="3679984"/>
            <a:ext cx="5808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Number of times content was displayed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321356" y="4938951"/>
            <a:ext cx="5808702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6400"/>
              </a:lnSpc>
            </a:pPr>
            <a:r>
              <a:rPr lang="en-GB" sz="6400">
                <a:solidFill>
                  <a:srgbClr val="DAD8E9"/>
                </a:solidFill>
                <a:latin typeface="Prompt Medium" pitchFamily="34" charset="0"/>
                <a:cs typeface="Prompt Medium" pitchFamily="34" charset="-120"/>
              </a:rPr>
              <a:t>{{</a:t>
            </a:r>
            <a:r>
              <a:rPr lang="en-GB" sz="6400" dirty="0" err="1">
                <a:solidFill>
                  <a:srgbClr val="DAD8E9"/>
                </a:solidFill>
                <a:latin typeface="Prompt Medium" pitchFamily="34" charset="0"/>
                <a:cs typeface="Prompt Medium" pitchFamily="34" charset="-120"/>
              </a:rPr>
              <a:t>total</a:t>
            </a:r>
            <a:r>
              <a:rPr lang="en-GB" sz="6400" err="1">
                <a:solidFill>
                  <a:srgbClr val="DAD8E9"/>
                </a:solidFill>
                <a:latin typeface="Prompt Medium" pitchFamily="34" charset="0"/>
                <a:cs typeface="Prompt Medium" pitchFamily="34" charset="-120"/>
              </a:rPr>
              <a:t>_</a:t>
            </a:r>
            <a:r>
              <a:rPr lang="en-GB" sz="6400">
                <a:solidFill>
                  <a:srgbClr val="DAD8E9"/>
                </a:solidFill>
                <a:latin typeface="Prompt Medium" pitchFamily="34" charset="0"/>
                <a:cs typeface="Prompt Medium" pitchFamily="34" charset="-120"/>
              </a:rPr>
              <a:t>reach}}</a:t>
            </a:r>
            <a:endParaRPr lang="en-US" sz="6400" dirty="0">
              <a:solidFill>
                <a:srgbClr val="DAD8E9"/>
              </a:solidFill>
              <a:latin typeface="Prompt Medium" pitchFamily="34" charset="0"/>
              <a:cs typeface="Prompt Medium" pitchFamily="34" charset="-12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2854047" y="606206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Total Reach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1321356" y="6553081"/>
            <a:ext cx="5808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total unique viewers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00342" y="4938951"/>
            <a:ext cx="5808702" cy="814626"/>
          </a:xfrm>
          <a:prstGeom prst="rect">
            <a:avLst/>
          </a:prstGeom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GB" sz="6400" dirty="0">
                <a:solidFill>
                  <a:srgbClr val="A95B95"/>
                </a:solidFill>
                <a:latin typeface="Prompt Medium" pitchFamily="34" charset="0"/>
                <a:cs typeface="Prompt Medium" pitchFamily="34" charset="-120"/>
              </a:rPr>
              <a:t>{{</a:t>
            </a:r>
            <a:r>
              <a:rPr lang="en-GB" sz="6400" dirty="0" err="1">
                <a:solidFill>
                  <a:srgbClr val="A95B95"/>
                </a:solidFill>
                <a:latin typeface="Prompt Medium" pitchFamily="34" charset="0"/>
                <a:cs typeface="Prompt Medium" pitchFamily="34" charset="-120"/>
              </a:rPr>
              <a:t>avg_engagement_rate</a:t>
            </a:r>
            <a:r>
              <a:rPr lang="en-GB" sz="6400" dirty="0">
                <a:solidFill>
                  <a:srgbClr val="A95B95"/>
                </a:solidFill>
                <a:latin typeface="Prompt Medium" pitchFamily="34" charset="0"/>
                <a:cs typeface="Prompt Medium" pitchFamily="34" charset="-120"/>
              </a:rPr>
              <a:t>}}</a:t>
            </a:r>
            <a:endParaRPr lang="en-US" sz="6400" dirty="0">
              <a:solidFill>
                <a:srgbClr val="A95B95"/>
              </a:solidFill>
              <a:latin typeface="Prompt Medium" pitchFamily="34" charset="0"/>
              <a:cs typeface="Prompt Medium" pitchFamily="34" charset="-12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8880872" y="6062067"/>
            <a:ext cx="304752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A95B95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Avg. Engagement Rate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7500342" y="6553081"/>
            <a:ext cx="58087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Measure of audience interaction with the influencer's content.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A8B5B-3023-7063-9536-2A43D4093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7EF6227-C351-AEA8-1B7A-661DC1263EA7}"/>
              </a:ext>
            </a:extLst>
          </p:cNvPr>
          <p:cNvSpPr/>
          <p:nvPr/>
        </p:nvSpPr>
        <p:spPr>
          <a:xfrm>
            <a:off x="793790" y="1375767"/>
            <a:ext cx="10837664" cy="7442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ea typeface="Petrona Bold" pitchFamily="34" charset="-122"/>
                <a:cs typeface="FUTURA MEDIUM" panose="020B0602020204020303" pitchFamily="34" charset="-79"/>
              </a:rPr>
              <a:t>{{influencer}}</a:t>
            </a:r>
            <a:endParaRPr lang="en-US" sz="4650" dirty="0">
              <a:cs typeface="Futura Medium" panose="020B0602020204020303" pitchFamily="34" charset="-79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9838D71B-E77E-6642-B997-25BC2427F8F1}"/>
              </a:ext>
            </a:extLst>
          </p:cNvPr>
          <p:cNvSpPr/>
          <p:nvPr/>
        </p:nvSpPr>
        <p:spPr>
          <a:xfrm>
            <a:off x="793790" y="2573655"/>
            <a:ext cx="130428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1098FBFF-0669-3031-4B8F-EA79989A2F71}"/>
              </a:ext>
            </a:extLst>
          </p:cNvPr>
          <p:cNvSpPr/>
          <p:nvPr/>
        </p:nvSpPr>
        <p:spPr>
          <a:xfrm>
            <a:off x="1028462" y="2724983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Platform</a:t>
            </a:r>
            <a:endParaRPr lang="en-US" sz="1750" dirty="0">
              <a:cs typeface="Futura Medium" panose="020B0602020204020303" pitchFamily="34" charset="-79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400BA43B-F79A-1984-37AA-2CFF717DF43B}"/>
              </a:ext>
            </a:extLst>
          </p:cNvPr>
          <p:cNvSpPr/>
          <p:nvPr/>
        </p:nvSpPr>
        <p:spPr>
          <a:xfrm>
            <a:off x="4289108" y="2724983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YouTube</a:t>
            </a:r>
            <a:endParaRPr lang="en-US" sz="1750" dirty="0">
              <a:cs typeface="Futura Medium" panose="020B0602020204020303" pitchFamily="34" charset="-79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B551E9D-162F-9A54-5D02-C4D387F5BF63}"/>
              </a:ext>
            </a:extLst>
          </p:cNvPr>
          <p:cNvSpPr/>
          <p:nvPr/>
        </p:nvSpPr>
        <p:spPr>
          <a:xfrm>
            <a:off x="7545943" y="2724983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Instagram</a:t>
            </a:r>
            <a:endParaRPr lang="en-US" sz="1750" dirty="0">
              <a:cs typeface="Futura Medium" panose="020B0602020204020303" pitchFamily="34" charset="-79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FF7DF7F9-6A94-8FFD-D467-3009530D6CFE}"/>
              </a:ext>
            </a:extLst>
          </p:cNvPr>
          <p:cNvSpPr/>
          <p:nvPr/>
        </p:nvSpPr>
        <p:spPr>
          <a:xfrm>
            <a:off x="10802779" y="2724983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TikTok</a:t>
            </a:r>
            <a:endParaRPr lang="en-US" sz="1750" dirty="0">
              <a:cs typeface="Futura Medium" panose="020B0602020204020303" pitchFamily="34" charset="-79"/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57F343DD-F159-D96E-906A-09764F73ABD3}"/>
              </a:ext>
            </a:extLst>
          </p:cNvPr>
          <p:cNvSpPr/>
          <p:nvPr/>
        </p:nvSpPr>
        <p:spPr>
          <a:xfrm>
            <a:off x="793789" y="318993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ES" dirty="0">
              <a:cs typeface="Futura Medium" panose="020B0602020204020303" pitchFamily="34" charset="-79"/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8BC7B226-5C75-7672-235A-00A4BA5B3745}"/>
              </a:ext>
            </a:extLst>
          </p:cNvPr>
          <p:cNvSpPr/>
          <p:nvPr/>
        </p:nvSpPr>
        <p:spPr>
          <a:xfrm>
            <a:off x="1028462" y="3375303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Number of Posts</a:t>
            </a:r>
            <a:endParaRPr lang="en-US" sz="1750" dirty="0">
              <a:cs typeface="Futura Medium" panose="020B0602020204020303" pitchFamily="34" charset="-79"/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DEE4F83E-35C3-CD8F-9D6D-CF60050B3CEA}"/>
              </a:ext>
            </a:extLst>
          </p:cNvPr>
          <p:cNvSpPr/>
          <p:nvPr/>
        </p:nvSpPr>
        <p:spPr>
          <a:xfrm>
            <a:off x="4289108" y="3375303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>
              <a:defRPr sz="1200"/>
            </a:pPr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yt_posts</a:t>
            </a:r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E5E6FE96-C771-FCC6-0656-6AA025A1B316}"/>
              </a:ext>
            </a:extLst>
          </p:cNvPr>
          <p:cNvSpPr/>
          <p:nvPr/>
        </p:nvSpPr>
        <p:spPr>
          <a:xfrm>
            <a:off x="7545943" y="3375303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ig_posts</a:t>
            </a:r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F43E9A89-55EC-335F-B87E-A127042B87BF}"/>
              </a:ext>
            </a:extLst>
          </p:cNvPr>
          <p:cNvSpPr/>
          <p:nvPr/>
        </p:nvSpPr>
        <p:spPr>
          <a:xfrm>
            <a:off x="10802779" y="3375303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tt_posts</a:t>
            </a:r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D6775F88-48D8-D252-5924-D0438D036613}"/>
              </a:ext>
            </a:extLst>
          </p:cNvPr>
          <p:cNvSpPr/>
          <p:nvPr/>
        </p:nvSpPr>
        <p:spPr>
          <a:xfrm>
            <a:off x="1028462" y="4025622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Total Impressions</a:t>
            </a:r>
            <a:endParaRPr lang="en-US" sz="1750" dirty="0">
              <a:cs typeface="Futura Medium" panose="020B0602020204020303" pitchFamily="34" charset="-79"/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F55B1314-33D0-05F6-7CF7-B0AD88366D83}"/>
              </a:ext>
            </a:extLst>
          </p:cNvPr>
          <p:cNvSpPr/>
          <p:nvPr/>
        </p:nvSpPr>
        <p:spPr>
          <a:xfrm>
            <a:off x="4289108" y="4025622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yt_impressions</a:t>
            </a:r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342129B5-9FC0-A859-E454-2DB2618018ED}"/>
              </a:ext>
            </a:extLst>
          </p:cNvPr>
          <p:cNvSpPr/>
          <p:nvPr/>
        </p:nvSpPr>
        <p:spPr>
          <a:xfrm>
            <a:off x="7545943" y="4025622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ig_impressions</a:t>
            </a:r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2602505C-BC93-42C1-AA54-AAD61062807C}"/>
              </a:ext>
            </a:extLst>
          </p:cNvPr>
          <p:cNvSpPr/>
          <p:nvPr/>
        </p:nvSpPr>
        <p:spPr>
          <a:xfrm>
            <a:off x="10802779" y="4025622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tt_impressions</a:t>
            </a:r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659C16AD-B9C2-FB9F-6879-AEFF075ECCB3}"/>
              </a:ext>
            </a:extLst>
          </p:cNvPr>
          <p:cNvSpPr/>
          <p:nvPr/>
        </p:nvSpPr>
        <p:spPr>
          <a:xfrm>
            <a:off x="801410" y="4532233"/>
            <a:ext cx="13027581" cy="650319"/>
          </a:xfrm>
          <a:prstGeom prst="rect">
            <a:avLst/>
          </a:prstGeom>
        </p:spPr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D821BF3B-4AA8-001A-F919-49438B493D1F}"/>
              </a:ext>
            </a:extLst>
          </p:cNvPr>
          <p:cNvSpPr/>
          <p:nvPr/>
        </p:nvSpPr>
        <p:spPr>
          <a:xfrm>
            <a:off x="1028462" y="4675942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Unique Reach</a:t>
            </a:r>
            <a:endParaRPr lang="en-US" sz="1750" dirty="0">
              <a:cs typeface="Futura Medium" panose="020B0602020204020303" pitchFamily="34" charset="-79"/>
            </a:endParaRPr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C52C37E2-0AB7-F31E-9990-F97F636151DB}"/>
              </a:ext>
            </a:extLst>
          </p:cNvPr>
          <p:cNvSpPr/>
          <p:nvPr/>
        </p:nvSpPr>
        <p:spPr>
          <a:xfrm>
            <a:off x="4289108" y="4675942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yt_reach</a:t>
            </a:r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A33E962C-A937-3BC8-A6E9-0B2B3F4049DD}"/>
              </a:ext>
            </a:extLst>
          </p:cNvPr>
          <p:cNvSpPr/>
          <p:nvPr/>
        </p:nvSpPr>
        <p:spPr>
          <a:xfrm>
            <a:off x="7545943" y="4675942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ig_reach</a:t>
            </a:r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6C588419-15D1-586E-8AAF-FBD65207604D}"/>
              </a:ext>
            </a:extLst>
          </p:cNvPr>
          <p:cNvSpPr/>
          <p:nvPr/>
        </p:nvSpPr>
        <p:spPr>
          <a:xfrm>
            <a:off x="10802779" y="4675942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tt_reach</a:t>
            </a:r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25" name="Text 23">
            <a:extLst>
              <a:ext uri="{FF2B5EF4-FFF2-40B4-BE49-F238E27FC236}">
                <a16:creationId xmlns:a16="http://schemas.microsoft.com/office/drawing/2014/main" id="{65E962B3-5A9B-7325-9E33-8088D6E2D873}"/>
              </a:ext>
            </a:extLst>
          </p:cNvPr>
          <p:cNvSpPr/>
          <p:nvPr/>
        </p:nvSpPr>
        <p:spPr>
          <a:xfrm>
            <a:off x="1028462" y="5326261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Total Likes &amp; Comments</a:t>
            </a:r>
            <a:endParaRPr lang="en-US" sz="1750" dirty="0">
              <a:cs typeface="Futura Medium" panose="020B0602020204020303" pitchFamily="34" charset="-79"/>
            </a:endParaRPr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2319CBAF-8375-F76D-CFB4-8A09005AAD2B}"/>
              </a:ext>
            </a:extLst>
          </p:cNvPr>
          <p:cNvSpPr/>
          <p:nvPr/>
        </p:nvSpPr>
        <p:spPr>
          <a:xfrm>
            <a:off x="4289108" y="5326261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yt_likes_comments</a:t>
            </a:r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27" name="Text 25">
            <a:extLst>
              <a:ext uri="{FF2B5EF4-FFF2-40B4-BE49-F238E27FC236}">
                <a16:creationId xmlns:a16="http://schemas.microsoft.com/office/drawing/2014/main" id="{515EC67C-503E-0EEC-6C7C-7C84E765D3CD}"/>
              </a:ext>
            </a:extLst>
          </p:cNvPr>
          <p:cNvSpPr/>
          <p:nvPr/>
        </p:nvSpPr>
        <p:spPr>
          <a:xfrm>
            <a:off x="7545943" y="5326261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ig_likes_comments</a:t>
            </a:r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A5963F1D-E25A-BB7A-520F-88E76ACE6448}"/>
              </a:ext>
            </a:extLst>
          </p:cNvPr>
          <p:cNvSpPr/>
          <p:nvPr/>
        </p:nvSpPr>
        <p:spPr>
          <a:xfrm>
            <a:off x="10802779" y="5326261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{{</a:t>
            </a:r>
            <a:r>
              <a:rPr lang="en-GB" sz="1750" kern="0" spc="-36" dirty="0" err="1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tt_likes_comments</a:t>
            </a:r>
            <a:r>
              <a:rPr lang="en-GB" sz="1750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30" name="Text 28">
            <a:extLst>
              <a:ext uri="{FF2B5EF4-FFF2-40B4-BE49-F238E27FC236}">
                <a16:creationId xmlns:a16="http://schemas.microsoft.com/office/drawing/2014/main" id="{E5419654-FFB8-D678-14E8-089EB9C6BC51}"/>
              </a:ext>
            </a:extLst>
          </p:cNvPr>
          <p:cNvSpPr/>
          <p:nvPr/>
        </p:nvSpPr>
        <p:spPr>
          <a:xfrm>
            <a:off x="1028462" y="5976580"/>
            <a:ext cx="2799397" cy="50661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0D6DE"/>
                </a:solidFill>
                <a:ea typeface="Inter" pitchFamily="34" charset="-122"/>
                <a:cs typeface="FUTURA MEDIUM" panose="020B0602020204020303" pitchFamily="34" charset="-79"/>
              </a:rPr>
              <a:t>Average Engagement Rate</a:t>
            </a:r>
            <a:endParaRPr lang="en-US" sz="1750" dirty="0">
              <a:cs typeface="Futura Medium" panose="020B0602020204020303" pitchFamily="34" charset="-79"/>
            </a:endParaRPr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587624FB-2B64-3ADB-8C9F-C3E249800CC7}"/>
              </a:ext>
            </a:extLst>
          </p:cNvPr>
          <p:cNvSpPr/>
          <p:nvPr/>
        </p:nvSpPr>
        <p:spPr>
          <a:xfrm>
            <a:off x="4289108" y="5976580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2000" b="1" kern="0" spc="-94" dirty="0">
                <a:solidFill>
                  <a:srgbClr val="FF8AAF"/>
                </a:solidFill>
                <a:ea typeface="Petrona Bold" pitchFamily="34" charset="-122"/>
                <a:cs typeface="FUTURA MEDIUM" panose="020B0602020204020303" pitchFamily="34" charset="-79"/>
              </a:rPr>
              <a:t>{{</a:t>
            </a:r>
            <a:r>
              <a:rPr lang="en-GB" sz="2000" b="1" kern="0" spc="-94" dirty="0" err="1">
                <a:solidFill>
                  <a:srgbClr val="FF8AAF"/>
                </a:solidFill>
                <a:ea typeface="Petrona Bold" pitchFamily="34" charset="-122"/>
                <a:cs typeface="FUTURA MEDIUM" panose="020B0602020204020303" pitchFamily="34" charset="-79"/>
              </a:rPr>
              <a:t>yt_eng_rate</a:t>
            </a:r>
            <a:r>
              <a:rPr lang="en-GB" sz="2000" b="1" kern="0" spc="-94" dirty="0">
                <a:solidFill>
                  <a:srgbClr val="FF8AAF"/>
                </a:solidFill>
                <a:ea typeface="Petrona Bold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32" name="Text 30">
            <a:extLst>
              <a:ext uri="{FF2B5EF4-FFF2-40B4-BE49-F238E27FC236}">
                <a16:creationId xmlns:a16="http://schemas.microsoft.com/office/drawing/2014/main" id="{A606D67B-D76E-562C-55D8-146BB4C4617E}"/>
              </a:ext>
            </a:extLst>
          </p:cNvPr>
          <p:cNvSpPr/>
          <p:nvPr/>
        </p:nvSpPr>
        <p:spPr>
          <a:xfrm>
            <a:off x="7545943" y="5976580"/>
            <a:ext cx="2795588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2000" b="1" kern="0" spc="-94" dirty="0">
                <a:solidFill>
                  <a:srgbClr val="FF8AAF"/>
                </a:solidFill>
                <a:ea typeface="Petrona Bold" pitchFamily="34" charset="-122"/>
                <a:cs typeface="FUTURA MEDIUM" panose="020B0602020204020303" pitchFamily="34" charset="-79"/>
              </a:rPr>
              <a:t>{{</a:t>
            </a:r>
            <a:r>
              <a:rPr lang="en-GB" sz="2000" b="1" kern="0" spc="-94" dirty="0" err="1">
                <a:solidFill>
                  <a:srgbClr val="FF8AAF"/>
                </a:solidFill>
                <a:ea typeface="Petrona Bold" pitchFamily="34" charset="-122"/>
                <a:cs typeface="FUTURA MEDIUM" panose="020B0602020204020303" pitchFamily="34" charset="-79"/>
              </a:rPr>
              <a:t>ig_eng_rate</a:t>
            </a:r>
            <a:r>
              <a:rPr lang="en-GB" sz="2000" b="1" kern="0" spc="-94" dirty="0">
                <a:solidFill>
                  <a:srgbClr val="FF8AAF"/>
                </a:solidFill>
                <a:ea typeface="Petrona Bold" pitchFamily="34" charset="-122"/>
                <a:cs typeface="FUTURA MEDIUM" panose="020B0602020204020303" pitchFamily="34" charset="-79"/>
              </a:rPr>
              <a:t>}}</a:t>
            </a:r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CCB41A89-67E9-9B4E-1D5C-E9F51C89D1AA}"/>
              </a:ext>
            </a:extLst>
          </p:cNvPr>
          <p:cNvSpPr/>
          <p:nvPr/>
        </p:nvSpPr>
        <p:spPr>
          <a:xfrm>
            <a:off x="10802779" y="5976580"/>
            <a:ext cx="2799397" cy="36290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/>
          <a:p>
            <a:r>
              <a:rPr lang="en-GB" sz="2000" b="1" kern="0" spc="-94" dirty="0">
                <a:solidFill>
                  <a:srgbClr val="FF8AAF"/>
                </a:solidFill>
                <a:ea typeface="Petrona Bold" pitchFamily="34" charset="-122"/>
                <a:cs typeface="FUTURA MEDIUM" panose="020B0602020204020303" pitchFamily="34" charset="-79"/>
              </a:rPr>
              <a:t>{{</a:t>
            </a:r>
            <a:r>
              <a:rPr lang="en-GB" sz="2000" b="1" kern="0" spc="-94" dirty="0" err="1">
                <a:solidFill>
                  <a:srgbClr val="FF8AAF"/>
                </a:solidFill>
                <a:ea typeface="Petrona Bold" pitchFamily="34" charset="-122"/>
                <a:cs typeface="FUTURA MEDIUM" panose="020B0602020204020303" pitchFamily="34" charset="-79"/>
              </a:rPr>
              <a:t>tt_eng_rate</a:t>
            </a:r>
            <a:r>
              <a:rPr lang="en-GB" sz="2000" b="1" kern="0" spc="-94" dirty="0">
                <a:solidFill>
                  <a:srgbClr val="FF8AAF"/>
                </a:solidFill>
                <a:ea typeface="Petrona Bold" pitchFamily="34" charset="-122"/>
                <a:cs typeface="FUTURA MEDIUM" panose="020B0602020204020303" pitchFamily="34" charset="-79"/>
              </a:rPr>
              <a:t>}}</a:t>
            </a:r>
          </a:p>
        </p:txBody>
      </p:sp>
      <p:pic>
        <p:nvPicPr>
          <p:cNvPr id="35" name="Picture 34" descr="A logo of a camera&#10;&#10;AI-generated content may be incorrect.">
            <a:extLst>
              <a:ext uri="{FF2B5EF4-FFF2-40B4-BE49-F238E27FC236}">
                <a16:creationId xmlns:a16="http://schemas.microsoft.com/office/drawing/2014/main" id="{EB6773BC-F772-C048-8E09-2C5A0F620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974" y="2732618"/>
            <a:ext cx="317525" cy="31752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9DCC6F76-B6AE-69FD-4E1B-C3078D661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7514" y="2770346"/>
            <a:ext cx="430645" cy="3024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671C214-ADE1-261B-D5A4-F1B4F499D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0562" y="2648104"/>
            <a:ext cx="516662" cy="5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1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177</Words>
  <Application>Microsoft Macintosh PowerPoint</Application>
  <PresentationFormat>Custom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Prompt Medium</vt:lpstr>
      <vt:lpstr>Inter</vt:lpstr>
      <vt:lpstr>Arial</vt:lpstr>
      <vt:lpstr>Mukta Light</vt:lpstr>
      <vt:lpstr>Petrona Bold</vt:lpstr>
      <vt:lpstr>Futura Medium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Daniel Fuyà Espinar</cp:lastModifiedBy>
  <cp:revision>4</cp:revision>
  <dcterms:created xsi:type="dcterms:W3CDTF">2025-04-18T15:16:44Z</dcterms:created>
  <dcterms:modified xsi:type="dcterms:W3CDTF">2025-04-23T14:13:52Z</dcterms:modified>
</cp:coreProperties>
</file>