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8" r:id="rId2"/>
    <p:sldId id="260" r:id="rId9"/>
    <p:sldId id="261" r:id="rId10"/>
    <p:sldId id="262" r:id="rId11"/>
    <p:sldId id="263" r:id="rId12"/>
    <p:sldId id="264" r:id="rId13"/>
  </p:sldIdLst>
  <p:sldSz cx="14630400" cy="8229600"/>
  <p:notesSz cx="8229600" cy="146304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A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8"/>
    <p:restoredTop sz="94711"/>
  </p:normalViewPr>
  <p:slideViewPr>
    <p:cSldViewPr snapToGrid="0" snapToObjects="1">
      <p:cViewPr varScale="1">
        <p:scale>
          <a:sx n="112" d="100"/>
          <a:sy n="112" d="100"/>
        </p:scale>
        <p:origin x="8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437" y="3046333"/>
            <a:ext cx="7415927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Influencer Marketing Campaign Results</a:t>
            </a:r>
            <a:endParaRPr lang="en-US" sz="4300" dirty="0"/>
          </a:p>
        </p:txBody>
      </p:sp>
      <p:sp>
        <p:nvSpPr>
          <p:cNvPr id="4" name="Text 1"/>
          <p:cNvSpPr/>
          <p:nvPr/>
        </p:nvSpPr>
        <p:spPr>
          <a:xfrm>
            <a:off x="6350437" y="4788218"/>
            <a:ext cx="74159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endParaRPr lang="en-US"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793790" y="1375767"/>
            <a:ext cx="10837664" cy="7442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 algn="l"/>
            <a:r>
              <a:rPr sz="4650" b="1">
                <a:solidFill>
                  <a:srgbClr val="FF8AAF"/>
                </a:solidFill>
                <a:latin typeface="Arial"/>
              </a:rPr>
              <a:t>@alex_tech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93790" y="2573655"/>
            <a:ext cx="13042821" cy="4280059"/>
          </a:xfrm>
          <a:prstGeom prst="roundRect">
            <a:avLst>
              <a:gd name="adj" fmla="val 2226"/>
            </a:avLst>
          </a:prstGeom>
          <a:noFill/>
          <a:ln w="7620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/>
          </a:p>
        </p:txBody>
      </p:sp>
      <p:sp>
        <p:nvSpPr>
          <p:cNvPr id="4" name="Rectangle 3"/>
          <p:cNvSpPr/>
          <p:nvPr/>
        </p:nvSpPr>
        <p:spPr>
          <a:xfrm>
            <a:off x="1028462" y="2724983"/>
            <a:ext cx="2799397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 algn="l"/>
            <a:r>
              <a:rPr sz="1750" b="1">
                <a:solidFill>
                  <a:srgbClr val="E0D6DE"/>
                </a:solidFill>
                <a:latin typeface="Arial"/>
              </a:rPr>
              <a:t>Platform</a:t>
            </a:r>
          </a:p>
        </p:txBody>
      </p:sp>
      <p:sp>
        <p:nvSpPr>
          <p:cNvPr id="5" name="Rectangle 4"/>
          <p:cNvSpPr/>
          <p:nvPr/>
        </p:nvSpPr>
        <p:spPr>
          <a:xfrm>
            <a:off x="4289108" y="2724983"/>
            <a:ext cx="2795588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 algn="l"/>
            <a:r>
              <a:rPr sz="1750" b="1">
                <a:solidFill>
                  <a:srgbClr val="E0D6DE"/>
                </a:solidFill>
                <a:latin typeface="Arial"/>
              </a:rPr>
              <a:t>YouTube</a:t>
            </a:r>
          </a:p>
        </p:txBody>
      </p:sp>
      <p:sp>
        <p:nvSpPr>
          <p:cNvPr id="6" name="Rectangle 5"/>
          <p:cNvSpPr/>
          <p:nvPr/>
        </p:nvSpPr>
        <p:spPr>
          <a:xfrm>
            <a:off x="7545943" y="2724983"/>
            <a:ext cx="2795588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 algn="l"/>
            <a:r>
              <a:rPr sz="1750" b="1">
                <a:solidFill>
                  <a:srgbClr val="E0D6DE"/>
                </a:solidFill>
                <a:latin typeface="Arial"/>
              </a:rPr>
              <a:t>Instagram</a:t>
            </a:r>
          </a:p>
        </p:txBody>
      </p:sp>
      <p:sp>
        <p:nvSpPr>
          <p:cNvPr id="7" name="Rectangle 6"/>
          <p:cNvSpPr/>
          <p:nvPr/>
        </p:nvSpPr>
        <p:spPr>
          <a:xfrm>
            <a:off x="10802779" y="2724983"/>
            <a:ext cx="2799397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 algn="l"/>
            <a:r>
              <a:rPr sz="1750" b="1">
                <a:solidFill>
                  <a:srgbClr val="E0D6DE"/>
                </a:solidFill>
                <a:latin typeface="Arial"/>
              </a:rPr>
              <a:t>TikTok</a:t>
            </a:r>
          </a:p>
        </p:txBody>
      </p:sp>
      <p:sp>
        <p:nvSpPr>
          <p:cNvPr id="8" name="Rectangle 7"/>
          <p:cNvSpPr/>
          <p:nvPr/>
        </p:nvSpPr>
        <p:spPr>
          <a:xfrm>
            <a:off x="1028462" y="3375303"/>
            <a:ext cx="2799397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 algn="l"/>
            <a:r>
              <a:rPr sz="1750">
                <a:solidFill>
                  <a:srgbClr val="E0D6DE"/>
                </a:solidFill>
                <a:latin typeface="Arial"/>
              </a:rPr>
              <a:t>Number of Posts</a:t>
            </a:r>
          </a:p>
        </p:txBody>
      </p:sp>
      <p:sp>
        <p:nvSpPr>
          <p:cNvPr id="9" name="Rectangle 8"/>
          <p:cNvSpPr/>
          <p:nvPr/>
        </p:nvSpPr>
        <p:spPr>
          <a:xfrm>
            <a:off x="4289108" y="3375303"/>
            <a:ext cx="2795588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1750">
                <a:solidFill>
                  <a:srgbClr val="E0D6DE"/>
                </a:solidFill>
                <a:latin typeface="Arial"/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45943" y="3375303"/>
            <a:ext cx="2795588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1750">
                <a:solidFill>
                  <a:srgbClr val="E0D6DE"/>
                </a:solidFill>
                <a:latin typeface="Arial"/>
              </a:rPr>
              <a:t>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802779" y="3375303"/>
            <a:ext cx="2799397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1750">
                <a:solidFill>
                  <a:srgbClr val="E0D6DE"/>
                </a:solidFill>
                <a:latin typeface="Arial"/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28462" y="4025622"/>
            <a:ext cx="2799397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 algn="l"/>
            <a:r>
              <a:rPr sz="1750">
                <a:solidFill>
                  <a:srgbClr val="E0D6DE"/>
                </a:solidFill>
                <a:latin typeface="Arial"/>
              </a:rPr>
              <a:t>Total Impressions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89108" y="4025622"/>
            <a:ext cx="2795588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1750">
                <a:solidFill>
                  <a:srgbClr val="E0D6DE"/>
                </a:solidFill>
                <a:latin typeface="Arial"/>
              </a:rPr>
              <a:t>25,000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45943" y="4025622"/>
            <a:ext cx="2795588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1750">
                <a:solidFill>
                  <a:srgbClr val="E0D6DE"/>
                </a:solidFill>
                <a:latin typeface="Arial"/>
              </a:rPr>
              <a:t>15,000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802779" y="4025622"/>
            <a:ext cx="2799397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1750">
                <a:solidFill>
                  <a:srgbClr val="E0D6DE"/>
                </a:solidFill>
                <a:latin typeface="Arial"/>
              </a:rPr>
              <a:t>35,000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28462" y="4675942"/>
            <a:ext cx="2799397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 algn="l"/>
            <a:r>
              <a:rPr sz="1750">
                <a:solidFill>
                  <a:srgbClr val="E0D6DE"/>
                </a:solidFill>
                <a:latin typeface="Arial"/>
              </a:rPr>
              <a:t>Unique Reach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289108" y="4675942"/>
            <a:ext cx="2795588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1750">
                <a:solidFill>
                  <a:srgbClr val="E0D6DE"/>
                </a:solidFill>
                <a:latin typeface="Arial"/>
              </a:rPr>
              <a:t>18,500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545943" y="4675942"/>
            <a:ext cx="2795588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1750">
                <a:solidFill>
                  <a:srgbClr val="E0D6DE"/>
                </a:solidFill>
                <a:latin typeface="Arial"/>
              </a:rPr>
              <a:t>12,000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802779" y="4675942"/>
            <a:ext cx="2799397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1750">
                <a:solidFill>
                  <a:srgbClr val="E0D6DE"/>
                </a:solidFill>
                <a:latin typeface="Arial"/>
              </a:rPr>
              <a:t>28,000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28462" y="5326261"/>
            <a:ext cx="2799397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 algn="l"/>
            <a:r>
              <a:rPr sz="1750">
                <a:solidFill>
                  <a:srgbClr val="E0D6DE"/>
                </a:solidFill>
                <a:latin typeface="Arial"/>
              </a:rPr>
              <a:t>Total Likes &amp; Comments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289108" y="5326261"/>
            <a:ext cx="2795588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1750">
                <a:solidFill>
                  <a:srgbClr val="E0D6DE"/>
                </a:solidFill>
                <a:latin typeface="Arial"/>
              </a:rPr>
              <a:t>1,285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545943" y="5326261"/>
            <a:ext cx="2795588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1750">
                <a:solidFill>
                  <a:srgbClr val="E0D6DE"/>
                </a:solidFill>
                <a:latin typeface="Arial"/>
              </a:rPr>
              <a:t>892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802779" y="5326261"/>
            <a:ext cx="2799397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1750">
                <a:solidFill>
                  <a:srgbClr val="E0D6DE"/>
                </a:solidFill>
                <a:latin typeface="Arial"/>
              </a:rPr>
              <a:t>2,320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28462" y="5976580"/>
            <a:ext cx="2799397" cy="50661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square"/>
          <a:lstStyle/>
          <a:p>
            <a:pPr algn="l"/>
            <a:r>
              <a:rPr sz="1750" b="1">
                <a:solidFill>
                  <a:srgbClr val="E0D6DE"/>
                </a:solidFill>
                <a:latin typeface="Arial"/>
              </a:rPr>
              <a:t>Average Engagement Rate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289108" y="5976580"/>
            <a:ext cx="2795588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2000" b="1">
                <a:solidFill>
                  <a:srgbClr val="FF8AAF"/>
                </a:solidFill>
                <a:latin typeface="Arial"/>
              </a:rPr>
              <a:t>6.95%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545943" y="5976580"/>
            <a:ext cx="2795588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2000" b="1">
                <a:solidFill>
                  <a:srgbClr val="FF8AAF"/>
                </a:solidFill>
                <a:latin typeface="Arial"/>
              </a:rPr>
              <a:t>7.43%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0802779" y="5976580"/>
            <a:ext cx="2799397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2000" b="1">
                <a:solidFill>
                  <a:srgbClr val="FF8AAF"/>
                </a:solidFill>
                <a:latin typeface="Arial"/>
              </a:rPr>
              <a:t>8.29%</a:t>
            </a:r>
          </a:p>
        </p:txBody>
      </p:sp>
      <p:pic>
        <p:nvPicPr>
          <p:cNvPr id="28" name="Picture 2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6212" y="2709943"/>
            <a:ext cx="317525" cy="317525"/>
          </a:xfrm>
          <a:prstGeom prst="rect">
            <a:avLst/>
          </a:prstGeom>
        </p:spPr>
      </p:pic>
      <p:pic>
        <p:nvPicPr>
          <p:cNvPr id="29" name="Picture 28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257" y="2724983"/>
            <a:ext cx="430645" cy="302485"/>
          </a:xfrm>
          <a:prstGeom prst="rect">
            <a:avLst/>
          </a:prstGeom>
        </p:spPr>
      </p:pic>
      <p:pic>
        <p:nvPicPr>
          <p:cNvPr id="30" name="Picture 29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3412" y="2570009"/>
            <a:ext cx="516662" cy="516662"/>
          </a:xfrm>
          <a:prstGeom prst="rect">
            <a:avLst/>
          </a:prstGeom>
        </p:spPr>
      </p:pic>
      <p:sp>
        <p:nvSpPr>
          <p:cNvPr id="31" name="Rounded Rectangle 30"/>
          <p:cNvSpPr/>
          <p:nvPr/>
        </p:nvSpPr>
        <p:spPr>
          <a:xfrm>
            <a:off x="793789" y="2573655"/>
            <a:ext cx="13042821" cy="626745"/>
          </a:xfrm>
          <a:prstGeom prst="roundRect">
            <a:avLst>
              <a:gd name="adj" fmla="val 2226"/>
            </a:avLst>
          </a:prstGeom>
          <a:noFill/>
          <a:ln w="7620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793790" y="1375767"/>
            <a:ext cx="10837664" cy="7442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 algn="l"/>
            <a:r>
              <a:rPr sz="4650" b="1">
                <a:solidFill>
                  <a:srgbClr val="FF8AAF"/>
                </a:solidFill>
                <a:latin typeface="Arial"/>
              </a:rPr>
              <a:t>@maria_style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93790" y="2573655"/>
            <a:ext cx="13042821" cy="4280059"/>
          </a:xfrm>
          <a:prstGeom prst="roundRect">
            <a:avLst>
              <a:gd name="adj" fmla="val 2226"/>
            </a:avLst>
          </a:prstGeom>
          <a:noFill/>
          <a:ln w="7620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/>
          </a:p>
        </p:txBody>
      </p:sp>
      <p:sp>
        <p:nvSpPr>
          <p:cNvPr id="4" name="Rectangle 3"/>
          <p:cNvSpPr/>
          <p:nvPr/>
        </p:nvSpPr>
        <p:spPr>
          <a:xfrm>
            <a:off x="1028462" y="2724983"/>
            <a:ext cx="2799397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 algn="l"/>
            <a:r>
              <a:rPr sz="1750" b="1">
                <a:solidFill>
                  <a:srgbClr val="E0D6DE"/>
                </a:solidFill>
                <a:latin typeface="Arial"/>
              </a:rPr>
              <a:t>Platform</a:t>
            </a:r>
          </a:p>
        </p:txBody>
      </p:sp>
      <p:sp>
        <p:nvSpPr>
          <p:cNvPr id="5" name="Rectangle 4"/>
          <p:cNvSpPr/>
          <p:nvPr/>
        </p:nvSpPr>
        <p:spPr>
          <a:xfrm>
            <a:off x="4289108" y="2724983"/>
            <a:ext cx="2795588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 algn="l"/>
            <a:r>
              <a:rPr sz="1750" b="1">
                <a:solidFill>
                  <a:srgbClr val="E0D6DE"/>
                </a:solidFill>
                <a:latin typeface="Arial"/>
              </a:rPr>
              <a:t>YouTube</a:t>
            </a:r>
          </a:p>
        </p:txBody>
      </p:sp>
      <p:sp>
        <p:nvSpPr>
          <p:cNvPr id="6" name="Rectangle 5"/>
          <p:cNvSpPr/>
          <p:nvPr/>
        </p:nvSpPr>
        <p:spPr>
          <a:xfrm>
            <a:off x="7545943" y="2724983"/>
            <a:ext cx="2795588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 algn="l"/>
            <a:r>
              <a:rPr sz="1750" b="1">
                <a:solidFill>
                  <a:srgbClr val="E0D6DE"/>
                </a:solidFill>
                <a:latin typeface="Arial"/>
              </a:rPr>
              <a:t>Instagram</a:t>
            </a:r>
          </a:p>
        </p:txBody>
      </p:sp>
      <p:sp>
        <p:nvSpPr>
          <p:cNvPr id="7" name="Rectangle 6"/>
          <p:cNvSpPr/>
          <p:nvPr/>
        </p:nvSpPr>
        <p:spPr>
          <a:xfrm>
            <a:off x="10802779" y="2724983"/>
            <a:ext cx="2799397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 algn="l"/>
            <a:r>
              <a:rPr sz="1750" b="1">
                <a:solidFill>
                  <a:srgbClr val="E0D6DE"/>
                </a:solidFill>
                <a:latin typeface="Arial"/>
              </a:rPr>
              <a:t>TikTok</a:t>
            </a:r>
          </a:p>
        </p:txBody>
      </p:sp>
      <p:sp>
        <p:nvSpPr>
          <p:cNvPr id="8" name="Rectangle 7"/>
          <p:cNvSpPr/>
          <p:nvPr/>
        </p:nvSpPr>
        <p:spPr>
          <a:xfrm>
            <a:off x="1028462" y="3375303"/>
            <a:ext cx="2799397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 algn="l"/>
            <a:r>
              <a:rPr sz="1750">
                <a:solidFill>
                  <a:srgbClr val="E0D6DE"/>
                </a:solidFill>
                <a:latin typeface="Arial"/>
              </a:rPr>
              <a:t>Number of Posts</a:t>
            </a:r>
          </a:p>
        </p:txBody>
      </p:sp>
      <p:sp>
        <p:nvSpPr>
          <p:cNvPr id="9" name="Rectangle 8"/>
          <p:cNvSpPr/>
          <p:nvPr/>
        </p:nvSpPr>
        <p:spPr>
          <a:xfrm>
            <a:off x="4289108" y="3375303"/>
            <a:ext cx="2795588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1750">
                <a:solidFill>
                  <a:srgbClr val="E0D6DE"/>
                </a:solidFill>
                <a:latin typeface="Arial"/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45943" y="3375303"/>
            <a:ext cx="2795588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1750">
                <a:solidFill>
                  <a:srgbClr val="E0D6DE"/>
                </a:solidFill>
                <a:latin typeface="Arial"/>
              </a:rPr>
              <a:t>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802779" y="3375303"/>
            <a:ext cx="2799397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1750">
                <a:solidFill>
                  <a:srgbClr val="E0D6DE"/>
                </a:solidFill>
                <a:latin typeface="Arial"/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28462" y="4025622"/>
            <a:ext cx="2799397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 algn="l"/>
            <a:r>
              <a:rPr sz="1750">
                <a:solidFill>
                  <a:srgbClr val="E0D6DE"/>
                </a:solidFill>
                <a:latin typeface="Arial"/>
              </a:rPr>
              <a:t>Total Impressions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89108" y="4025622"/>
            <a:ext cx="2795588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1750">
                <a:solidFill>
                  <a:srgbClr val="E0D6DE"/>
                </a:solidFill>
                <a:latin typeface="Arial"/>
              </a:rPr>
              <a:t>18,000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45943" y="4025622"/>
            <a:ext cx="2795588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1750">
                <a:solidFill>
                  <a:srgbClr val="E0D6DE"/>
                </a:solidFill>
                <a:latin typeface="Arial"/>
              </a:rPr>
              <a:t>22,000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802779" y="4025622"/>
            <a:ext cx="2799397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1750">
                <a:solidFill>
                  <a:srgbClr val="E0D6DE"/>
                </a:solidFill>
                <a:latin typeface="Arial"/>
              </a:rPr>
              <a:t>45,000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28462" y="4675942"/>
            <a:ext cx="2799397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 algn="l"/>
            <a:r>
              <a:rPr sz="1750">
                <a:solidFill>
                  <a:srgbClr val="E0D6DE"/>
                </a:solidFill>
                <a:latin typeface="Arial"/>
              </a:rPr>
              <a:t>Unique Reach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289108" y="4675942"/>
            <a:ext cx="2795588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1750">
                <a:solidFill>
                  <a:srgbClr val="E0D6DE"/>
                </a:solidFill>
                <a:latin typeface="Arial"/>
              </a:rPr>
              <a:t>15,000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545943" y="4675942"/>
            <a:ext cx="2795588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1750">
                <a:solidFill>
                  <a:srgbClr val="E0D6DE"/>
                </a:solidFill>
                <a:latin typeface="Arial"/>
              </a:rPr>
              <a:t>18,000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802779" y="4675942"/>
            <a:ext cx="2799397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1750">
                <a:solidFill>
                  <a:srgbClr val="E0D6DE"/>
                </a:solidFill>
                <a:latin typeface="Arial"/>
              </a:rPr>
              <a:t>38,000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28462" y="5326261"/>
            <a:ext cx="2799397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 algn="l"/>
            <a:r>
              <a:rPr sz="1750">
                <a:solidFill>
                  <a:srgbClr val="E0D6DE"/>
                </a:solidFill>
                <a:latin typeface="Arial"/>
              </a:rPr>
              <a:t>Total Likes &amp; Comments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289108" y="5326261"/>
            <a:ext cx="2795588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1750">
                <a:solidFill>
                  <a:srgbClr val="E0D6DE"/>
                </a:solidFill>
                <a:latin typeface="Arial"/>
              </a:rPr>
              <a:t>805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545943" y="5326261"/>
            <a:ext cx="2795588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1750">
                <a:solidFill>
                  <a:srgbClr val="E0D6DE"/>
                </a:solidFill>
                <a:latin typeface="Arial"/>
              </a:rPr>
              <a:t>1,495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802779" y="5326261"/>
            <a:ext cx="2799397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1750">
                <a:solidFill>
                  <a:srgbClr val="E0D6DE"/>
                </a:solidFill>
                <a:latin typeface="Arial"/>
              </a:rPr>
              <a:t>3,680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28462" y="5976580"/>
            <a:ext cx="2799397" cy="50661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square"/>
          <a:lstStyle/>
          <a:p>
            <a:pPr algn="l"/>
            <a:r>
              <a:rPr sz="1750" b="1">
                <a:solidFill>
                  <a:srgbClr val="E0D6DE"/>
                </a:solidFill>
                <a:latin typeface="Arial"/>
              </a:rPr>
              <a:t>Average Engagement Rate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289108" y="5976580"/>
            <a:ext cx="2795588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2000" b="1">
                <a:solidFill>
                  <a:srgbClr val="FF8AAF"/>
                </a:solidFill>
                <a:latin typeface="Arial"/>
              </a:rPr>
              <a:t>5.37%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545943" y="5976580"/>
            <a:ext cx="2795588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2000" b="1">
                <a:solidFill>
                  <a:srgbClr val="FF8AAF"/>
                </a:solidFill>
                <a:latin typeface="Arial"/>
              </a:rPr>
              <a:t>8.31%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0802779" y="5976580"/>
            <a:ext cx="2799397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2000" b="1">
                <a:solidFill>
                  <a:srgbClr val="FF8AAF"/>
                </a:solidFill>
                <a:latin typeface="Arial"/>
              </a:rPr>
              <a:t>9.68%</a:t>
            </a:r>
          </a:p>
        </p:txBody>
      </p:sp>
      <p:pic>
        <p:nvPicPr>
          <p:cNvPr id="28" name="Picture 2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6212" y="2709943"/>
            <a:ext cx="317525" cy="317525"/>
          </a:xfrm>
          <a:prstGeom prst="rect">
            <a:avLst/>
          </a:prstGeom>
        </p:spPr>
      </p:pic>
      <p:pic>
        <p:nvPicPr>
          <p:cNvPr id="29" name="Picture 28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257" y="2724983"/>
            <a:ext cx="430645" cy="302485"/>
          </a:xfrm>
          <a:prstGeom prst="rect">
            <a:avLst/>
          </a:prstGeom>
        </p:spPr>
      </p:pic>
      <p:pic>
        <p:nvPicPr>
          <p:cNvPr id="30" name="Picture 29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3412" y="2570009"/>
            <a:ext cx="516662" cy="516662"/>
          </a:xfrm>
          <a:prstGeom prst="rect">
            <a:avLst/>
          </a:prstGeom>
        </p:spPr>
      </p:pic>
      <p:sp>
        <p:nvSpPr>
          <p:cNvPr id="31" name="Rounded Rectangle 30"/>
          <p:cNvSpPr/>
          <p:nvPr/>
        </p:nvSpPr>
        <p:spPr>
          <a:xfrm>
            <a:off x="793789" y="2573655"/>
            <a:ext cx="13042821" cy="626745"/>
          </a:xfrm>
          <a:prstGeom prst="roundRect">
            <a:avLst>
              <a:gd name="adj" fmla="val 2226"/>
            </a:avLst>
          </a:prstGeom>
          <a:noFill/>
          <a:ln w="7620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793790" y="1375767"/>
            <a:ext cx="10837664" cy="7442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 algn="l"/>
            <a:r>
              <a:rPr sz="4650" b="1">
                <a:solidFill>
                  <a:srgbClr val="FF8AAF"/>
                </a:solidFill>
                <a:latin typeface="Arial"/>
              </a:rPr>
              <a:t>@tech_guru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93790" y="2573655"/>
            <a:ext cx="13042821" cy="4280059"/>
          </a:xfrm>
          <a:prstGeom prst="roundRect">
            <a:avLst>
              <a:gd name="adj" fmla="val 2226"/>
            </a:avLst>
          </a:prstGeom>
          <a:noFill/>
          <a:ln w="7620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/>
          </a:p>
        </p:txBody>
      </p:sp>
      <p:sp>
        <p:nvSpPr>
          <p:cNvPr id="4" name="Rectangle 3"/>
          <p:cNvSpPr/>
          <p:nvPr/>
        </p:nvSpPr>
        <p:spPr>
          <a:xfrm>
            <a:off x="1028462" y="2724983"/>
            <a:ext cx="2799397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 algn="l"/>
            <a:r>
              <a:rPr sz="1750" b="1">
                <a:solidFill>
                  <a:srgbClr val="E0D6DE"/>
                </a:solidFill>
                <a:latin typeface="Arial"/>
              </a:rPr>
              <a:t>Platform</a:t>
            </a:r>
          </a:p>
        </p:txBody>
      </p:sp>
      <p:sp>
        <p:nvSpPr>
          <p:cNvPr id="5" name="Rectangle 4"/>
          <p:cNvSpPr/>
          <p:nvPr/>
        </p:nvSpPr>
        <p:spPr>
          <a:xfrm>
            <a:off x="4289108" y="2724983"/>
            <a:ext cx="2795588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 algn="l"/>
            <a:r>
              <a:rPr sz="1750" b="1">
                <a:solidFill>
                  <a:srgbClr val="E0D6DE"/>
                </a:solidFill>
                <a:latin typeface="Arial"/>
              </a:rPr>
              <a:t>YouTube</a:t>
            </a:r>
          </a:p>
        </p:txBody>
      </p:sp>
      <p:sp>
        <p:nvSpPr>
          <p:cNvPr id="6" name="Rectangle 5"/>
          <p:cNvSpPr/>
          <p:nvPr/>
        </p:nvSpPr>
        <p:spPr>
          <a:xfrm>
            <a:off x="7545943" y="2724983"/>
            <a:ext cx="2795588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 algn="l"/>
            <a:r>
              <a:rPr sz="1750" b="1">
                <a:solidFill>
                  <a:srgbClr val="E0D6DE"/>
                </a:solidFill>
                <a:latin typeface="Arial"/>
              </a:rPr>
              <a:t>Instagram</a:t>
            </a:r>
          </a:p>
        </p:txBody>
      </p:sp>
      <p:sp>
        <p:nvSpPr>
          <p:cNvPr id="7" name="Rectangle 6"/>
          <p:cNvSpPr/>
          <p:nvPr/>
        </p:nvSpPr>
        <p:spPr>
          <a:xfrm>
            <a:off x="10802779" y="2724983"/>
            <a:ext cx="2799397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 algn="l"/>
            <a:r>
              <a:rPr sz="1750" b="1">
                <a:solidFill>
                  <a:srgbClr val="E0D6DE"/>
                </a:solidFill>
                <a:latin typeface="Arial"/>
              </a:rPr>
              <a:t>TikTok</a:t>
            </a:r>
          </a:p>
        </p:txBody>
      </p:sp>
      <p:sp>
        <p:nvSpPr>
          <p:cNvPr id="8" name="Rectangle 7"/>
          <p:cNvSpPr/>
          <p:nvPr/>
        </p:nvSpPr>
        <p:spPr>
          <a:xfrm>
            <a:off x="1028462" y="3375303"/>
            <a:ext cx="2799397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 algn="l"/>
            <a:r>
              <a:rPr sz="1750">
                <a:solidFill>
                  <a:srgbClr val="E0D6DE"/>
                </a:solidFill>
                <a:latin typeface="Arial"/>
              </a:rPr>
              <a:t>Number of Posts</a:t>
            </a:r>
          </a:p>
        </p:txBody>
      </p:sp>
      <p:sp>
        <p:nvSpPr>
          <p:cNvPr id="9" name="Rectangle 8"/>
          <p:cNvSpPr/>
          <p:nvPr/>
        </p:nvSpPr>
        <p:spPr>
          <a:xfrm>
            <a:off x="4289108" y="3375303"/>
            <a:ext cx="2795588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1750">
                <a:solidFill>
                  <a:srgbClr val="E0D6DE"/>
                </a:solidFill>
                <a:latin typeface="Arial"/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45943" y="3375303"/>
            <a:ext cx="2795588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1750">
                <a:solidFill>
                  <a:srgbClr val="E0D6DE"/>
                </a:solidFill>
                <a:latin typeface="Arial"/>
              </a:rPr>
              <a:t>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802779" y="3375303"/>
            <a:ext cx="2799397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1750">
                <a:solidFill>
                  <a:srgbClr val="E0D6DE"/>
                </a:solidFill>
                <a:latin typeface="Arial"/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28462" y="4025622"/>
            <a:ext cx="2799397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 algn="l"/>
            <a:r>
              <a:rPr sz="1750">
                <a:solidFill>
                  <a:srgbClr val="E0D6DE"/>
                </a:solidFill>
                <a:latin typeface="Arial"/>
              </a:rPr>
              <a:t>Total Impressions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89108" y="4025622"/>
            <a:ext cx="2795588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1750">
                <a:solidFill>
                  <a:srgbClr val="E0D6DE"/>
                </a:solidFill>
                <a:latin typeface="Arial"/>
              </a:rPr>
              <a:t>32,000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45943" y="4025622"/>
            <a:ext cx="2795588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1750">
                <a:solidFill>
                  <a:srgbClr val="E0D6DE"/>
                </a:solidFill>
                <a:latin typeface="Arial"/>
              </a:rPr>
              <a:t>12,000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802779" y="4025622"/>
            <a:ext cx="2799397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1750">
                <a:solidFill>
                  <a:srgbClr val="E0D6DE"/>
                </a:solidFill>
                <a:latin typeface="Arial"/>
              </a:rPr>
              <a:t>28,000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28462" y="4675942"/>
            <a:ext cx="2799397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 algn="l"/>
            <a:r>
              <a:rPr sz="1750">
                <a:solidFill>
                  <a:srgbClr val="E0D6DE"/>
                </a:solidFill>
                <a:latin typeface="Arial"/>
              </a:rPr>
              <a:t>Unique Reach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289108" y="4675942"/>
            <a:ext cx="2795588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1750">
                <a:solidFill>
                  <a:srgbClr val="E0D6DE"/>
                </a:solidFill>
                <a:latin typeface="Arial"/>
              </a:rPr>
              <a:t>24,000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545943" y="4675942"/>
            <a:ext cx="2795588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1750">
                <a:solidFill>
                  <a:srgbClr val="E0D6DE"/>
                </a:solidFill>
                <a:latin typeface="Arial"/>
              </a:rPr>
              <a:t>9,500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802779" y="4675942"/>
            <a:ext cx="2799397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1750">
                <a:solidFill>
                  <a:srgbClr val="E0D6DE"/>
                </a:solidFill>
                <a:latin typeface="Arial"/>
              </a:rPr>
              <a:t>23,000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28462" y="5326261"/>
            <a:ext cx="2799397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 algn="l"/>
            <a:r>
              <a:rPr sz="1750">
                <a:solidFill>
                  <a:srgbClr val="E0D6DE"/>
                </a:solidFill>
                <a:latin typeface="Arial"/>
              </a:rPr>
              <a:t>Total Likes &amp; Comments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289108" y="5326261"/>
            <a:ext cx="2795588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1750">
                <a:solidFill>
                  <a:srgbClr val="E0D6DE"/>
                </a:solidFill>
                <a:latin typeface="Arial"/>
              </a:rPr>
              <a:t>1,910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545943" y="5326261"/>
            <a:ext cx="2795588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1750">
                <a:solidFill>
                  <a:srgbClr val="E0D6DE"/>
                </a:solidFill>
                <a:latin typeface="Arial"/>
              </a:rPr>
              <a:t>685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802779" y="5326261"/>
            <a:ext cx="2799397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1750">
                <a:solidFill>
                  <a:srgbClr val="E0D6DE"/>
                </a:solidFill>
                <a:latin typeface="Arial"/>
              </a:rPr>
              <a:t>2,055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28462" y="5976580"/>
            <a:ext cx="2799397" cy="50661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square"/>
          <a:lstStyle/>
          <a:p>
            <a:pPr algn="l"/>
            <a:r>
              <a:rPr sz="1750" b="1">
                <a:solidFill>
                  <a:srgbClr val="E0D6DE"/>
                </a:solidFill>
                <a:latin typeface="Arial"/>
              </a:rPr>
              <a:t>Average Engagement Rate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289108" y="5976580"/>
            <a:ext cx="2795588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2000" b="1">
                <a:solidFill>
                  <a:srgbClr val="FF8AAF"/>
                </a:solidFill>
                <a:latin typeface="Arial"/>
              </a:rPr>
              <a:t>7.96%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545943" y="5976580"/>
            <a:ext cx="2795588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2000" b="1">
                <a:solidFill>
                  <a:srgbClr val="FF8AAF"/>
                </a:solidFill>
                <a:latin typeface="Arial"/>
              </a:rPr>
              <a:t>7.21%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0802779" y="5976580"/>
            <a:ext cx="2799397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2000" b="1">
                <a:solidFill>
                  <a:srgbClr val="FF8AAF"/>
                </a:solidFill>
                <a:latin typeface="Arial"/>
              </a:rPr>
              <a:t>8.93%</a:t>
            </a:r>
          </a:p>
        </p:txBody>
      </p:sp>
      <p:pic>
        <p:nvPicPr>
          <p:cNvPr id="28" name="Picture 2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6212" y="2709943"/>
            <a:ext cx="317525" cy="317525"/>
          </a:xfrm>
          <a:prstGeom prst="rect">
            <a:avLst/>
          </a:prstGeom>
        </p:spPr>
      </p:pic>
      <p:pic>
        <p:nvPicPr>
          <p:cNvPr id="29" name="Picture 28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257" y="2724983"/>
            <a:ext cx="430645" cy="302485"/>
          </a:xfrm>
          <a:prstGeom prst="rect">
            <a:avLst/>
          </a:prstGeom>
        </p:spPr>
      </p:pic>
      <p:pic>
        <p:nvPicPr>
          <p:cNvPr id="30" name="Picture 29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3412" y="2570009"/>
            <a:ext cx="516662" cy="516662"/>
          </a:xfrm>
          <a:prstGeom prst="rect">
            <a:avLst/>
          </a:prstGeom>
        </p:spPr>
      </p:pic>
      <p:sp>
        <p:nvSpPr>
          <p:cNvPr id="31" name="Rounded Rectangle 30"/>
          <p:cNvSpPr/>
          <p:nvPr/>
        </p:nvSpPr>
        <p:spPr>
          <a:xfrm>
            <a:off x="793789" y="2573655"/>
            <a:ext cx="13042821" cy="626745"/>
          </a:xfrm>
          <a:prstGeom prst="roundRect">
            <a:avLst>
              <a:gd name="adj" fmla="val 2226"/>
            </a:avLst>
          </a:prstGeom>
          <a:noFill/>
          <a:ln w="7620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793790" y="1375767"/>
            <a:ext cx="10837664" cy="7442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 algn="l"/>
            <a:r>
              <a:rPr sz="4650" b="1">
                <a:solidFill>
                  <a:srgbClr val="FF8AAF"/>
                </a:solidFill>
                <a:latin typeface="Arial"/>
              </a:rPr>
              <a:t>@fitness_pro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93790" y="2573655"/>
            <a:ext cx="13042821" cy="4280059"/>
          </a:xfrm>
          <a:prstGeom prst="roundRect">
            <a:avLst>
              <a:gd name="adj" fmla="val 2226"/>
            </a:avLst>
          </a:prstGeom>
          <a:noFill/>
          <a:ln w="7620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/>
          </a:p>
        </p:txBody>
      </p:sp>
      <p:sp>
        <p:nvSpPr>
          <p:cNvPr id="4" name="Rectangle 3"/>
          <p:cNvSpPr/>
          <p:nvPr/>
        </p:nvSpPr>
        <p:spPr>
          <a:xfrm>
            <a:off x="1028462" y="2724983"/>
            <a:ext cx="2799397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 algn="l"/>
            <a:r>
              <a:rPr sz="1750" b="1">
                <a:solidFill>
                  <a:srgbClr val="E0D6DE"/>
                </a:solidFill>
                <a:latin typeface="Arial"/>
              </a:rPr>
              <a:t>Platform</a:t>
            </a:r>
          </a:p>
        </p:txBody>
      </p:sp>
      <p:sp>
        <p:nvSpPr>
          <p:cNvPr id="5" name="Rectangle 4"/>
          <p:cNvSpPr/>
          <p:nvPr/>
        </p:nvSpPr>
        <p:spPr>
          <a:xfrm>
            <a:off x="4289108" y="2724983"/>
            <a:ext cx="2795588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 algn="l"/>
            <a:r>
              <a:rPr sz="1750" b="1">
                <a:solidFill>
                  <a:srgbClr val="E0D6DE"/>
                </a:solidFill>
                <a:latin typeface="Arial"/>
              </a:rPr>
              <a:t>YouTube</a:t>
            </a:r>
          </a:p>
        </p:txBody>
      </p:sp>
      <p:sp>
        <p:nvSpPr>
          <p:cNvPr id="6" name="Rectangle 5"/>
          <p:cNvSpPr/>
          <p:nvPr/>
        </p:nvSpPr>
        <p:spPr>
          <a:xfrm>
            <a:off x="7545943" y="2724983"/>
            <a:ext cx="2795588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 algn="l"/>
            <a:r>
              <a:rPr sz="1750" b="1">
                <a:solidFill>
                  <a:srgbClr val="E0D6DE"/>
                </a:solidFill>
                <a:latin typeface="Arial"/>
              </a:rPr>
              <a:t>Instagram</a:t>
            </a:r>
          </a:p>
        </p:txBody>
      </p:sp>
      <p:sp>
        <p:nvSpPr>
          <p:cNvPr id="7" name="Rectangle 6"/>
          <p:cNvSpPr/>
          <p:nvPr/>
        </p:nvSpPr>
        <p:spPr>
          <a:xfrm>
            <a:off x="10802779" y="2724983"/>
            <a:ext cx="2799397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 algn="l"/>
            <a:r>
              <a:rPr sz="1750" b="1">
                <a:solidFill>
                  <a:srgbClr val="E0D6DE"/>
                </a:solidFill>
                <a:latin typeface="Arial"/>
              </a:rPr>
              <a:t>TikTok</a:t>
            </a:r>
          </a:p>
        </p:txBody>
      </p:sp>
      <p:sp>
        <p:nvSpPr>
          <p:cNvPr id="8" name="Rectangle 7"/>
          <p:cNvSpPr/>
          <p:nvPr/>
        </p:nvSpPr>
        <p:spPr>
          <a:xfrm>
            <a:off x="1028462" y="3375303"/>
            <a:ext cx="2799397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 algn="l"/>
            <a:r>
              <a:rPr sz="1750">
                <a:solidFill>
                  <a:srgbClr val="E0D6DE"/>
                </a:solidFill>
                <a:latin typeface="Arial"/>
              </a:rPr>
              <a:t>Number of Posts</a:t>
            </a:r>
          </a:p>
        </p:txBody>
      </p:sp>
      <p:sp>
        <p:nvSpPr>
          <p:cNvPr id="9" name="Rectangle 8"/>
          <p:cNvSpPr/>
          <p:nvPr/>
        </p:nvSpPr>
        <p:spPr>
          <a:xfrm>
            <a:off x="4289108" y="3375303"/>
            <a:ext cx="2795588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1750">
                <a:solidFill>
                  <a:srgbClr val="E0D6DE"/>
                </a:solidFill>
                <a:latin typeface="Arial"/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45943" y="3375303"/>
            <a:ext cx="2795588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1750">
                <a:solidFill>
                  <a:srgbClr val="E0D6DE"/>
                </a:solidFill>
                <a:latin typeface="Arial"/>
              </a:rPr>
              <a:t>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802779" y="3375303"/>
            <a:ext cx="2799397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1750">
                <a:solidFill>
                  <a:srgbClr val="E0D6DE"/>
                </a:solidFill>
                <a:latin typeface="Arial"/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28462" y="4025622"/>
            <a:ext cx="2799397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 algn="l"/>
            <a:r>
              <a:rPr sz="1750">
                <a:solidFill>
                  <a:srgbClr val="E0D6DE"/>
                </a:solidFill>
                <a:latin typeface="Arial"/>
              </a:rPr>
              <a:t>Total Impressions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89108" y="4025622"/>
            <a:ext cx="2795588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1750">
                <a:solidFill>
                  <a:srgbClr val="E0D6DE"/>
                </a:solidFill>
                <a:latin typeface="Arial"/>
              </a:rPr>
              <a:t>42,000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45943" y="4025622"/>
            <a:ext cx="2795588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1750">
                <a:solidFill>
                  <a:srgbClr val="E0D6DE"/>
                </a:solidFill>
                <a:latin typeface="Arial"/>
              </a:rPr>
              <a:t>38,000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802779" y="4025622"/>
            <a:ext cx="2799397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1750">
                <a:solidFill>
                  <a:srgbClr val="E0D6DE"/>
                </a:solidFill>
                <a:latin typeface="Arial"/>
              </a:rPr>
              <a:t>55,000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28462" y="4675942"/>
            <a:ext cx="2799397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 algn="l"/>
            <a:r>
              <a:rPr sz="1750">
                <a:solidFill>
                  <a:srgbClr val="E0D6DE"/>
                </a:solidFill>
                <a:latin typeface="Arial"/>
              </a:rPr>
              <a:t>Unique Reach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289108" y="4675942"/>
            <a:ext cx="2795588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1750">
                <a:solidFill>
                  <a:srgbClr val="E0D6DE"/>
                </a:solidFill>
                <a:latin typeface="Arial"/>
              </a:rPr>
              <a:t>35,000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545943" y="4675942"/>
            <a:ext cx="2795588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1750">
                <a:solidFill>
                  <a:srgbClr val="E0D6DE"/>
                </a:solidFill>
                <a:latin typeface="Arial"/>
              </a:rPr>
              <a:t>32,000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802779" y="4675942"/>
            <a:ext cx="2799397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1750">
                <a:solidFill>
                  <a:srgbClr val="E0D6DE"/>
                </a:solidFill>
                <a:latin typeface="Arial"/>
              </a:rPr>
              <a:t>48,000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28462" y="5326261"/>
            <a:ext cx="2799397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 algn="l"/>
            <a:r>
              <a:rPr sz="1750">
                <a:solidFill>
                  <a:srgbClr val="E0D6DE"/>
                </a:solidFill>
                <a:latin typeface="Arial"/>
              </a:rPr>
              <a:t>Total Likes &amp; Comments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289108" y="5326261"/>
            <a:ext cx="2795588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1750">
                <a:solidFill>
                  <a:srgbClr val="E0D6DE"/>
                </a:solidFill>
                <a:latin typeface="Arial"/>
              </a:rPr>
              <a:t>2,645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545943" y="5326261"/>
            <a:ext cx="2795588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1750">
                <a:solidFill>
                  <a:srgbClr val="E0D6DE"/>
                </a:solidFill>
                <a:latin typeface="Arial"/>
              </a:rPr>
              <a:t>2,320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802779" y="5326261"/>
            <a:ext cx="2799397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1750">
                <a:solidFill>
                  <a:srgbClr val="E0D6DE"/>
                </a:solidFill>
                <a:latin typeface="Arial"/>
              </a:rPr>
              <a:t>4,710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28462" y="5976580"/>
            <a:ext cx="2799397" cy="50661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square"/>
          <a:lstStyle/>
          <a:p>
            <a:pPr algn="l"/>
            <a:r>
              <a:rPr sz="1750" b="1">
                <a:solidFill>
                  <a:srgbClr val="E0D6DE"/>
                </a:solidFill>
                <a:latin typeface="Arial"/>
              </a:rPr>
              <a:t>Average Engagement Rate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289108" y="5976580"/>
            <a:ext cx="2795588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2000" b="1">
                <a:solidFill>
                  <a:srgbClr val="FF8AAF"/>
                </a:solidFill>
                <a:latin typeface="Arial"/>
              </a:rPr>
              <a:t>7.56%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545943" y="5976580"/>
            <a:ext cx="2795588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2000" b="1">
                <a:solidFill>
                  <a:srgbClr val="FF8AAF"/>
                </a:solidFill>
                <a:latin typeface="Arial"/>
              </a:rPr>
              <a:t>7.25%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0802779" y="5976580"/>
            <a:ext cx="2799397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2000" b="1">
                <a:solidFill>
                  <a:srgbClr val="FF8AAF"/>
                </a:solidFill>
                <a:latin typeface="Arial"/>
              </a:rPr>
              <a:t>9.81%</a:t>
            </a:r>
          </a:p>
        </p:txBody>
      </p:sp>
      <p:pic>
        <p:nvPicPr>
          <p:cNvPr id="28" name="Picture 2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6212" y="2709943"/>
            <a:ext cx="317525" cy="317525"/>
          </a:xfrm>
          <a:prstGeom prst="rect">
            <a:avLst/>
          </a:prstGeom>
        </p:spPr>
      </p:pic>
      <p:pic>
        <p:nvPicPr>
          <p:cNvPr id="29" name="Picture 28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257" y="2724983"/>
            <a:ext cx="430645" cy="302485"/>
          </a:xfrm>
          <a:prstGeom prst="rect">
            <a:avLst/>
          </a:prstGeom>
        </p:spPr>
      </p:pic>
      <p:pic>
        <p:nvPicPr>
          <p:cNvPr id="30" name="Picture 29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3412" y="2570009"/>
            <a:ext cx="516662" cy="516662"/>
          </a:xfrm>
          <a:prstGeom prst="rect">
            <a:avLst/>
          </a:prstGeom>
        </p:spPr>
      </p:pic>
      <p:sp>
        <p:nvSpPr>
          <p:cNvPr id="31" name="Rounded Rectangle 30"/>
          <p:cNvSpPr/>
          <p:nvPr/>
        </p:nvSpPr>
        <p:spPr>
          <a:xfrm>
            <a:off x="793789" y="2573655"/>
            <a:ext cx="13042821" cy="626745"/>
          </a:xfrm>
          <a:prstGeom prst="roundRect">
            <a:avLst>
              <a:gd name="adj" fmla="val 2226"/>
            </a:avLst>
          </a:prstGeom>
          <a:noFill/>
          <a:ln w="7620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793790" y="1375767"/>
            <a:ext cx="10837664" cy="7442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 algn="l"/>
            <a:r>
              <a:rPr sz="4650" b="1">
                <a:solidFill>
                  <a:srgbClr val="FF8AAF"/>
                </a:solidFill>
                <a:latin typeface="Arial"/>
              </a:rPr>
              <a:t>@travel_addict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93790" y="2573655"/>
            <a:ext cx="13042821" cy="4280059"/>
          </a:xfrm>
          <a:prstGeom prst="roundRect">
            <a:avLst>
              <a:gd name="adj" fmla="val 2226"/>
            </a:avLst>
          </a:prstGeom>
          <a:noFill/>
          <a:ln w="7620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/>
          </a:p>
        </p:txBody>
      </p:sp>
      <p:sp>
        <p:nvSpPr>
          <p:cNvPr id="4" name="Rectangle 3"/>
          <p:cNvSpPr/>
          <p:nvPr/>
        </p:nvSpPr>
        <p:spPr>
          <a:xfrm>
            <a:off x="1028462" y="2724983"/>
            <a:ext cx="2799397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 algn="l"/>
            <a:r>
              <a:rPr sz="1750" b="1">
                <a:solidFill>
                  <a:srgbClr val="E0D6DE"/>
                </a:solidFill>
                <a:latin typeface="Arial"/>
              </a:rPr>
              <a:t>Platform</a:t>
            </a:r>
          </a:p>
        </p:txBody>
      </p:sp>
      <p:sp>
        <p:nvSpPr>
          <p:cNvPr id="5" name="Rectangle 4"/>
          <p:cNvSpPr/>
          <p:nvPr/>
        </p:nvSpPr>
        <p:spPr>
          <a:xfrm>
            <a:off x="4289108" y="2724983"/>
            <a:ext cx="2795588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 algn="l"/>
            <a:r>
              <a:rPr sz="1750" b="1">
                <a:solidFill>
                  <a:srgbClr val="E0D6DE"/>
                </a:solidFill>
                <a:latin typeface="Arial"/>
              </a:rPr>
              <a:t>YouTube</a:t>
            </a:r>
          </a:p>
        </p:txBody>
      </p:sp>
      <p:sp>
        <p:nvSpPr>
          <p:cNvPr id="6" name="Rectangle 5"/>
          <p:cNvSpPr/>
          <p:nvPr/>
        </p:nvSpPr>
        <p:spPr>
          <a:xfrm>
            <a:off x="7545943" y="2724983"/>
            <a:ext cx="2795588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 algn="l"/>
            <a:r>
              <a:rPr sz="1750" b="1">
                <a:solidFill>
                  <a:srgbClr val="E0D6DE"/>
                </a:solidFill>
                <a:latin typeface="Arial"/>
              </a:rPr>
              <a:t>Instagram</a:t>
            </a:r>
          </a:p>
        </p:txBody>
      </p:sp>
      <p:sp>
        <p:nvSpPr>
          <p:cNvPr id="7" name="Rectangle 6"/>
          <p:cNvSpPr/>
          <p:nvPr/>
        </p:nvSpPr>
        <p:spPr>
          <a:xfrm>
            <a:off x="10802779" y="2724983"/>
            <a:ext cx="2799397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 algn="l"/>
            <a:r>
              <a:rPr sz="1750" b="1">
                <a:solidFill>
                  <a:srgbClr val="E0D6DE"/>
                </a:solidFill>
                <a:latin typeface="Arial"/>
              </a:rPr>
              <a:t>TikTok</a:t>
            </a:r>
          </a:p>
        </p:txBody>
      </p:sp>
      <p:sp>
        <p:nvSpPr>
          <p:cNvPr id="8" name="Rectangle 7"/>
          <p:cNvSpPr/>
          <p:nvPr/>
        </p:nvSpPr>
        <p:spPr>
          <a:xfrm>
            <a:off x="1028462" y="3375303"/>
            <a:ext cx="2799397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 algn="l"/>
            <a:r>
              <a:rPr sz="1750">
                <a:solidFill>
                  <a:srgbClr val="E0D6DE"/>
                </a:solidFill>
                <a:latin typeface="Arial"/>
              </a:rPr>
              <a:t>Number of Posts</a:t>
            </a:r>
          </a:p>
        </p:txBody>
      </p:sp>
      <p:sp>
        <p:nvSpPr>
          <p:cNvPr id="9" name="Rectangle 8"/>
          <p:cNvSpPr/>
          <p:nvPr/>
        </p:nvSpPr>
        <p:spPr>
          <a:xfrm>
            <a:off x="4289108" y="3375303"/>
            <a:ext cx="2795588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1750">
                <a:solidFill>
                  <a:srgbClr val="E0D6DE"/>
                </a:solidFill>
                <a:latin typeface="Arial"/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45943" y="3375303"/>
            <a:ext cx="2795588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1750">
                <a:solidFill>
                  <a:srgbClr val="E0D6DE"/>
                </a:solidFill>
                <a:latin typeface="Arial"/>
              </a:rPr>
              <a:t>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802779" y="3375303"/>
            <a:ext cx="2799397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1750">
                <a:solidFill>
                  <a:srgbClr val="E0D6DE"/>
                </a:solidFill>
                <a:latin typeface="Arial"/>
              </a:rPr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28462" y="4025622"/>
            <a:ext cx="2799397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 algn="l"/>
            <a:r>
              <a:rPr sz="1750">
                <a:solidFill>
                  <a:srgbClr val="E0D6DE"/>
                </a:solidFill>
                <a:latin typeface="Arial"/>
              </a:rPr>
              <a:t>Total Impressions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89108" y="4025622"/>
            <a:ext cx="2795588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1750">
                <a:solidFill>
                  <a:srgbClr val="E0D6DE"/>
                </a:solidFill>
                <a:latin typeface="Arial"/>
              </a:rPr>
              <a:t>22,000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45943" y="4025622"/>
            <a:ext cx="2795588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1750">
                <a:solidFill>
                  <a:srgbClr val="E0D6DE"/>
                </a:solidFill>
                <a:latin typeface="Arial"/>
              </a:rPr>
              <a:t>28,000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802779" y="4025622"/>
            <a:ext cx="2799397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1750">
                <a:solidFill>
                  <a:srgbClr val="E0D6DE"/>
                </a:solidFill>
                <a:latin typeface="Arial"/>
              </a:rPr>
              <a:t>48,000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28462" y="4675942"/>
            <a:ext cx="2799397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 algn="l"/>
            <a:r>
              <a:rPr sz="1750">
                <a:solidFill>
                  <a:srgbClr val="E0D6DE"/>
                </a:solidFill>
                <a:latin typeface="Arial"/>
              </a:rPr>
              <a:t>Unique Reach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289108" y="4675942"/>
            <a:ext cx="2795588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1750">
                <a:solidFill>
                  <a:srgbClr val="E0D6DE"/>
                </a:solidFill>
                <a:latin typeface="Arial"/>
              </a:rPr>
              <a:t>18,500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545943" y="4675942"/>
            <a:ext cx="2795588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1750">
                <a:solidFill>
                  <a:srgbClr val="E0D6DE"/>
                </a:solidFill>
                <a:latin typeface="Arial"/>
              </a:rPr>
              <a:t>24,000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802779" y="4675942"/>
            <a:ext cx="2799397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1750">
                <a:solidFill>
                  <a:srgbClr val="E0D6DE"/>
                </a:solidFill>
                <a:latin typeface="Arial"/>
              </a:rPr>
              <a:t>42,000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28462" y="5326261"/>
            <a:ext cx="2799397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 algn="l"/>
            <a:r>
              <a:rPr sz="1750">
                <a:solidFill>
                  <a:srgbClr val="E0D6DE"/>
                </a:solidFill>
                <a:latin typeface="Arial"/>
              </a:rPr>
              <a:t>Total Likes &amp; Comments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289108" y="5326261"/>
            <a:ext cx="2795588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1750">
                <a:solidFill>
                  <a:srgbClr val="E0D6DE"/>
                </a:solidFill>
                <a:latin typeface="Arial"/>
              </a:rPr>
              <a:t>1,015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545943" y="5326261"/>
            <a:ext cx="2795588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1750">
                <a:solidFill>
                  <a:srgbClr val="E0D6DE"/>
                </a:solidFill>
                <a:latin typeface="Arial"/>
              </a:rPr>
              <a:t>1,945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802779" y="5326261"/>
            <a:ext cx="2799397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1750">
                <a:solidFill>
                  <a:srgbClr val="E0D6DE"/>
                </a:solidFill>
                <a:latin typeface="Arial"/>
              </a:rPr>
              <a:t>3,985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28462" y="5976580"/>
            <a:ext cx="2799397" cy="50661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square"/>
          <a:lstStyle/>
          <a:p>
            <a:pPr algn="l"/>
            <a:r>
              <a:rPr sz="1750" b="1">
                <a:solidFill>
                  <a:srgbClr val="E0D6DE"/>
                </a:solidFill>
                <a:latin typeface="Arial"/>
              </a:rPr>
              <a:t>Average Engagement Rate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289108" y="5976580"/>
            <a:ext cx="2795588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2000" b="1">
                <a:solidFill>
                  <a:srgbClr val="FF8AAF"/>
                </a:solidFill>
                <a:latin typeface="Arial"/>
              </a:rPr>
              <a:t>5.49%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545943" y="5976580"/>
            <a:ext cx="2795588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2000" b="1">
                <a:solidFill>
                  <a:srgbClr val="FF8AAF"/>
                </a:solidFill>
                <a:latin typeface="Arial"/>
              </a:rPr>
              <a:t>8.10%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0802779" y="5976580"/>
            <a:ext cx="2799397" cy="36290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bIns="0" lIns="0" rIns="0" tIns="0" wrap="none"/>
          <a:lstStyle/>
          <a:p>
            <a:pPr/>
            <a:r>
              <a:rPr sz="2000" b="1">
                <a:solidFill>
                  <a:srgbClr val="FF8AAF"/>
                </a:solidFill>
                <a:latin typeface="Arial"/>
              </a:rPr>
              <a:t>9.49%</a:t>
            </a:r>
          </a:p>
        </p:txBody>
      </p:sp>
      <p:pic>
        <p:nvPicPr>
          <p:cNvPr id="28" name="Picture 2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6212" y="2709943"/>
            <a:ext cx="317525" cy="317525"/>
          </a:xfrm>
          <a:prstGeom prst="rect">
            <a:avLst/>
          </a:prstGeom>
        </p:spPr>
      </p:pic>
      <p:pic>
        <p:nvPicPr>
          <p:cNvPr id="29" name="Picture 28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257" y="2724983"/>
            <a:ext cx="430645" cy="302485"/>
          </a:xfrm>
          <a:prstGeom prst="rect">
            <a:avLst/>
          </a:prstGeom>
        </p:spPr>
      </p:pic>
      <p:pic>
        <p:nvPicPr>
          <p:cNvPr id="30" name="Picture 29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3412" y="2570009"/>
            <a:ext cx="516662" cy="516662"/>
          </a:xfrm>
          <a:prstGeom prst="rect">
            <a:avLst/>
          </a:prstGeom>
        </p:spPr>
      </p:pic>
      <p:sp>
        <p:nvSpPr>
          <p:cNvPr id="31" name="Rounded Rectangle 30"/>
          <p:cNvSpPr/>
          <p:nvPr/>
        </p:nvSpPr>
        <p:spPr>
          <a:xfrm>
            <a:off x="793789" y="2573655"/>
            <a:ext cx="13042821" cy="626745"/>
          </a:xfrm>
          <a:prstGeom prst="roundRect">
            <a:avLst>
              <a:gd name="adj" fmla="val 2226"/>
            </a:avLst>
          </a:prstGeom>
          <a:noFill/>
          <a:ln w="7620">
            <a:solidFill>
              <a:srgbClr val="FFFFFF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/>
          <a:lstStyle/>
          <a:p>
            <a:p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114</Words>
  <Application>Microsoft Macintosh PowerPoint</Application>
  <PresentationFormat>Custom</PresentationFormat>
  <Paragraphs>28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Prompt Medium</vt:lpstr>
      <vt:lpstr>Office Theme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Daniel Fuyà Espinar</cp:lastModifiedBy>
  <cp:revision>28</cp:revision>
  <dcterms:created xsi:type="dcterms:W3CDTF">2025-04-23T10:44:46Z</dcterms:created>
  <dcterms:modified xsi:type="dcterms:W3CDTF">2025-04-24T07:09:43Z</dcterms:modified>
</cp:coreProperties>
</file>