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746" r:id="rId4"/>
  </p:sldMasterIdLst>
  <p:sldIdLst>
    <p:sldId id="257" r:id="rId5"/>
    <p:sldId id="258" r:id="rId6"/>
    <p:sldId id="259" r:id="rId7"/>
    <p:sldId id="260" r:id="rId8"/>
    <p:sldId id="261" r:id="rId9"/>
    <p:sldId id="262" r:id="rId10"/>
    <p:sldId id="263"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89" autoAdjust="0"/>
    <p:restoredTop sz="94619" autoAdjust="0"/>
  </p:normalViewPr>
  <p:slideViewPr>
    <p:cSldViewPr snapToGrid="0">
      <p:cViewPr varScale="1">
        <p:scale>
          <a:sx n="41" d="100"/>
          <a:sy n="41" d="100"/>
        </p:scale>
        <p:origin x="24" y="20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7/18/2020</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7/18/2020</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7/18/2020</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7/18/2020</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7/18/2020</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7/18/2020</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7/18/2020</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7/18/2020</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7/18/2020</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7/18/2020</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7/18/2020</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7/18/2020</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527930" cy="3686015"/>
          </a:xfrm>
        </p:spPr>
        <p:txBody>
          <a:bodyPr>
            <a:noAutofit/>
          </a:bodyPr>
          <a:lstStyle/>
          <a:p>
            <a:r>
              <a:rPr lang="en-US" sz="4400" b="1" dirty="0"/>
              <a:t>Segmenting and Clustering Neighborhoods in Austin. </a:t>
            </a:r>
            <a:br>
              <a:rPr lang="en-US" sz="4400" b="1" dirty="0"/>
            </a:br>
            <a:r>
              <a:rPr lang="en-US" sz="4400" dirty="0"/>
              <a:t>Final Report</a:t>
            </a:r>
            <a:br>
              <a:rPr lang="en-US" sz="4400" dirty="0"/>
            </a:br>
            <a:r>
              <a:rPr lang="en-US" sz="4400" dirty="0"/>
              <a:t>IBM Applied Data Science Capstone</a:t>
            </a:r>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9"/>
            <a:ext cx="6269347" cy="1021498"/>
          </a:xfrm>
        </p:spPr>
        <p:txBody>
          <a:bodyPr>
            <a:normAutofit lnSpcReduction="10000"/>
          </a:bodyPr>
          <a:lstStyle/>
          <a:p>
            <a:pPr algn="r"/>
            <a:r>
              <a:rPr lang="en-US" sz="2400" dirty="0">
                <a:solidFill>
                  <a:schemeClr val="tx1">
                    <a:lumMod val="85000"/>
                    <a:lumOff val="15000"/>
                  </a:schemeClr>
                </a:solidFill>
              </a:rPr>
              <a:t>Andriy Zakharko</a:t>
            </a:r>
          </a:p>
          <a:p>
            <a:pPr algn="r"/>
            <a:r>
              <a:rPr lang="en-US" dirty="0">
                <a:solidFill>
                  <a:schemeClr val="tx1">
                    <a:lumMod val="85000"/>
                    <a:lumOff val="15000"/>
                  </a:schemeClr>
                </a:solidFill>
              </a:rPr>
              <a:t>July 2020</a:t>
            </a:r>
            <a:endParaRPr lang="en-US" sz="2400" dirty="0">
              <a:solidFill>
                <a:schemeClr val="tx1">
                  <a:lumMod val="85000"/>
                  <a:lumOff val="15000"/>
                </a:schemeClr>
              </a:solidFill>
            </a:endParaRPr>
          </a:p>
        </p:txBody>
      </p:sp>
      <p:pic>
        <p:nvPicPr>
          <p:cNvPr id="5" name="Picture 4" descr="stairs, hand rail, and abstract object along the wall">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37378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40"/>
            <a:ext cx="10058400" cy="1143000"/>
          </a:xfrm>
        </p:spPr>
        <p:txBody>
          <a:bodyPr>
            <a:normAutofit/>
          </a:bodyPr>
          <a:lstStyle/>
          <a:p>
            <a:r>
              <a:rPr lang="en-US" dirty="0">
                <a:solidFill>
                  <a:srgbClr val="FFFFFF"/>
                </a:solidFill>
              </a:rPr>
              <a:t>Approach: Apply data science methodology to get useful insights based on available data</a:t>
            </a:r>
          </a:p>
        </p:txBody>
      </p:sp>
      <p:sp>
        <p:nvSpPr>
          <p:cNvPr id="5" name="Title 4">
            <a:extLst>
              <a:ext uri="{FF2B5EF4-FFF2-40B4-BE49-F238E27FC236}">
                <a16:creationId xmlns:a16="http://schemas.microsoft.com/office/drawing/2014/main" id="{E245EDAF-A3AC-4E99-8025-69B565C323ED}"/>
              </a:ext>
            </a:extLst>
          </p:cNvPr>
          <p:cNvSpPr>
            <a:spLocks noGrp="1"/>
          </p:cNvSpPr>
          <p:nvPr>
            <p:ph type="ctrTitle"/>
          </p:nvPr>
        </p:nvSpPr>
        <p:spPr>
          <a:xfrm>
            <a:off x="1097280" y="758952"/>
            <a:ext cx="10058400" cy="939219"/>
          </a:xfrm>
        </p:spPr>
        <p:txBody>
          <a:bodyPr>
            <a:normAutofit fontScale="90000"/>
          </a:bodyPr>
          <a:lstStyle/>
          <a:p>
            <a:r>
              <a:rPr lang="en-US" dirty="0"/>
              <a:t>Problem definition</a:t>
            </a:r>
          </a:p>
        </p:txBody>
      </p:sp>
      <p:sp>
        <p:nvSpPr>
          <p:cNvPr id="6" name="Rectangle 5">
            <a:extLst>
              <a:ext uri="{FF2B5EF4-FFF2-40B4-BE49-F238E27FC236}">
                <a16:creationId xmlns:a16="http://schemas.microsoft.com/office/drawing/2014/main" id="{33BED309-AE6A-4766-86D0-0B0C0836E8F9}"/>
              </a:ext>
            </a:extLst>
          </p:cNvPr>
          <p:cNvSpPr/>
          <p:nvPr/>
        </p:nvSpPr>
        <p:spPr>
          <a:xfrm>
            <a:off x="1097280" y="1807121"/>
            <a:ext cx="10058400" cy="3108543"/>
          </a:xfrm>
          <a:prstGeom prst="rect">
            <a:avLst/>
          </a:prstGeom>
        </p:spPr>
        <p:txBody>
          <a:bodyPr wrap="square">
            <a:spAutoFit/>
          </a:bodyPr>
          <a:lstStyle/>
          <a:p>
            <a:pPr algn="ctr"/>
            <a:r>
              <a:rPr lang="en-US" sz="2800" dirty="0"/>
              <a:t>Austin is a new fast-growing city in central Texas with great potential for many young families. The first thing to solve before you decided to move to your new place will be a locating right spot on the map to stay. And as for big family, it's critical to have a Park in proximity from your home. So, in this project, we're going to apply data science methodology to identify the right neighborhood for the new family in Austin, TX</a:t>
            </a:r>
            <a:endParaRPr lang="en-US" sz="4000" b="1" dirty="0">
              <a:solidFill>
                <a:srgbClr val="000000"/>
              </a:solidFill>
              <a:latin typeface="Helvetica Neue"/>
            </a:endParaRPr>
          </a:p>
        </p:txBody>
      </p:sp>
    </p:spTree>
    <p:extLst>
      <p:ext uri="{BB962C8B-B14F-4D97-AF65-F5344CB8AC3E}">
        <p14:creationId xmlns:p14="http://schemas.microsoft.com/office/powerpoint/2010/main" val="1917146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40"/>
            <a:ext cx="10058400" cy="1143000"/>
          </a:xfrm>
        </p:spPr>
        <p:txBody>
          <a:bodyPr>
            <a:normAutofit/>
          </a:bodyPr>
          <a:lstStyle/>
          <a:p>
            <a:r>
              <a:rPr lang="en-US" dirty="0">
                <a:solidFill>
                  <a:srgbClr val="FFFFFF"/>
                </a:solidFill>
              </a:rPr>
              <a:t>Steps required: data mining, data preparation, filtering and cleaning, model creation and data visualization</a:t>
            </a:r>
          </a:p>
        </p:txBody>
      </p:sp>
      <p:sp>
        <p:nvSpPr>
          <p:cNvPr id="5" name="Title 4">
            <a:extLst>
              <a:ext uri="{FF2B5EF4-FFF2-40B4-BE49-F238E27FC236}">
                <a16:creationId xmlns:a16="http://schemas.microsoft.com/office/drawing/2014/main" id="{E245EDAF-A3AC-4E99-8025-69B565C323ED}"/>
              </a:ext>
            </a:extLst>
          </p:cNvPr>
          <p:cNvSpPr>
            <a:spLocks noGrp="1"/>
          </p:cNvSpPr>
          <p:nvPr>
            <p:ph type="ctrTitle"/>
          </p:nvPr>
        </p:nvSpPr>
        <p:spPr>
          <a:xfrm>
            <a:off x="1097279" y="758952"/>
            <a:ext cx="10365377" cy="939219"/>
          </a:xfrm>
        </p:spPr>
        <p:txBody>
          <a:bodyPr>
            <a:normAutofit fontScale="90000"/>
          </a:bodyPr>
          <a:lstStyle/>
          <a:p>
            <a:r>
              <a:rPr lang="en-US" dirty="0"/>
              <a:t>Data and Methodology</a:t>
            </a:r>
          </a:p>
        </p:txBody>
      </p:sp>
      <p:sp>
        <p:nvSpPr>
          <p:cNvPr id="6" name="Rectangle 5">
            <a:extLst>
              <a:ext uri="{FF2B5EF4-FFF2-40B4-BE49-F238E27FC236}">
                <a16:creationId xmlns:a16="http://schemas.microsoft.com/office/drawing/2014/main" id="{33BED309-AE6A-4766-86D0-0B0C0836E8F9}"/>
              </a:ext>
            </a:extLst>
          </p:cNvPr>
          <p:cNvSpPr/>
          <p:nvPr/>
        </p:nvSpPr>
        <p:spPr>
          <a:xfrm>
            <a:off x="1097280" y="1807121"/>
            <a:ext cx="10058400" cy="2369880"/>
          </a:xfrm>
          <a:prstGeom prst="rect">
            <a:avLst/>
          </a:prstGeom>
        </p:spPr>
        <p:txBody>
          <a:bodyPr wrap="square">
            <a:spAutoFit/>
          </a:bodyPr>
          <a:lstStyle/>
          <a:p>
            <a:r>
              <a:rPr lang="en-US" sz="3200" dirty="0"/>
              <a:t>Data required:</a:t>
            </a:r>
          </a:p>
          <a:p>
            <a:pPr marL="571500" indent="-571500">
              <a:buFont typeface="Arial" panose="020B0604020202020204" pitchFamily="34" charset="0"/>
              <a:buChar char="•"/>
            </a:pPr>
            <a:r>
              <a:rPr lang="en-US" sz="2800" dirty="0">
                <a:solidFill>
                  <a:srgbClr val="000000"/>
                </a:solidFill>
              </a:rPr>
              <a:t>Neighborhood dataset (with geographical coordinates)</a:t>
            </a:r>
          </a:p>
          <a:p>
            <a:pPr marL="571500" indent="-571500">
              <a:buFont typeface="Arial" panose="020B0604020202020204" pitchFamily="34" charset="0"/>
              <a:buChar char="•"/>
            </a:pPr>
            <a:r>
              <a:rPr lang="en-US" sz="2800" dirty="0">
                <a:solidFill>
                  <a:srgbClr val="000000"/>
                </a:solidFill>
              </a:rPr>
              <a:t>Venues dataset (Foursquare API)</a:t>
            </a:r>
          </a:p>
          <a:p>
            <a:r>
              <a:rPr lang="en-US" sz="3200" dirty="0">
                <a:solidFill>
                  <a:srgbClr val="000000"/>
                </a:solidFill>
              </a:rPr>
              <a:t>Methodology:</a:t>
            </a:r>
          </a:p>
          <a:p>
            <a:pPr marL="571500" indent="-571500">
              <a:buFont typeface="Arial" panose="020B0604020202020204" pitchFamily="34" charset="0"/>
              <a:buChar char="•"/>
            </a:pPr>
            <a:r>
              <a:rPr lang="en-US" sz="2800" dirty="0">
                <a:solidFill>
                  <a:srgbClr val="000000"/>
                </a:solidFill>
              </a:rPr>
              <a:t>KNN Clustering</a:t>
            </a:r>
            <a:endParaRPr lang="en-US" sz="3200" dirty="0">
              <a:solidFill>
                <a:srgbClr val="000000"/>
              </a:solidFill>
            </a:endParaRPr>
          </a:p>
        </p:txBody>
      </p:sp>
    </p:spTree>
    <p:extLst>
      <p:ext uri="{BB962C8B-B14F-4D97-AF65-F5344CB8AC3E}">
        <p14:creationId xmlns:p14="http://schemas.microsoft.com/office/powerpoint/2010/main" val="20358558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Title 4">
            <a:extLst>
              <a:ext uri="{FF2B5EF4-FFF2-40B4-BE49-F238E27FC236}">
                <a16:creationId xmlns:a16="http://schemas.microsoft.com/office/drawing/2014/main" id="{E245EDAF-A3AC-4E99-8025-69B565C323ED}"/>
              </a:ext>
            </a:extLst>
          </p:cNvPr>
          <p:cNvSpPr>
            <a:spLocks noGrp="1"/>
          </p:cNvSpPr>
          <p:nvPr>
            <p:ph type="ctrTitle"/>
          </p:nvPr>
        </p:nvSpPr>
        <p:spPr>
          <a:xfrm>
            <a:off x="1097279" y="758952"/>
            <a:ext cx="10365377" cy="939219"/>
          </a:xfrm>
        </p:spPr>
        <p:txBody>
          <a:bodyPr>
            <a:normAutofit fontScale="90000"/>
          </a:bodyPr>
          <a:lstStyle/>
          <a:p>
            <a:r>
              <a:rPr lang="en-US" dirty="0"/>
              <a:t>Results and Insights</a:t>
            </a:r>
          </a:p>
        </p:txBody>
      </p:sp>
      <p:sp>
        <p:nvSpPr>
          <p:cNvPr id="6" name="Rectangle 5">
            <a:extLst>
              <a:ext uri="{FF2B5EF4-FFF2-40B4-BE49-F238E27FC236}">
                <a16:creationId xmlns:a16="http://schemas.microsoft.com/office/drawing/2014/main" id="{33BED309-AE6A-4766-86D0-0B0C0836E8F9}"/>
              </a:ext>
            </a:extLst>
          </p:cNvPr>
          <p:cNvSpPr/>
          <p:nvPr/>
        </p:nvSpPr>
        <p:spPr>
          <a:xfrm>
            <a:off x="1097280" y="1807121"/>
            <a:ext cx="10058400" cy="2062103"/>
          </a:xfrm>
          <a:prstGeom prst="rect">
            <a:avLst/>
          </a:prstGeom>
        </p:spPr>
        <p:txBody>
          <a:bodyPr wrap="square">
            <a:spAutoFit/>
          </a:bodyPr>
          <a:lstStyle/>
          <a:p>
            <a:pPr marL="457200" indent="-457200">
              <a:buFont typeface="Arial" panose="020B0604020202020204" pitchFamily="34" charset="0"/>
              <a:buChar char="•"/>
            </a:pPr>
            <a:r>
              <a:rPr lang="en-US" sz="3200" dirty="0"/>
              <a:t>Clusters were identified and visualized</a:t>
            </a:r>
          </a:p>
          <a:p>
            <a:pPr marL="457200" indent="-457200">
              <a:buFont typeface="Arial" panose="020B0604020202020204" pitchFamily="34" charset="0"/>
              <a:buChar char="•"/>
            </a:pPr>
            <a:r>
              <a:rPr lang="en-US" sz="3200" dirty="0">
                <a:solidFill>
                  <a:srgbClr val="000000"/>
                </a:solidFill>
              </a:rPr>
              <a:t>Visualization was created</a:t>
            </a:r>
          </a:p>
          <a:p>
            <a:pPr marL="457200" indent="-457200">
              <a:buFont typeface="Arial" panose="020B0604020202020204" pitchFamily="34" charset="0"/>
              <a:buChar char="•"/>
            </a:pPr>
            <a:r>
              <a:rPr lang="en-US" sz="3200" dirty="0">
                <a:solidFill>
                  <a:srgbClr val="000000"/>
                </a:solidFill>
              </a:rPr>
              <a:t>Final report was delivered</a:t>
            </a:r>
          </a:p>
          <a:p>
            <a:pPr marL="457200" indent="-457200">
              <a:buFont typeface="Arial" panose="020B0604020202020204" pitchFamily="34" charset="0"/>
              <a:buChar char="•"/>
            </a:pPr>
            <a:r>
              <a:rPr lang="en-US" sz="3200" dirty="0">
                <a:solidFill>
                  <a:srgbClr val="000000"/>
                </a:solidFill>
              </a:rPr>
              <a:t>Recommendations were provided</a:t>
            </a:r>
          </a:p>
        </p:txBody>
      </p:sp>
    </p:spTree>
    <p:extLst>
      <p:ext uri="{BB962C8B-B14F-4D97-AF65-F5344CB8AC3E}">
        <p14:creationId xmlns:p14="http://schemas.microsoft.com/office/powerpoint/2010/main" val="8274828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Title 4">
            <a:extLst>
              <a:ext uri="{FF2B5EF4-FFF2-40B4-BE49-F238E27FC236}">
                <a16:creationId xmlns:a16="http://schemas.microsoft.com/office/drawing/2014/main" id="{E245EDAF-A3AC-4E99-8025-69B565C323ED}"/>
              </a:ext>
            </a:extLst>
          </p:cNvPr>
          <p:cNvSpPr>
            <a:spLocks noGrp="1"/>
          </p:cNvSpPr>
          <p:nvPr>
            <p:ph type="ctrTitle"/>
          </p:nvPr>
        </p:nvSpPr>
        <p:spPr>
          <a:xfrm>
            <a:off x="1097279" y="758952"/>
            <a:ext cx="10365377" cy="939219"/>
          </a:xfrm>
        </p:spPr>
        <p:txBody>
          <a:bodyPr>
            <a:normAutofit fontScale="90000"/>
          </a:bodyPr>
          <a:lstStyle/>
          <a:p>
            <a:r>
              <a:rPr lang="en-US" dirty="0"/>
              <a:t>Discussion</a:t>
            </a:r>
          </a:p>
        </p:txBody>
      </p:sp>
      <p:sp>
        <p:nvSpPr>
          <p:cNvPr id="6" name="Rectangle 5">
            <a:extLst>
              <a:ext uri="{FF2B5EF4-FFF2-40B4-BE49-F238E27FC236}">
                <a16:creationId xmlns:a16="http://schemas.microsoft.com/office/drawing/2014/main" id="{33BED309-AE6A-4766-86D0-0B0C0836E8F9}"/>
              </a:ext>
            </a:extLst>
          </p:cNvPr>
          <p:cNvSpPr/>
          <p:nvPr/>
        </p:nvSpPr>
        <p:spPr>
          <a:xfrm>
            <a:off x="1250767" y="1228561"/>
            <a:ext cx="10690862" cy="4401205"/>
          </a:xfrm>
          <a:prstGeom prst="rect">
            <a:avLst/>
          </a:prstGeom>
        </p:spPr>
        <p:txBody>
          <a:bodyPr wrap="square">
            <a:spAutoFit/>
          </a:bodyPr>
          <a:lstStyle/>
          <a:p>
            <a:endParaRPr lang="en-US" sz="2400" b="1" dirty="0"/>
          </a:p>
          <a:p>
            <a:r>
              <a:rPr lang="en-US" sz="2400" dirty="0"/>
              <a:t>As a limitation of the initial dataset, neighborhood names in the list were not unique, more overall most all were indicated as 'Austin' with only a few as something different. That's limiting our ability to cluster data based on neighborhood, so in this project, all most all neighborhoods were represented as corresponding zip codes.</a:t>
            </a:r>
          </a:p>
          <a:p>
            <a:pPr lvl="1"/>
            <a:r>
              <a:rPr lang="en-US" sz="2400" dirty="0"/>
              <a:t>Practically speaking, this is how we can toss the data available, slice, and dice it when we found some obstacles in available sources. Of course, we could spend some extra time to discover more sources and grub more data, but usually, this is not the case and you have to work with only data available</a:t>
            </a:r>
          </a:p>
          <a:p>
            <a:pPr marL="457200" indent="-457200">
              <a:buFont typeface="Arial" panose="020B0604020202020204" pitchFamily="34" charset="0"/>
              <a:buChar char="•"/>
            </a:pPr>
            <a:endParaRPr lang="en-US" sz="4000" dirty="0">
              <a:solidFill>
                <a:srgbClr val="000000"/>
              </a:solidFill>
            </a:endParaRPr>
          </a:p>
        </p:txBody>
      </p:sp>
    </p:spTree>
    <p:extLst>
      <p:ext uri="{BB962C8B-B14F-4D97-AF65-F5344CB8AC3E}">
        <p14:creationId xmlns:p14="http://schemas.microsoft.com/office/powerpoint/2010/main" val="4522838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Title 4">
            <a:extLst>
              <a:ext uri="{FF2B5EF4-FFF2-40B4-BE49-F238E27FC236}">
                <a16:creationId xmlns:a16="http://schemas.microsoft.com/office/drawing/2014/main" id="{E245EDAF-A3AC-4E99-8025-69B565C323ED}"/>
              </a:ext>
            </a:extLst>
          </p:cNvPr>
          <p:cNvSpPr>
            <a:spLocks noGrp="1"/>
          </p:cNvSpPr>
          <p:nvPr>
            <p:ph type="ctrTitle"/>
          </p:nvPr>
        </p:nvSpPr>
        <p:spPr>
          <a:xfrm>
            <a:off x="1097279" y="758952"/>
            <a:ext cx="10365377" cy="939219"/>
          </a:xfrm>
        </p:spPr>
        <p:txBody>
          <a:bodyPr>
            <a:normAutofit fontScale="90000"/>
          </a:bodyPr>
          <a:lstStyle/>
          <a:p>
            <a:r>
              <a:rPr lang="en-US" dirty="0"/>
              <a:t>Conclusion</a:t>
            </a:r>
          </a:p>
        </p:txBody>
      </p:sp>
      <p:sp>
        <p:nvSpPr>
          <p:cNvPr id="6" name="Rectangle 5">
            <a:extLst>
              <a:ext uri="{FF2B5EF4-FFF2-40B4-BE49-F238E27FC236}">
                <a16:creationId xmlns:a16="http://schemas.microsoft.com/office/drawing/2014/main" id="{33BED309-AE6A-4766-86D0-0B0C0836E8F9}"/>
              </a:ext>
            </a:extLst>
          </p:cNvPr>
          <p:cNvSpPr/>
          <p:nvPr/>
        </p:nvSpPr>
        <p:spPr>
          <a:xfrm>
            <a:off x="1137220" y="986484"/>
            <a:ext cx="10690862" cy="4678204"/>
          </a:xfrm>
          <a:prstGeom prst="rect">
            <a:avLst/>
          </a:prstGeom>
        </p:spPr>
        <p:txBody>
          <a:bodyPr wrap="square">
            <a:spAutoFit/>
          </a:bodyPr>
          <a:lstStyle/>
          <a:p>
            <a:endParaRPr lang="en-US" sz="2400" b="1" dirty="0"/>
          </a:p>
          <a:p>
            <a:br>
              <a:rPr lang="en-US" dirty="0"/>
            </a:br>
            <a:r>
              <a:rPr lang="en-US" sz="2400" dirty="0"/>
              <a:t>In this project, we have gone through the process of identifying the business problem, specifying the data required, extracting and preparing the data, performing machine learning by clustering the data into 7 clusters based on their similarities, and lastly providing recommendations to the relevant stakeholders i.e. new families regarding the best locations to stay long term when they move to Austin.</a:t>
            </a:r>
          </a:p>
          <a:p>
            <a:pPr lvl="1"/>
            <a:r>
              <a:rPr lang="en-US" sz="2400" dirty="0"/>
              <a:t>To answer the business question that was raised in the introduction section, the answer proposed by this project is: The neighborhoods in cluster 1 are the most preferred locations to choose based on given priorities.</a:t>
            </a:r>
          </a:p>
          <a:p>
            <a:endParaRPr lang="en-US" sz="4000" dirty="0">
              <a:solidFill>
                <a:srgbClr val="000000"/>
              </a:solidFill>
            </a:endParaRPr>
          </a:p>
        </p:txBody>
      </p:sp>
    </p:spTree>
    <p:extLst>
      <p:ext uri="{BB962C8B-B14F-4D97-AF65-F5344CB8AC3E}">
        <p14:creationId xmlns:p14="http://schemas.microsoft.com/office/powerpoint/2010/main" val="770276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Say thank you to someone at Companies House - GOV.UK">
            <a:extLst>
              <a:ext uri="{FF2B5EF4-FFF2-40B4-BE49-F238E27FC236}">
                <a16:creationId xmlns:a16="http://schemas.microsoft.com/office/drawing/2014/main" id="{98F8307F-8BD3-4003-9564-F5C0E9CAB4F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5328" b="402"/>
          <a:stretch/>
        </p:blipFill>
        <p:spPr bwMode="auto">
          <a:xfrm>
            <a:off x="3" y="-22"/>
            <a:ext cx="12191997" cy="6858022"/>
          </a:xfrm>
          <a:prstGeom prst="rect">
            <a:avLst/>
          </a:prstGeom>
          <a:noFill/>
          <a:extLst>
            <a:ext uri="{909E8E84-426E-40DD-AFC4-6F175D3DCCD1}">
              <a14:hiddenFill xmlns:a14="http://schemas.microsoft.com/office/drawing/2010/main">
                <a:solidFill>
                  <a:srgbClr val="FFFFFF"/>
                </a:solidFill>
              </a14:hiddenFill>
            </a:ext>
          </a:extLst>
        </p:spPr>
      </p:pic>
      <p:sp>
        <p:nvSpPr>
          <p:cNvPr id="71" name="Rectangle 70">
            <a:extLst>
              <a:ext uri="{FF2B5EF4-FFF2-40B4-BE49-F238E27FC236}">
                <a16:creationId xmlns:a16="http://schemas.microsoft.com/office/drawing/2014/main" id="{4063B759-00FC-46D1-9898-8E8625268F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2206190" y="2206184"/>
            <a:ext cx="6858003" cy="2445624"/>
          </a:xfrm>
          <a:prstGeom prst="rect">
            <a:avLst/>
          </a:prstGeom>
          <a:gradFill flip="none" rotWithShape="1">
            <a:gsLst>
              <a:gs pos="48000">
                <a:srgbClr val="262626">
                  <a:alpha val="24000"/>
                </a:srgbClr>
              </a:gs>
              <a:gs pos="85000">
                <a:srgbClr val="262626">
                  <a:alpha val="45000"/>
                </a:srgbClr>
              </a:gs>
              <a:gs pos="0">
                <a:schemeClr val="tx1">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D5B012D8-7F27-4758-9AC6-C889B154BD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437374" y="1100316"/>
            <a:ext cx="6858003" cy="4657347"/>
          </a:xfrm>
          <a:prstGeom prst="rect">
            <a:avLst/>
          </a:prstGeom>
          <a:gradFill flip="none" rotWithShape="1">
            <a:gsLst>
              <a:gs pos="48000">
                <a:srgbClr val="262626">
                  <a:alpha val="24000"/>
                </a:srgbClr>
              </a:gs>
              <a:gs pos="85000">
                <a:srgbClr val="262626">
                  <a:alpha val="45000"/>
                </a:srgbClr>
              </a:gs>
              <a:gs pos="0">
                <a:schemeClr val="tx1">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E245EDAF-A3AC-4E99-8025-69B565C323ED}"/>
              </a:ext>
            </a:extLst>
          </p:cNvPr>
          <p:cNvSpPr>
            <a:spLocks noGrp="1"/>
          </p:cNvSpPr>
          <p:nvPr>
            <p:ph type="ctrTitle"/>
          </p:nvPr>
        </p:nvSpPr>
        <p:spPr>
          <a:xfrm>
            <a:off x="6096006" y="643467"/>
            <a:ext cx="5452529" cy="3569242"/>
          </a:xfrm>
        </p:spPr>
        <p:txBody>
          <a:bodyPr anchor="t">
            <a:normAutofit/>
          </a:bodyPr>
          <a:lstStyle/>
          <a:p>
            <a:pPr algn="r"/>
            <a:endParaRPr lang="en-US" sz="6000">
              <a:solidFill>
                <a:schemeClr val="bg1"/>
              </a:solidFill>
            </a:endParaRPr>
          </a:p>
        </p:txBody>
      </p:sp>
    </p:spTree>
    <p:extLst>
      <p:ext uri="{BB962C8B-B14F-4D97-AF65-F5344CB8AC3E}">
        <p14:creationId xmlns:p14="http://schemas.microsoft.com/office/powerpoint/2010/main" val="364447870"/>
      </p:ext>
    </p:extLst>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0646C36-D994-4DBD-9A53-9B2DFD8D7208}">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147854D2-C2B1-4273-BEE8-C059778BC500}">
  <ds:schemaRefs>
    <ds:schemaRef ds:uri="http://schemas.microsoft.com/sharepoint/v3/contenttype/forms"/>
  </ds:schemaRefs>
</ds:datastoreItem>
</file>

<file path=customXml/itemProps3.xml><?xml version="1.0" encoding="utf-8"?>
<ds:datastoreItem xmlns:ds="http://schemas.openxmlformats.org/officeDocument/2006/customXml" ds:itemID="{A2A4E875-040F-4F4E-A5A7-1188084B7F3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0</TotalTime>
  <Words>416</Words>
  <Application>Microsoft Office PowerPoint</Application>
  <PresentationFormat>Widescreen</PresentationFormat>
  <Paragraphs>26</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Bookman Old Style</vt:lpstr>
      <vt:lpstr>Calibri</vt:lpstr>
      <vt:lpstr>Franklin Gothic Book</vt:lpstr>
      <vt:lpstr>Helvetica Neue</vt:lpstr>
      <vt:lpstr>1_RetrospectVTI</vt:lpstr>
      <vt:lpstr>Segmenting and Clustering Neighborhoods in Austin.  Final Report IBM Applied Data Science Capstone</vt:lpstr>
      <vt:lpstr>Problem definition</vt:lpstr>
      <vt:lpstr>Data and Methodology</vt:lpstr>
      <vt:lpstr>Results and Insights</vt:lpstr>
      <vt:lpstr>Discussion</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2020-07-19T00:18:00Z</dcterms:created>
  <dcterms:modified xsi:type="dcterms:W3CDTF">2020-07-19T00:19:37Z</dcterms:modified>
</cp:coreProperties>
</file>