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en joellee" initials="sj" lastIdx="1" clrIdx="0">
    <p:extLst>
      <p:ext uri="{19B8F6BF-5375-455C-9EA6-DF929625EA0E}">
        <p15:presenceInfo xmlns:p15="http://schemas.microsoft.com/office/powerpoint/2012/main" userId="9ba95ad8902a99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10T08:06:35.823" idx="1">
    <p:pos x="7400" y="242"/>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9FE9C-8E67-D602-9B22-B4D339EF1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42501F-8B7B-1194-A8EA-22FEA9AC5A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71638C-CD15-512A-BE0E-E439F94FE7A0}"/>
              </a:ext>
            </a:extLst>
          </p:cNvPr>
          <p:cNvSpPr>
            <a:spLocks noGrp="1"/>
          </p:cNvSpPr>
          <p:nvPr>
            <p:ph type="dt" sz="half" idx="10"/>
          </p:nvPr>
        </p:nvSpPr>
        <p:spPr/>
        <p:txBody>
          <a:bodyPr/>
          <a:lstStyle/>
          <a:p>
            <a:fld id="{7AC7BC94-80DE-4DDA-AE46-085BFEB1DDDD}" type="datetimeFigureOut">
              <a:rPr lang="en-US" smtClean="0"/>
              <a:t>8/29/2022</a:t>
            </a:fld>
            <a:endParaRPr lang="en-US"/>
          </a:p>
        </p:txBody>
      </p:sp>
      <p:sp>
        <p:nvSpPr>
          <p:cNvPr id="5" name="Footer Placeholder 4">
            <a:extLst>
              <a:ext uri="{FF2B5EF4-FFF2-40B4-BE49-F238E27FC236}">
                <a16:creationId xmlns:a16="http://schemas.microsoft.com/office/drawing/2014/main" id="{A111B447-6FFB-629F-7316-FA7BF7B74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416EB-2B5C-B6F6-8F22-DC615EA5F63D}"/>
              </a:ext>
            </a:extLst>
          </p:cNvPr>
          <p:cNvSpPr>
            <a:spLocks noGrp="1"/>
          </p:cNvSpPr>
          <p:nvPr>
            <p:ph type="sldNum" sz="quarter" idx="12"/>
          </p:nvPr>
        </p:nvSpPr>
        <p:spPr/>
        <p:txBody>
          <a:bodyPr/>
          <a:lstStyle/>
          <a:p>
            <a:fld id="{89AACEE8-A09B-4A53-9205-A6C34C8DAFFB}" type="slidenum">
              <a:rPr lang="en-US" smtClean="0"/>
              <a:t>‹#›</a:t>
            </a:fld>
            <a:endParaRPr lang="en-US"/>
          </a:p>
        </p:txBody>
      </p:sp>
    </p:spTree>
    <p:extLst>
      <p:ext uri="{BB962C8B-B14F-4D97-AF65-F5344CB8AC3E}">
        <p14:creationId xmlns:p14="http://schemas.microsoft.com/office/powerpoint/2010/main" val="134305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EF7B-AA61-0173-06EF-4C26C76EFD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097BFD-CA74-A171-2CF0-6BB2A496AF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A44885-7D28-0B6C-C69A-50F0C7AC612E}"/>
              </a:ext>
            </a:extLst>
          </p:cNvPr>
          <p:cNvSpPr>
            <a:spLocks noGrp="1"/>
          </p:cNvSpPr>
          <p:nvPr>
            <p:ph type="dt" sz="half" idx="10"/>
          </p:nvPr>
        </p:nvSpPr>
        <p:spPr/>
        <p:txBody>
          <a:bodyPr/>
          <a:lstStyle/>
          <a:p>
            <a:fld id="{7AC7BC94-80DE-4DDA-AE46-085BFEB1DDDD}" type="datetimeFigureOut">
              <a:rPr lang="en-US" smtClean="0"/>
              <a:t>8/29/2022</a:t>
            </a:fld>
            <a:endParaRPr lang="en-US"/>
          </a:p>
        </p:txBody>
      </p:sp>
      <p:sp>
        <p:nvSpPr>
          <p:cNvPr id="5" name="Footer Placeholder 4">
            <a:extLst>
              <a:ext uri="{FF2B5EF4-FFF2-40B4-BE49-F238E27FC236}">
                <a16:creationId xmlns:a16="http://schemas.microsoft.com/office/drawing/2014/main" id="{F607AD91-55E4-B1BE-0B0B-29BAB9EE0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F670C-E5B0-0467-60AB-02CAA1E2D254}"/>
              </a:ext>
            </a:extLst>
          </p:cNvPr>
          <p:cNvSpPr>
            <a:spLocks noGrp="1"/>
          </p:cNvSpPr>
          <p:nvPr>
            <p:ph type="sldNum" sz="quarter" idx="12"/>
          </p:nvPr>
        </p:nvSpPr>
        <p:spPr/>
        <p:txBody>
          <a:bodyPr/>
          <a:lstStyle/>
          <a:p>
            <a:fld id="{89AACEE8-A09B-4A53-9205-A6C34C8DAFFB}" type="slidenum">
              <a:rPr lang="en-US" smtClean="0"/>
              <a:t>‹#›</a:t>
            </a:fld>
            <a:endParaRPr lang="en-US"/>
          </a:p>
        </p:txBody>
      </p:sp>
    </p:spTree>
    <p:extLst>
      <p:ext uri="{BB962C8B-B14F-4D97-AF65-F5344CB8AC3E}">
        <p14:creationId xmlns:p14="http://schemas.microsoft.com/office/powerpoint/2010/main" val="1526433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1CF8E6-6AB9-3CB8-521E-ACB051CF4C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2C8E8-8FAE-43A2-3454-8C5A58C0A2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C4009-B3C5-DAE2-CA0D-43122AA38058}"/>
              </a:ext>
            </a:extLst>
          </p:cNvPr>
          <p:cNvSpPr>
            <a:spLocks noGrp="1"/>
          </p:cNvSpPr>
          <p:nvPr>
            <p:ph type="dt" sz="half" idx="10"/>
          </p:nvPr>
        </p:nvSpPr>
        <p:spPr/>
        <p:txBody>
          <a:bodyPr/>
          <a:lstStyle/>
          <a:p>
            <a:fld id="{7AC7BC94-80DE-4DDA-AE46-085BFEB1DDDD}" type="datetimeFigureOut">
              <a:rPr lang="en-US" smtClean="0"/>
              <a:t>8/29/2022</a:t>
            </a:fld>
            <a:endParaRPr lang="en-US"/>
          </a:p>
        </p:txBody>
      </p:sp>
      <p:sp>
        <p:nvSpPr>
          <p:cNvPr id="5" name="Footer Placeholder 4">
            <a:extLst>
              <a:ext uri="{FF2B5EF4-FFF2-40B4-BE49-F238E27FC236}">
                <a16:creationId xmlns:a16="http://schemas.microsoft.com/office/drawing/2014/main" id="{93537C89-91B3-7E79-36EA-4746CA6AE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C7835-E449-91D1-1F47-823B75E612FD}"/>
              </a:ext>
            </a:extLst>
          </p:cNvPr>
          <p:cNvSpPr>
            <a:spLocks noGrp="1"/>
          </p:cNvSpPr>
          <p:nvPr>
            <p:ph type="sldNum" sz="quarter" idx="12"/>
          </p:nvPr>
        </p:nvSpPr>
        <p:spPr/>
        <p:txBody>
          <a:bodyPr/>
          <a:lstStyle/>
          <a:p>
            <a:fld id="{89AACEE8-A09B-4A53-9205-A6C34C8DAFFB}" type="slidenum">
              <a:rPr lang="en-US" smtClean="0"/>
              <a:t>‹#›</a:t>
            </a:fld>
            <a:endParaRPr lang="en-US"/>
          </a:p>
        </p:txBody>
      </p:sp>
    </p:spTree>
    <p:extLst>
      <p:ext uri="{BB962C8B-B14F-4D97-AF65-F5344CB8AC3E}">
        <p14:creationId xmlns:p14="http://schemas.microsoft.com/office/powerpoint/2010/main" val="348068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5718D-EFB0-C34E-5037-A428887742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389E1-9ED7-F1A2-83A8-DA8E1121BD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43C13-F55A-4ED9-5EBA-8EA00427E275}"/>
              </a:ext>
            </a:extLst>
          </p:cNvPr>
          <p:cNvSpPr>
            <a:spLocks noGrp="1"/>
          </p:cNvSpPr>
          <p:nvPr>
            <p:ph type="dt" sz="half" idx="10"/>
          </p:nvPr>
        </p:nvSpPr>
        <p:spPr/>
        <p:txBody>
          <a:bodyPr/>
          <a:lstStyle/>
          <a:p>
            <a:fld id="{7AC7BC94-80DE-4DDA-AE46-085BFEB1DDDD}" type="datetimeFigureOut">
              <a:rPr lang="en-US" smtClean="0"/>
              <a:t>8/29/2022</a:t>
            </a:fld>
            <a:endParaRPr lang="en-US"/>
          </a:p>
        </p:txBody>
      </p:sp>
      <p:sp>
        <p:nvSpPr>
          <p:cNvPr id="5" name="Footer Placeholder 4">
            <a:extLst>
              <a:ext uri="{FF2B5EF4-FFF2-40B4-BE49-F238E27FC236}">
                <a16:creationId xmlns:a16="http://schemas.microsoft.com/office/drawing/2014/main" id="{4B114A14-41FB-6C1D-1EB2-B8C661196F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FD0079-F203-991D-1DB0-A124868E636F}"/>
              </a:ext>
            </a:extLst>
          </p:cNvPr>
          <p:cNvSpPr>
            <a:spLocks noGrp="1"/>
          </p:cNvSpPr>
          <p:nvPr>
            <p:ph type="sldNum" sz="quarter" idx="12"/>
          </p:nvPr>
        </p:nvSpPr>
        <p:spPr/>
        <p:txBody>
          <a:bodyPr/>
          <a:lstStyle/>
          <a:p>
            <a:fld id="{89AACEE8-A09B-4A53-9205-A6C34C8DAFFB}" type="slidenum">
              <a:rPr lang="en-US" smtClean="0"/>
              <a:t>‹#›</a:t>
            </a:fld>
            <a:endParaRPr lang="en-US"/>
          </a:p>
        </p:txBody>
      </p:sp>
    </p:spTree>
    <p:extLst>
      <p:ext uri="{BB962C8B-B14F-4D97-AF65-F5344CB8AC3E}">
        <p14:creationId xmlns:p14="http://schemas.microsoft.com/office/powerpoint/2010/main" val="19698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2876-8758-51B5-C3D0-421AFD939B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F77B8D-672A-166A-C20E-7351556900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492AFD-772C-4C94-E73E-9428418CE201}"/>
              </a:ext>
            </a:extLst>
          </p:cNvPr>
          <p:cNvSpPr>
            <a:spLocks noGrp="1"/>
          </p:cNvSpPr>
          <p:nvPr>
            <p:ph type="dt" sz="half" idx="10"/>
          </p:nvPr>
        </p:nvSpPr>
        <p:spPr/>
        <p:txBody>
          <a:bodyPr/>
          <a:lstStyle/>
          <a:p>
            <a:fld id="{7AC7BC94-80DE-4DDA-AE46-085BFEB1DDDD}" type="datetimeFigureOut">
              <a:rPr lang="en-US" smtClean="0"/>
              <a:t>8/29/2022</a:t>
            </a:fld>
            <a:endParaRPr lang="en-US"/>
          </a:p>
        </p:txBody>
      </p:sp>
      <p:sp>
        <p:nvSpPr>
          <p:cNvPr id="5" name="Footer Placeholder 4">
            <a:extLst>
              <a:ext uri="{FF2B5EF4-FFF2-40B4-BE49-F238E27FC236}">
                <a16:creationId xmlns:a16="http://schemas.microsoft.com/office/drawing/2014/main" id="{528A669A-7095-D1DD-AF2E-60A44ECB1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DA3281-3AED-9254-ECC8-D77046C53C9B}"/>
              </a:ext>
            </a:extLst>
          </p:cNvPr>
          <p:cNvSpPr>
            <a:spLocks noGrp="1"/>
          </p:cNvSpPr>
          <p:nvPr>
            <p:ph type="sldNum" sz="quarter" idx="12"/>
          </p:nvPr>
        </p:nvSpPr>
        <p:spPr/>
        <p:txBody>
          <a:bodyPr/>
          <a:lstStyle/>
          <a:p>
            <a:fld id="{89AACEE8-A09B-4A53-9205-A6C34C8DAFFB}" type="slidenum">
              <a:rPr lang="en-US" smtClean="0"/>
              <a:t>‹#›</a:t>
            </a:fld>
            <a:endParaRPr lang="en-US"/>
          </a:p>
        </p:txBody>
      </p:sp>
    </p:spTree>
    <p:extLst>
      <p:ext uri="{BB962C8B-B14F-4D97-AF65-F5344CB8AC3E}">
        <p14:creationId xmlns:p14="http://schemas.microsoft.com/office/powerpoint/2010/main" val="1020950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C01D-26AA-55C7-1E6E-31CA3AE359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1E57F-C752-5563-5156-4BA5338B34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202E82-FCB2-5B1E-BF1C-1D8C2EAEE8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425F7D-CC69-3436-2FC2-39A5ABAF5F3E}"/>
              </a:ext>
            </a:extLst>
          </p:cNvPr>
          <p:cNvSpPr>
            <a:spLocks noGrp="1"/>
          </p:cNvSpPr>
          <p:nvPr>
            <p:ph type="dt" sz="half" idx="10"/>
          </p:nvPr>
        </p:nvSpPr>
        <p:spPr/>
        <p:txBody>
          <a:bodyPr/>
          <a:lstStyle/>
          <a:p>
            <a:fld id="{7AC7BC94-80DE-4DDA-AE46-085BFEB1DDDD}" type="datetimeFigureOut">
              <a:rPr lang="en-US" smtClean="0"/>
              <a:t>8/29/2022</a:t>
            </a:fld>
            <a:endParaRPr lang="en-US"/>
          </a:p>
        </p:txBody>
      </p:sp>
      <p:sp>
        <p:nvSpPr>
          <p:cNvPr id="6" name="Footer Placeholder 5">
            <a:extLst>
              <a:ext uri="{FF2B5EF4-FFF2-40B4-BE49-F238E27FC236}">
                <a16:creationId xmlns:a16="http://schemas.microsoft.com/office/drawing/2014/main" id="{A7EB1565-6379-2A99-D8A9-16C6BDF57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70AE5-8130-FD40-8BE5-78241DE8D938}"/>
              </a:ext>
            </a:extLst>
          </p:cNvPr>
          <p:cNvSpPr>
            <a:spLocks noGrp="1"/>
          </p:cNvSpPr>
          <p:nvPr>
            <p:ph type="sldNum" sz="quarter" idx="12"/>
          </p:nvPr>
        </p:nvSpPr>
        <p:spPr/>
        <p:txBody>
          <a:bodyPr/>
          <a:lstStyle/>
          <a:p>
            <a:fld id="{89AACEE8-A09B-4A53-9205-A6C34C8DAFFB}" type="slidenum">
              <a:rPr lang="en-US" smtClean="0"/>
              <a:t>‹#›</a:t>
            </a:fld>
            <a:endParaRPr lang="en-US"/>
          </a:p>
        </p:txBody>
      </p:sp>
    </p:spTree>
    <p:extLst>
      <p:ext uri="{BB962C8B-B14F-4D97-AF65-F5344CB8AC3E}">
        <p14:creationId xmlns:p14="http://schemas.microsoft.com/office/powerpoint/2010/main" val="342980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4AD1-BDF3-6F68-D2A6-00FB40AC9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F320E4-4229-34AA-AA06-281D509BF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599017-D5CE-F6CE-D401-DE04DF3880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CF2625-D49F-1414-713D-3D465A5D78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90CD5-ACD3-B29A-69B7-89E5C1D46F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8686BE-6A06-85D3-F8E6-0E93D9DC5C81}"/>
              </a:ext>
            </a:extLst>
          </p:cNvPr>
          <p:cNvSpPr>
            <a:spLocks noGrp="1"/>
          </p:cNvSpPr>
          <p:nvPr>
            <p:ph type="dt" sz="half" idx="10"/>
          </p:nvPr>
        </p:nvSpPr>
        <p:spPr/>
        <p:txBody>
          <a:bodyPr/>
          <a:lstStyle/>
          <a:p>
            <a:fld id="{7AC7BC94-80DE-4DDA-AE46-085BFEB1DDDD}" type="datetimeFigureOut">
              <a:rPr lang="en-US" smtClean="0"/>
              <a:t>8/29/2022</a:t>
            </a:fld>
            <a:endParaRPr lang="en-US"/>
          </a:p>
        </p:txBody>
      </p:sp>
      <p:sp>
        <p:nvSpPr>
          <p:cNvPr id="8" name="Footer Placeholder 7">
            <a:extLst>
              <a:ext uri="{FF2B5EF4-FFF2-40B4-BE49-F238E27FC236}">
                <a16:creationId xmlns:a16="http://schemas.microsoft.com/office/drawing/2014/main" id="{218A28DC-9DC5-2CBC-6A65-5E18ADB67F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978D54-D18D-465E-54B8-7525C8417865}"/>
              </a:ext>
            </a:extLst>
          </p:cNvPr>
          <p:cNvSpPr>
            <a:spLocks noGrp="1"/>
          </p:cNvSpPr>
          <p:nvPr>
            <p:ph type="sldNum" sz="quarter" idx="12"/>
          </p:nvPr>
        </p:nvSpPr>
        <p:spPr/>
        <p:txBody>
          <a:bodyPr/>
          <a:lstStyle/>
          <a:p>
            <a:fld id="{89AACEE8-A09B-4A53-9205-A6C34C8DAFFB}" type="slidenum">
              <a:rPr lang="en-US" smtClean="0"/>
              <a:t>‹#›</a:t>
            </a:fld>
            <a:endParaRPr lang="en-US"/>
          </a:p>
        </p:txBody>
      </p:sp>
    </p:spTree>
    <p:extLst>
      <p:ext uri="{BB962C8B-B14F-4D97-AF65-F5344CB8AC3E}">
        <p14:creationId xmlns:p14="http://schemas.microsoft.com/office/powerpoint/2010/main" val="51713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E1B8-A45E-B2FE-FA15-183EC8D9F5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928ABB-5968-0F4F-960A-EC3C0688E351}"/>
              </a:ext>
            </a:extLst>
          </p:cNvPr>
          <p:cNvSpPr>
            <a:spLocks noGrp="1"/>
          </p:cNvSpPr>
          <p:nvPr>
            <p:ph type="dt" sz="half" idx="10"/>
          </p:nvPr>
        </p:nvSpPr>
        <p:spPr/>
        <p:txBody>
          <a:bodyPr/>
          <a:lstStyle/>
          <a:p>
            <a:fld id="{7AC7BC94-80DE-4DDA-AE46-085BFEB1DDDD}" type="datetimeFigureOut">
              <a:rPr lang="en-US" smtClean="0"/>
              <a:t>8/29/2022</a:t>
            </a:fld>
            <a:endParaRPr lang="en-US"/>
          </a:p>
        </p:txBody>
      </p:sp>
      <p:sp>
        <p:nvSpPr>
          <p:cNvPr id="4" name="Footer Placeholder 3">
            <a:extLst>
              <a:ext uri="{FF2B5EF4-FFF2-40B4-BE49-F238E27FC236}">
                <a16:creationId xmlns:a16="http://schemas.microsoft.com/office/drawing/2014/main" id="{F72A61BA-006C-C33E-8116-086D9F7CD3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66B083-21B6-83AE-D803-1C4FA34419BC}"/>
              </a:ext>
            </a:extLst>
          </p:cNvPr>
          <p:cNvSpPr>
            <a:spLocks noGrp="1"/>
          </p:cNvSpPr>
          <p:nvPr>
            <p:ph type="sldNum" sz="quarter" idx="12"/>
          </p:nvPr>
        </p:nvSpPr>
        <p:spPr/>
        <p:txBody>
          <a:bodyPr/>
          <a:lstStyle/>
          <a:p>
            <a:fld id="{89AACEE8-A09B-4A53-9205-A6C34C8DAFFB}" type="slidenum">
              <a:rPr lang="en-US" smtClean="0"/>
              <a:t>‹#›</a:t>
            </a:fld>
            <a:endParaRPr lang="en-US"/>
          </a:p>
        </p:txBody>
      </p:sp>
    </p:spTree>
    <p:extLst>
      <p:ext uri="{BB962C8B-B14F-4D97-AF65-F5344CB8AC3E}">
        <p14:creationId xmlns:p14="http://schemas.microsoft.com/office/powerpoint/2010/main" val="321671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24E52C-A632-E24A-5E80-BC9AB483A77F}"/>
              </a:ext>
            </a:extLst>
          </p:cNvPr>
          <p:cNvSpPr>
            <a:spLocks noGrp="1"/>
          </p:cNvSpPr>
          <p:nvPr>
            <p:ph type="dt" sz="half" idx="10"/>
          </p:nvPr>
        </p:nvSpPr>
        <p:spPr/>
        <p:txBody>
          <a:bodyPr/>
          <a:lstStyle/>
          <a:p>
            <a:fld id="{7AC7BC94-80DE-4DDA-AE46-085BFEB1DDDD}" type="datetimeFigureOut">
              <a:rPr lang="en-US" smtClean="0"/>
              <a:t>8/29/2022</a:t>
            </a:fld>
            <a:endParaRPr lang="en-US"/>
          </a:p>
        </p:txBody>
      </p:sp>
      <p:sp>
        <p:nvSpPr>
          <p:cNvPr id="3" name="Footer Placeholder 2">
            <a:extLst>
              <a:ext uri="{FF2B5EF4-FFF2-40B4-BE49-F238E27FC236}">
                <a16:creationId xmlns:a16="http://schemas.microsoft.com/office/drawing/2014/main" id="{4B96702E-4C28-E618-1757-76A898D23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ADDA1F-47EE-15E3-E5DC-C6F97B6B0B83}"/>
              </a:ext>
            </a:extLst>
          </p:cNvPr>
          <p:cNvSpPr>
            <a:spLocks noGrp="1"/>
          </p:cNvSpPr>
          <p:nvPr>
            <p:ph type="sldNum" sz="quarter" idx="12"/>
          </p:nvPr>
        </p:nvSpPr>
        <p:spPr/>
        <p:txBody>
          <a:bodyPr/>
          <a:lstStyle/>
          <a:p>
            <a:fld id="{89AACEE8-A09B-4A53-9205-A6C34C8DAFFB}" type="slidenum">
              <a:rPr lang="en-US" smtClean="0"/>
              <a:t>‹#›</a:t>
            </a:fld>
            <a:endParaRPr lang="en-US"/>
          </a:p>
        </p:txBody>
      </p:sp>
    </p:spTree>
    <p:extLst>
      <p:ext uri="{BB962C8B-B14F-4D97-AF65-F5344CB8AC3E}">
        <p14:creationId xmlns:p14="http://schemas.microsoft.com/office/powerpoint/2010/main" val="211825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5A71-5953-DF00-9FE3-0564C8859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4F4A7C-05AB-3E79-8D75-088DBB51E7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E7666A-AB62-40DF-C79C-BD2770E19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78B2C-2773-9E1E-33ED-B95341F9304E}"/>
              </a:ext>
            </a:extLst>
          </p:cNvPr>
          <p:cNvSpPr>
            <a:spLocks noGrp="1"/>
          </p:cNvSpPr>
          <p:nvPr>
            <p:ph type="dt" sz="half" idx="10"/>
          </p:nvPr>
        </p:nvSpPr>
        <p:spPr/>
        <p:txBody>
          <a:bodyPr/>
          <a:lstStyle/>
          <a:p>
            <a:fld id="{7AC7BC94-80DE-4DDA-AE46-085BFEB1DDDD}" type="datetimeFigureOut">
              <a:rPr lang="en-US" smtClean="0"/>
              <a:t>8/29/2022</a:t>
            </a:fld>
            <a:endParaRPr lang="en-US"/>
          </a:p>
        </p:txBody>
      </p:sp>
      <p:sp>
        <p:nvSpPr>
          <p:cNvPr id="6" name="Footer Placeholder 5">
            <a:extLst>
              <a:ext uri="{FF2B5EF4-FFF2-40B4-BE49-F238E27FC236}">
                <a16:creationId xmlns:a16="http://schemas.microsoft.com/office/drawing/2014/main" id="{07B84DB9-A392-275B-2C9E-E77F3DE7F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139E42-C8E5-AA38-4588-6B0491607BA3}"/>
              </a:ext>
            </a:extLst>
          </p:cNvPr>
          <p:cNvSpPr>
            <a:spLocks noGrp="1"/>
          </p:cNvSpPr>
          <p:nvPr>
            <p:ph type="sldNum" sz="quarter" idx="12"/>
          </p:nvPr>
        </p:nvSpPr>
        <p:spPr/>
        <p:txBody>
          <a:bodyPr/>
          <a:lstStyle/>
          <a:p>
            <a:fld id="{89AACEE8-A09B-4A53-9205-A6C34C8DAFFB}" type="slidenum">
              <a:rPr lang="en-US" smtClean="0"/>
              <a:t>‹#›</a:t>
            </a:fld>
            <a:endParaRPr lang="en-US"/>
          </a:p>
        </p:txBody>
      </p:sp>
    </p:spTree>
    <p:extLst>
      <p:ext uri="{BB962C8B-B14F-4D97-AF65-F5344CB8AC3E}">
        <p14:creationId xmlns:p14="http://schemas.microsoft.com/office/powerpoint/2010/main" val="151379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FED2-8166-F555-6660-73B3CBE50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59788D-3267-8E63-85F4-67F3314FF9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F51B8B-5D34-CB34-A82C-A17E4045D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ADDF26-E0CF-99A2-8B6E-755CFD1AA47F}"/>
              </a:ext>
            </a:extLst>
          </p:cNvPr>
          <p:cNvSpPr>
            <a:spLocks noGrp="1"/>
          </p:cNvSpPr>
          <p:nvPr>
            <p:ph type="dt" sz="half" idx="10"/>
          </p:nvPr>
        </p:nvSpPr>
        <p:spPr/>
        <p:txBody>
          <a:bodyPr/>
          <a:lstStyle/>
          <a:p>
            <a:fld id="{7AC7BC94-80DE-4DDA-AE46-085BFEB1DDDD}" type="datetimeFigureOut">
              <a:rPr lang="en-US" smtClean="0"/>
              <a:t>8/29/2022</a:t>
            </a:fld>
            <a:endParaRPr lang="en-US"/>
          </a:p>
        </p:txBody>
      </p:sp>
      <p:sp>
        <p:nvSpPr>
          <p:cNvPr id="6" name="Footer Placeholder 5">
            <a:extLst>
              <a:ext uri="{FF2B5EF4-FFF2-40B4-BE49-F238E27FC236}">
                <a16:creationId xmlns:a16="http://schemas.microsoft.com/office/drawing/2014/main" id="{7BDD9FCB-F91F-EEB9-B9B4-E7D2D9865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CD46A-AEF7-BBC2-CF99-AFBCC4A0003B}"/>
              </a:ext>
            </a:extLst>
          </p:cNvPr>
          <p:cNvSpPr>
            <a:spLocks noGrp="1"/>
          </p:cNvSpPr>
          <p:nvPr>
            <p:ph type="sldNum" sz="quarter" idx="12"/>
          </p:nvPr>
        </p:nvSpPr>
        <p:spPr/>
        <p:txBody>
          <a:bodyPr/>
          <a:lstStyle/>
          <a:p>
            <a:fld id="{89AACEE8-A09B-4A53-9205-A6C34C8DAFFB}" type="slidenum">
              <a:rPr lang="en-US" smtClean="0"/>
              <a:t>‹#›</a:t>
            </a:fld>
            <a:endParaRPr lang="en-US"/>
          </a:p>
        </p:txBody>
      </p:sp>
    </p:spTree>
    <p:extLst>
      <p:ext uri="{BB962C8B-B14F-4D97-AF65-F5344CB8AC3E}">
        <p14:creationId xmlns:p14="http://schemas.microsoft.com/office/powerpoint/2010/main" val="229836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1E848A-B158-100C-6110-729C631C4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06E1F9-53B8-2A1A-3E70-628DB63FE6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125D5-E526-B692-DB04-F0781B4C17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7BC94-80DE-4DDA-AE46-085BFEB1DDDD}" type="datetimeFigureOut">
              <a:rPr lang="en-US" smtClean="0"/>
              <a:t>8/29/2022</a:t>
            </a:fld>
            <a:endParaRPr lang="en-US"/>
          </a:p>
        </p:txBody>
      </p:sp>
      <p:sp>
        <p:nvSpPr>
          <p:cNvPr id="5" name="Footer Placeholder 4">
            <a:extLst>
              <a:ext uri="{FF2B5EF4-FFF2-40B4-BE49-F238E27FC236}">
                <a16:creationId xmlns:a16="http://schemas.microsoft.com/office/drawing/2014/main" id="{1C96E8A3-73D9-EC3F-88A5-C5E09FE7B8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755BF6-D1D8-3D48-790E-98D13FB222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ACEE8-A09B-4A53-9205-A6C34C8DAFFB}" type="slidenum">
              <a:rPr lang="en-US" smtClean="0"/>
              <a:t>‹#›</a:t>
            </a:fld>
            <a:endParaRPr lang="en-US"/>
          </a:p>
        </p:txBody>
      </p:sp>
    </p:spTree>
    <p:extLst>
      <p:ext uri="{BB962C8B-B14F-4D97-AF65-F5344CB8AC3E}">
        <p14:creationId xmlns:p14="http://schemas.microsoft.com/office/powerpoint/2010/main" val="733299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jpg"/><Relationship Id="rId7"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C95970-28F2-0B04-7245-088579D00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430" y="314859"/>
            <a:ext cx="4371975" cy="6228281"/>
          </a:xfrm>
          <a:prstGeom prst="rect">
            <a:avLst/>
          </a:prstGeom>
        </p:spPr>
      </p:pic>
      <p:sp>
        <p:nvSpPr>
          <p:cNvPr id="3" name="TextBox 2">
            <a:extLst>
              <a:ext uri="{FF2B5EF4-FFF2-40B4-BE49-F238E27FC236}">
                <a16:creationId xmlns:a16="http://schemas.microsoft.com/office/drawing/2014/main" id="{70914D5D-4CB3-2D9F-E3B0-4E0EFC4FF058}"/>
              </a:ext>
            </a:extLst>
          </p:cNvPr>
          <p:cNvSpPr txBox="1"/>
          <p:nvPr/>
        </p:nvSpPr>
        <p:spPr>
          <a:xfrm>
            <a:off x="7019925" y="800100"/>
            <a:ext cx="4476750" cy="923330"/>
          </a:xfrm>
          <a:prstGeom prst="rect">
            <a:avLst/>
          </a:prstGeom>
          <a:noFill/>
        </p:spPr>
        <p:txBody>
          <a:bodyPr wrap="square" rtlCol="0">
            <a:spAutoFit/>
          </a:bodyPr>
          <a:lstStyle/>
          <a:p>
            <a:r>
              <a:rPr lang="en-US" dirty="0"/>
              <a:t>As a user when I click on deposit money. I </a:t>
            </a:r>
            <a:r>
              <a:rPr lang="en-US" dirty="0" err="1"/>
              <a:t>waantg</a:t>
            </a:r>
            <a:r>
              <a:rPr lang="en-US" dirty="0"/>
              <a:t> to see options for. </a:t>
            </a:r>
          </a:p>
          <a:p>
            <a:endParaRPr lang="en-US" dirty="0"/>
          </a:p>
        </p:txBody>
      </p:sp>
      <p:sp>
        <p:nvSpPr>
          <p:cNvPr id="4" name="Rectangle: Rounded Corners 3">
            <a:extLst>
              <a:ext uri="{FF2B5EF4-FFF2-40B4-BE49-F238E27FC236}">
                <a16:creationId xmlns:a16="http://schemas.microsoft.com/office/drawing/2014/main" id="{1A23B8A0-425D-D42F-5FE6-D14B9C181DCA}"/>
              </a:ext>
            </a:extLst>
          </p:cNvPr>
          <p:cNvSpPr/>
          <p:nvPr/>
        </p:nvSpPr>
        <p:spPr>
          <a:xfrm>
            <a:off x="6845935" y="1600200"/>
            <a:ext cx="1174115"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LINK YOUR ACCOUNT </a:t>
            </a:r>
          </a:p>
        </p:txBody>
      </p:sp>
      <p:sp>
        <p:nvSpPr>
          <p:cNvPr id="5" name="Rectangle: Rounded Corners 4">
            <a:extLst>
              <a:ext uri="{FF2B5EF4-FFF2-40B4-BE49-F238E27FC236}">
                <a16:creationId xmlns:a16="http://schemas.microsoft.com/office/drawing/2014/main" id="{EFCBE4AC-945C-2A19-3AF7-800836F14128}"/>
              </a:ext>
            </a:extLst>
          </p:cNvPr>
          <p:cNvSpPr/>
          <p:nvPr/>
        </p:nvSpPr>
        <p:spPr>
          <a:xfrm>
            <a:off x="6845935" y="2038350"/>
            <a:ext cx="1174115" cy="40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REDEEM GIFT CARX</a:t>
            </a:r>
          </a:p>
        </p:txBody>
      </p:sp>
      <p:sp>
        <p:nvSpPr>
          <p:cNvPr id="6" name="Rectangle: Rounded Corners 5">
            <a:extLst>
              <a:ext uri="{FF2B5EF4-FFF2-40B4-BE49-F238E27FC236}">
                <a16:creationId xmlns:a16="http://schemas.microsoft.com/office/drawing/2014/main" id="{D9322C73-7440-F44B-D225-AA6F6591D4DE}"/>
              </a:ext>
            </a:extLst>
          </p:cNvPr>
          <p:cNvSpPr/>
          <p:nvPr/>
        </p:nvSpPr>
        <p:spPr>
          <a:xfrm>
            <a:off x="8323580" y="1600200"/>
            <a:ext cx="1326515" cy="308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DEPOSIT CHECK</a:t>
            </a:r>
          </a:p>
        </p:txBody>
      </p:sp>
      <p:sp>
        <p:nvSpPr>
          <p:cNvPr id="7" name="Rectangle: Rounded Corners 6">
            <a:extLst>
              <a:ext uri="{FF2B5EF4-FFF2-40B4-BE49-F238E27FC236}">
                <a16:creationId xmlns:a16="http://schemas.microsoft.com/office/drawing/2014/main" id="{24846BE3-BCAC-9847-CE9A-5EBA188E42CC}"/>
              </a:ext>
            </a:extLst>
          </p:cNvPr>
          <p:cNvSpPr/>
          <p:nvPr/>
        </p:nvSpPr>
        <p:spPr>
          <a:xfrm>
            <a:off x="9953625" y="1600200"/>
            <a:ext cx="1114425"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CASH DESPOST</a:t>
            </a:r>
          </a:p>
        </p:txBody>
      </p:sp>
      <p:sp>
        <p:nvSpPr>
          <p:cNvPr id="9" name="TextBox 8">
            <a:extLst>
              <a:ext uri="{FF2B5EF4-FFF2-40B4-BE49-F238E27FC236}">
                <a16:creationId xmlns:a16="http://schemas.microsoft.com/office/drawing/2014/main" id="{62EBA6B4-B217-A7BD-69DA-AB5921B8260E}"/>
              </a:ext>
            </a:extLst>
          </p:cNvPr>
          <p:cNvSpPr txBox="1"/>
          <p:nvPr/>
        </p:nvSpPr>
        <p:spPr>
          <a:xfrm>
            <a:off x="7019925" y="3810000"/>
            <a:ext cx="4476750" cy="923330"/>
          </a:xfrm>
          <a:prstGeom prst="rect">
            <a:avLst/>
          </a:prstGeom>
          <a:noFill/>
        </p:spPr>
        <p:txBody>
          <a:bodyPr wrap="square" rtlCol="0">
            <a:spAutoFit/>
          </a:bodyPr>
          <a:lstStyle/>
          <a:p>
            <a:r>
              <a:rPr lang="en-US" dirty="0"/>
              <a:t>Plaid.com for linking of an exiting account</a:t>
            </a:r>
          </a:p>
          <a:p>
            <a:r>
              <a:rPr lang="en-US" dirty="0"/>
              <a:t>Deposit check this will give the users </a:t>
            </a:r>
          </a:p>
          <a:p>
            <a:endParaRPr lang="en-US" dirty="0"/>
          </a:p>
        </p:txBody>
      </p:sp>
    </p:spTree>
    <p:extLst>
      <p:ext uri="{BB962C8B-B14F-4D97-AF65-F5344CB8AC3E}">
        <p14:creationId xmlns:p14="http://schemas.microsoft.com/office/powerpoint/2010/main" val="512062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Box 92">
            <a:extLst>
              <a:ext uri="{FF2B5EF4-FFF2-40B4-BE49-F238E27FC236}">
                <a16:creationId xmlns:a16="http://schemas.microsoft.com/office/drawing/2014/main" id="{521D8615-DE90-6A28-FC7E-633E1363760F}"/>
              </a:ext>
            </a:extLst>
          </p:cNvPr>
          <p:cNvSpPr txBox="1"/>
          <p:nvPr/>
        </p:nvSpPr>
        <p:spPr>
          <a:xfrm>
            <a:off x="106081" y="1664166"/>
            <a:ext cx="2638408" cy="984885"/>
          </a:xfrm>
          <a:prstGeom prst="rect">
            <a:avLst/>
          </a:prstGeom>
          <a:noFill/>
        </p:spPr>
        <p:txBody>
          <a:bodyPr wrap="square" rtlCol="0">
            <a:spAutoFit/>
          </a:bodyPr>
          <a:lstStyle/>
          <a:p>
            <a:r>
              <a:rPr lang="en-US" sz="1000" dirty="0">
                <a:highlight>
                  <a:srgbClr val="FF00FF"/>
                </a:highlight>
              </a:rPr>
              <a:t>This is the image of the old user’s dashboard. things we want to move on the top with icons are Deposit, Send</a:t>
            </a:r>
          </a:p>
          <a:p>
            <a:r>
              <a:rPr lang="en-US" sz="1000" dirty="0">
                <a:highlight>
                  <a:srgbClr val="FF00FF"/>
                </a:highlight>
              </a:rPr>
              <a:t>Wire Transfer. </a:t>
            </a:r>
          </a:p>
          <a:p>
            <a:endParaRPr lang="en-US" dirty="0"/>
          </a:p>
        </p:txBody>
      </p:sp>
      <p:sp>
        <p:nvSpPr>
          <p:cNvPr id="94" name="TextBox 93">
            <a:extLst>
              <a:ext uri="{FF2B5EF4-FFF2-40B4-BE49-F238E27FC236}">
                <a16:creationId xmlns:a16="http://schemas.microsoft.com/office/drawing/2014/main" id="{350514D5-2295-7ED0-1937-82FBF955BF82}"/>
              </a:ext>
            </a:extLst>
          </p:cNvPr>
          <p:cNvSpPr txBox="1"/>
          <p:nvPr/>
        </p:nvSpPr>
        <p:spPr>
          <a:xfrm>
            <a:off x="93231" y="4928654"/>
            <a:ext cx="5608173" cy="1200329"/>
          </a:xfrm>
          <a:prstGeom prst="rect">
            <a:avLst/>
          </a:prstGeom>
          <a:solidFill>
            <a:srgbClr val="92D050"/>
          </a:solidFill>
        </p:spPr>
        <p:txBody>
          <a:bodyPr wrap="square" rtlCol="0">
            <a:spAutoFit/>
          </a:bodyPr>
          <a:lstStyle/>
          <a:p>
            <a:pPr marL="171450" indent="-171450">
              <a:buFont typeface="Arial" panose="020B0604020202020204" pitchFamily="34" charset="0"/>
              <a:buChar char="•"/>
            </a:pPr>
            <a:r>
              <a:rPr lang="en-US" sz="800" dirty="0"/>
              <a:t>Linking your card, we will provide API from plaid.com this will help users link any of their existing accounts into our script.</a:t>
            </a:r>
          </a:p>
          <a:p>
            <a:pPr marL="171450" indent="-171450">
              <a:buFont typeface="Arial" panose="020B0604020202020204" pitchFamily="34" charset="0"/>
              <a:buChar char="•"/>
            </a:pPr>
            <a:r>
              <a:rPr lang="en-US" sz="800" dirty="0"/>
              <a:t>Deposit via check. Just like the image. It will show content, which can be static and users can take the front and back of checks for their deposit. </a:t>
            </a:r>
          </a:p>
          <a:p>
            <a:r>
              <a:rPr lang="en-US" sz="800" dirty="0"/>
              <a:t>NOTE: While its pending on the user’s dashboard. Admin must be able to see the deposit front and back for verification. </a:t>
            </a:r>
          </a:p>
          <a:p>
            <a:r>
              <a:rPr lang="en-US" sz="800" dirty="0"/>
              <a:t>Admin will be able to approve delete or deny it. By approving it. It will be automatically deposited in the user’s account balance. And by denial it. Users will be able to see their check history, denial, etc. </a:t>
            </a:r>
          </a:p>
          <a:p>
            <a:r>
              <a:rPr lang="en-US" sz="800" dirty="0"/>
              <a:t>Deposit via ATM: admin will manually input the ATM address that users can deposit: when users click on deposit via ATM they will see the list according to their locations. </a:t>
            </a:r>
          </a:p>
          <a:p>
            <a:r>
              <a:rPr lang="en-US" sz="800" dirty="0"/>
              <a:t>Also, each and every activity will come with notification options for users to get in their email. </a:t>
            </a:r>
          </a:p>
        </p:txBody>
      </p:sp>
      <p:sp>
        <p:nvSpPr>
          <p:cNvPr id="112" name="TextBox 111">
            <a:extLst>
              <a:ext uri="{FF2B5EF4-FFF2-40B4-BE49-F238E27FC236}">
                <a16:creationId xmlns:a16="http://schemas.microsoft.com/office/drawing/2014/main" id="{572AF290-118D-59E7-DF1A-7AFFFB52F571}"/>
              </a:ext>
            </a:extLst>
          </p:cNvPr>
          <p:cNvSpPr txBox="1"/>
          <p:nvPr/>
        </p:nvSpPr>
        <p:spPr>
          <a:xfrm>
            <a:off x="2137036" y="0"/>
            <a:ext cx="1520564" cy="230832"/>
          </a:xfrm>
          <a:prstGeom prst="rect">
            <a:avLst/>
          </a:prstGeom>
          <a:noFill/>
        </p:spPr>
        <p:txBody>
          <a:bodyPr wrap="square" rtlCol="0">
            <a:spAutoFit/>
          </a:bodyPr>
          <a:lstStyle/>
          <a:p>
            <a:r>
              <a:rPr lang="en-US" sz="900" b="1" dirty="0"/>
              <a:t>OLD USERS  DASHBOARD  </a:t>
            </a:r>
          </a:p>
        </p:txBody>
      </p:sp>
      <p:sp>
        <p:nvSpPr>
          <p:cNvPr id="155" name="TextBox 154">
            <a:extLst>
              <a:ext uri="{FF2B5EF4-FFF2-40B4-BE49-F238E27FC236}">
                <a16:creationId xmlns:a16="http://schemas.microsoft.com/office/drawing/2014/main" id="{98385BB4-719B-D1B3-C7A9-63D4FDA0E870}"/>
              </a:ext>
            </a:extLst>
          </p:cNvPr>
          <p:cNvSpPr txBox="1"/>
          <p:nvPr/>
        </p:nvSpPr>
        <p:spPr>
          <a:xfrm>
            <a:off x="6830350" y="6280919"/>
            <a:ext cx="3912722" cy="577081"/>
          </a:xfrm>
          <a:prstGeom prst="rect">
            <a:avLst/>
          </a:prstGeom>
          <a:noFill/>
        </p:spPr>
        <p:txBody>
          <a:bodyPr wrap="square" rtlCol="0">
            <a:spAutoFit/>
          </a:bodyPr>
          <a:lstStyle/>
          <a:p>
            <a:r>
              <a:rPr lang="en-US" sz="1050" dirty="0"/>
              <a:t>As a user, I want to see on the bottom of my dashboard. Institutional name and some other information. </a:t>
            </a:r>
          </a:p>
          <a:p>
            <a:r>
              <a:rPr lang="en-US" sz="1050" dirty="0"/>
              <a:t>So that I can easily read or navigate to their social page. </a:t>
            </a:r>
          </a:p>
        </p:txBody>
      </p:sp>
      <p:pic>
        <p:nvPicPr>
          <p:cNvPr id="159" name="Picture 158">
            <a:extLst>
              <a:ext uri="{FF2B5EF4-FFF2-40B4-BE49-F238E27FC236}">
                <a16:creationId xmlns:a16="http://schemas.microsoft.com/office/drawing/2014/main" id="{95D3C3F1-1C45-F2D9-ABF2-FC9018655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504" y="5612511"/>
            <a:ext cx="1353469" cy="679369"/>
          </a:xfrm>
          <a:prstGeom prst="rect">
            <a:avLst/>
          </a:prstGeom>
        </p:spPr>
      </p:pic>
      <p:pic>
        <p:nvPicPr>
          <p:cNvPr id="13" name="Picture 12">
            <a:extLst>
              <a:ext uri="{FF2B5EF4-FFF2-40B4-BE49-F238E27FC236}">
                <a16:creationId xmlns:a16="http://schemas.microsoft.com/office/drawing/2014/main" id="{9143E2AF-0101-7656-E03C-D2F614FD2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643" y="3427505"/>
            <a:ext cx="1334419" cy="2581539"/>
          </a:xfrm>
          <a:prstGeom prst="rect">
            <a:avLst/>
          </a:prstGeom>
        </p:spPr>
      </p:pic>
      <p:pic>
        <p:nvPicPr>
          <p:cNvPr id="15" name="Picture 14">
            <a:extLst>
              <a:ext uri="{FF2B5EF4-FFF2-40B4-BE49-F238E27FC236}">
                <a16:creationId xmlns:a16="http://schemas.microsoft.com/office/drawing/2014/main" id="{1862E93F-1BE3-1EA4-9E60-61FFA853B5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762" y="265904"/>
            <a:ext cx="3008748" cy="1343822"/>
          </a:xfrm>
          <a:prstGeom prst="rect">
            <a:avLst/>
          </a:prstGeom>
        </p:spPr>
      </p:pic>
      <p:sp>
        <p:nvSpPr>
          <p:cNvPr id="39" name="TextBox 38">
            <a:extLst>
              <a:ext uri="{FF2B5EF4-FFF2-40B4-BE49-F238E27FC236}">
                <a16:creationId xmlns:a16="http://schemas.microsoft.com/office/drawing/2014/main" id="{6DF2766C-F44E-D47D-0362-B571963421CB}"/>
              </a:ext>
            </a:extLst>
          </p:cNvPr>
          <p:cNvSpPr txBox="1"/>
          <p:nvPr/>
        </p:nvSpPr>
        <p:spPr>
          <a:xfrm>
            <a:off x="6693956" y="3232739"/>
            <a:ext cx="1520564" cy="230832"/>
          </a:xfrm>
          <a:prstGeom prst="rect">
            <a:avLst/>
          </a:prstGeom>
          <a:noFill/>
        </p:spPr>
        <p:txBody>
          <a:bodyPr wrap="square" rtlCol="0">
            <a:spAutoFit/>
          </a:bodyPr>
          <a:lstStyle/>
          <a:p>
            <a:r>
              <a:rPr lang="en-US" sz="900" b="1" dirty="0"/>
              <a:t>NEW USERS  DASHBOARD  </a:t>
            </a:r>
          </a:p>
        </p:txBody>
      </p:sp>
      <p:sp>
        <p:nvSpPr>
          <p:cNvPr id="16" name="Rectangle 15">
            <a:extLst>
              <a:ext uri="{FF2B5EF4-FFF2-40B4-BE49-F238E27FC236}">
                <a16:creationId xmlns:a16="http://schemas.microsoft.com/office/drawing/2014/main" id="{ED438646-E944-0084-10ED-1ADB55659212}"/>
              </a:ext>
            </a:extLst>
          </p:cNvPr>
          <p:cNvSpPr/>
          <p:nvPr/>
        </p:nvSpPr>
        <p:spPr>
          <a:xfrm>
            <a:off x="110100" y="2401669"/>
            <a:ext cx="2537850" cy="646331"/>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EPIC     - DEPOSIT MONEY, WIRE TRANSFER, STATEMENTS, EXCHANGE. </a:t>
            </a:r>
          </a:p>
        </p:txBody>
      </p:sp>
      <p:sp>
        <p:nvSpPr>
          <p:cNvPr id="17" name="Arc 16">
            <a:extLst>
              <a:ext uri="{FF2B5EF4-FFF2-40B4-BE49-F238E27FC236}">
                <a16:creationId xmlns:a16="http://schemas.microsoft.com/office/drawing/2014/main" id="{F373B9E7-39F3-0315-77AB-2BB8E01C7F4E}"/>
              </a:ext>
            </a:extLst>
          </p:cNvPr>
          <p:cNvSpPr/>
          <p:nvPr/>
        </p:nvSpPr>
        <p:spPr>
          <a:xfrm>
            <a:off x="1266825" y="2792568"/>
            <a:ext cx="219987" cy="97933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ectangle 17">
            <a:extLst>
              <a:ext uri="{FF2B5EF4-FFF2-40B4-BE49-F238E27FC236}">
                <a16:creationId xmlns:a16="http://schemas.microsoft.com/office/drawing/2014/main" id="{5D21D292-B52B-EDBD-C012-EEEC331DCE6A}"/>
              </a:ext>
            </a:extLst>
          </p:cNvPr>
          <p:cNvSpPr/>
          <p:nvPr/>
        </p:nvSpPr>
        <p:spPr>
          <a:xfrm>
            <a:off x="683346" y="3174743"/>
            <a:ext cx="2974254" cy="69532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As a user when sign into my dashboard.</a:t>
            </a:r>
          </a:p>
          <a:p>
            <a:pPr algn="ctr"/>
            <a:r>
              <a:rPr lang="en-US" sz="900" dirty="0"/>
              <a:t>I want to see the deposit money. So that I can easily pick my choice available  </a:t>
            </a:r>
          </a:p>
        </p:txBody>
      </p:sp>
      <p:sp>
        <p:nvSpPr>
          <p:cNvPr id="19" name="Arc 18">
            <a:extLst>
              <a:ext uri="{FF2B5EF4-FFF2-40B4-BE49-F238E27FC236}">
                <a16:creationId xmlns:a16="http://schemas.microsoft.com/office/drawing/2014/main" id="{B3E35547-6346-043E-DA02-1A5550F85EDC}"/>
              </a:ext>
            </a:extLst>
          </p:cNvPr>
          <p:cNvSpPr/>
          <p:nvPr/>
        </p:nvSpPr>
        <p:spPr>
          <a:xfrm>
            <a:off x="3288434" y="3793868"/>
            <a:ext cx="200025" cy="4191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2E7460A5-9E70-48B6-3D92-34DAD05729BF}"/>
              </a:ext>
            </a:extLst>
          </p:cNvPr>
          <p:cNvSpPr/>
          <p:nvPr/>
        </p:nvSpPr>
        <p:spPr>
          <a:xfrm>
            <a:off x="2647950" y="4028304"/>
            <a:ext cx="2305050" cy="76526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accent3">
                    <a:lumMod val="50000"/>
                  </a:schemeClr>
                </a:solidFill>
                <a:highlight>
                  <a:srgbClr val="FFFF00"/>
                </a:highlight>
              </a:rPr>
              <a:t>Deposit via </a:t>
            </a:r>
          </a:p>
          <a:p>
            <a:pPr marL="171450" indent="-171450" algn="ctr">
              <a:buFont typeface="Arial" panose="020B0604020202020204" pitchFamily="34" charset="0"/>
              <a:buChar char="•"/>
            </a:pPr>
            <a:r>
              <a:rPr lang="en-US" sz="1000" dirty="0"/>
              <a:t>Linking your account</a:t>
            </a:r>
          </a:p>
          <a:p>
            <a:pPr marL="171450" indent="-171450" algn="ctr">
              <a:buFont typeface="Arial" panose="020B0604020202020204" pitchFamily="34" charset="0"/>
              <a:buChar char="•"/>
            </a:pPr>
            <a:r>
              <a:rPr lang="en-US" sz="1000" dirty="0"/>
              <a:t>Deposit Via Check. </a:t>
            </a:r>
          </a:p>
          <a:p>
            <a:pPr marL="171450" indent="-171450" algn="ctr">
              <a:buFont typeface="Arial" panose="020B0604020202020204" pitchFamily="34" charset="0"/>
              <a:buChar char="•"/>
            </a:pPr>
            <a:r>
              <a:rPr lang="en-US" sz="1000" dirty="0"/>
              <a:t>Deposit via ATM </a:t>
            </a:r>
          </a:p>
          <a:p>
            <a:pPr marL="171450" indent="-171450" algn="ctr">
              <a:buFont typeface="Arial" panose="020B0604020202020204" pitchFamily="34" charset="0"/>
              <a:buChar char="•"/>
            </a:pPr>
            <a:endParaRPr lang="en-US" sz="1000" dirty="0"/>
          </a:p>
          <a:p>
            <a:pPr algn="ctr"/>
            <a:endParaRPr lang="en-US" sz="1000" dirty="0"/>
          </a:p>
        </p:txBody>
      </p:sp>
      <p:pic>
        <p:nvPicPr>
          <p:cNvPr id="22" name="Picture 21">
            <a:extLst>
              <a:ext uri="{FF2B5EF4-FFF2-40B4-BE49-F238E27FC236}">
                <a16:creationId xmlns:a16="http://schemas.microsoft.com/office/drawing/2014/main" id="{FA3FFC40-0404-2B08-AB61-35C999D765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7962" y="2534"/>
            <a:ext cx="3783081" cy="1555357"/>
          </a:xfrm>
          <a:prstGeom prst="rect">
            <a:avLst/>
          </a:prstGeom>
        </p:spPr>
      </p:pic>
      <p:sp>
        <p:nvSpPr>
          <p:cNvPr id="48" name="TextBox 47">
            <a:extLst>
              <a:ext uri="{FF2B5EF4-FFF2-40B4-BE49-F238E27FC236}">
                <a16:creationId xmlns:a16="http://schemas.microsoft.com/office/drawing/2014/main" id="{59E6DDF8-31E5-05C9-8784-0A30A45CF1B0}"/>
              </a:ext>
            </a:extLst>
          </p:cNvPr>
          <p:cNvSpPr txBox="1"/>
          <p:nvPr/>
        </p:nvSpPr>
        <p:spPr>
          <a:xfrm>
            <a:off x="5347274" y="1349829"/>
            <a:ext cx="4120792" cy="1446550"/>
          </a:xfrm>
          <a:prstGeom prst="rect">
            <a:avLst/>
          </a:prstGeom>
          <a:noFill/>
        </p:spPr>
        <p:txBody>
          <a:bodyPr wrap="square" rtlCol="0">
            <a:spAutoFit/>
          </a:bodyPr>
          <a:lstStyle/>
          <a:p>
            <a:pPr marL="171450" indent="-171450">
              <a:buFont typeface="Arial" panose="020B0604020202020204" pitchFamily="34" charset="0"/>
              <a:buChar char="•"/>
            </a:pPr>
            <a:r>
              <a:rPr lang="en-US" sz="1000" dirty="0">
                <a:highlight>
                  <a:srgbClr val="00FFFF"/>
                </a:highlight>
              </a:rPr>
              <a:t>The current old dashboard content. Active loans should go under the loan features.  </a:t>
            </a:r>
          </a:p>
          <a:p>
            <a:pPr marL="171450" indent="-171450">
              <a:buFont typeface="Arial" panose="020B0604020202020204" pitchFamily="34" charset="0"/>
              <a:buChar char="•"/>
            </a:pPr>
            <a:r>
              <a:rPr lang="en-US" sz="1000" dirty="0">
                <a:highlight>
                  <a:srgbClr val="00FFFF"/>
                </a:highlight>
              </a:rPr>
              <a:t>Payment Request should go under Payment request Features. </a:t>
            </a:r>
          </a:p>
          <a:p>
            <a:pPr marL="171450" indent="-171450">
              <a:buFont typeface="Arial" panose="020B0604020202020204" pitchFamily="34" charset="0"/>
              <a:buChar char="•"/>
            </a:pPr>
            <a:r>
              <a:rPr lang="en-US" sz="1000" dirty="0">
                <a:highlight>
                  <a:srgbClr val="00FFFF"/>
                </a:highlight>
              </a:rPr>
              <a:t>Active fixed deposit should go under active fixed deposit. </a:t>
            </a:r>
          </a:p>
          <a:p>
            <a:pPr marL="171450" indent="-171450">
              <a:buFont typeface="Arial" panose="020B0604020202020204" pitchFamily="34" charset="0"/>
              <a:buChar char="•"/>
            </a:pPr>
            <a:r>
              <a:rPr lang="en-US" sz="1000" dirty="0">
                <a:highlight>
                  <a:srgbClr val="00FFFF"/>
                </a:highlight>
              </a:rPr>
              <a:t>Active Tickets should go under tickets a notification of how many numbers tickets.</a:t>
            </a:r>
          </a:p>
          <a:p>
            <a:pPr marL="171450" indent="-171450">
              <a:buFont typeface="Arial" panose="020B0604020202020204" pitchFamily="34" charset="0"/>
              <a:buChar char="•"/>
            </a:pPr>
            <a:r>
              <a:rPr lang="en-US" sz="1000" dirty="0">
                <a:highlight>
                  <a:srgbClr val="00FFFF"/>
                </a:highlight>
              </a:rPr>
              <a:t>Up coming Loan payment should go under the Loans Features</a:t>
            </a:r>
          </a:p>
          <a:p>
            <a:endParaRPr lang="en-US" dirty="0"/>
          </a:p>
        </p:txBody>
      </p:sp>
      <p:cxnSp>
        <p:nvCxnSpPr>
          <p:cNvPr id="49" name="Straight Arrow Connector 48">
            <a:extLst>
              <a:ext uri="{FF2B5EF4-FFF2-40B4-BE49-F238E27FC236}">
                <a16:creationId xmlns:a16="http://schemas.microsoft.com/office/drawing/2014/main" id="{96E0106B-7A2C-3388-493C-DA24C0F87C78}"/>
              </a:ext>
            </a:extLst>
          </p:cNvPr>
          <p:cNvCxnSpPr>
            <a:cxnSpLocks/>
          </p:cNvCxnSpPr>
          <p:nvPr/>
        </p:nvCxnSpPr>
        <p:spPr>
          <a:xfrm>
            <a:off x="11638940" y="3487741"/>
            <a:ext cx="247650" cy="254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0" name="Picture 49">
            <a:extLst>
              <a:ext uri="{FF2B5EF4-FFF2-40B4-BE49-F238E27FC236}">
                <a16:creationId xmlns:a16="http://schemas.microsoft.com/office/drawing/2014/main" id="{851092D1-FA0C-2D1B-6F51-4C86FBBDAA2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0238" y="3540252"/>
            <a:ext cx="1065607" cy="2306936"/>
          </a:xfrm>
          <a:prstGeom prst="rect">
            <a:avLst/>
          </a:prstGeom>
        </p:spPr>
      </p:pic>
      <p:pic>
        <p:nvPicPr>
          <p:cNvPr id="51" name="Picture 50">
            <a:extLst>
              <a:ext uri="{FF2B5EF4-FFF2-40B4-BE49-F238E27FC236}">
                <a16:creationId xmlns:a16="http://schemas.microsoft.com/office/drawing/2014/main" id="{CCFD788C-5096-2730-B5B9-FDD3E15AAAD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140395" y="3682991"/>
            <a:ext cx="912216" cy="1974859"/>
          </a:xfrm>
          <a:prstGeom prst="rect">
            <a:avLst/>
          </a:prstGeom>
        </p:spPr>
      </p:pic>
      <p:sp>
        <p:nvSpPr>
          <p:cNvPr id="25" name="TextBox 24">
            <a:extLst>
              <a:ext uri="{FF2B5EF4-FFF2-40B4-BE49-F238E27FC236}">
                <a16:creationId xmlns:a16="http://schemas.microsoft.com/office/drawing/2014/main" id="{1AC5EAE1-D2FD-E3A3-D766-6FE970263A13}"/>
              </a:ext>
            </a:extLst>
          </p:cNvPr>
          <p:cNvSpPr txBox="1"/>
          <p:nvPr/>
        </p:nvSpPr>
        <p:spPr>
          <a:xfrm>
            <a:off x="9854509" y="3118339"/>
            <a:ext cx="1031139" cy="369332"/>
          </a:xfrm>
          <a:prstGeom prst="rect">
            <a:avLst/>
          </a:prstGeom>
          <a:noFill/>
        </p:spPr>
        <p:txBody>
          <a:bodyPr wrap="square" rtlCol="0">
            <a:spAutoFit/>
          </a:bodyPr>
          <a:lstStyle/>
          <a:p>
            <a:r>
              <a:rPr lang="en-US" sz="900" dirty="0"/>
              <a:t>Deposit check Sample</a:t>
            </a:r>
          </a:p>
        </p:txBody>
      </p:sp>
      <p:sp>
        <p:nvSpPr>
          <p:cNvPr id="55" name="TextBox 54">
            <a:extLst>
              <a:ext uri="{FF2B5EF4-FFF2-40B4-BE49-F238E27FC236}">
                <a16:creationId xmlns:a16="http://schemas.microsoft.com/office/drawing/2014/main" id="{CD7BC1FC-3B32-C737-1F54-BA13BC8E3CFD}"/>
              </a:ext>
            </a:extLst>
          </p:cNvPr>
          <p:cNvSpPr txBox="1"/>
          <p:nvPr/>
        </p:nvSpPr>
        <p:spPr>
          <a:xfrm>
            <a:off x="10855451" y="3243130"/>
            <a:ext cx="1031139" cy="369332"/>
          </a:xfrm>
          <a:prstGeom prst="rect">
            <a:avLst/>
          </a:prstGeom>
          <a:noFill/>
        </p:spPr>
        <p:txBody>
          <a:bodyPr wrap="square" rtlCol="0">
            <a:spAutoFit/>
          </a:bodyPr>
          <a:lstStyle/>
          <a:p>
            <a:r>
              <a:rPr lang="en-US" sz="900" dirty="0"/>
              <a:t>History for users, check deposit</a:t>
            </a:r>
          </a:p>
        </p:txBody>
      </p:sp>
      <p:cxnSp>
        <p:nvCxnSpPr>
          <p:cNvPr id="56" name="Straight Arrow Connector 55">
            <a:extLst>
              <a:ext uri="{FF2B5EF4-FFF2-40B4-BE49-F238E27FC236}">
                <a16:creationId xmlns:a16="http://schemas.microsoft.com/office/drawing/2014/main" id="{14F6863F-F721-07B1-A96B-59C8042BDBF7}"/>
              </a:ext>
            </a:extLst>
          </p:cNvPr>
          <p:cNvCxnSpPr>
            <a:cxnSpLocks/>
          </p:cNvCxnSpPr>
          <p:nvPr/>
        </p:nvCxnSpPr>
        <p:spPr>
          <a:xfrm>
            <a:off x="10400275" y="3285994"/>
            <a:ext cx="247650" cy="254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951CAB0-3E94-FB17-BBAF-E02692771272}"/>
              </a:ext>
            </a:extLst>
          </p:cNvPr>
          <p:cNvCxnSpPr>
            <a:cxnSpLocks/>
          </p:cNvCxnSpPr>
          <p:nvPr/>
        </p:nvCxnSpPr>
        <p:spPr>
          <a:xfrm flipV="1">
            <a:off x="8114378" y="3252751"/>
            <a:ext cx="529917" cy="55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BD08F43-A0A6-555C-A6C9-8788387F5A17}"/>
              </a:ext>
            </a:extLst>
          </p:cNvPr>
          <p:cNvSpPr txBox="1"/>
          <p:nvPr/>
        </p:nvSpPr>
        <p:spPr>
          <a:xfrm>
            <a:off x="8114378" y="2693001"/>
            <a:ext cx="1763688" cy="646331"/>
          </a:xfrm>
          <a:prstGeom prst="rect">
            <a:avLst/>
          </a:prstGeom>
          <a:noFill/>
        </p:spPr>
        <p:txBody>
          <a:bodyPr wrap="square" rtlCol="0">
            <a:spAutoFit/>
          </a:bodyPr>
          <a:lstStyle/>
          <a:p>
            <a:r>
              <a:rPr lang="en-US" sz="900" dirty="0">
                <a:highlight>
                  <a:srgbClr val="FFFF00"/>
                </a:highlight>
              </a:rPr>
              <a:t>This is a news section. Admin will input manually from the backend and it will show on the user’s dashboard</a:t>
            </a:r>
          </a:p>
        </p:txBody>
      </p:sp>
      <p:cxnSp>
        <p:nvCxnSpPr>
          <p:cNvPr id="3" name="Straight Arrow Connector 2">
            <a:extLst>
              <a:ext uri="{FF2B5EF4-FFF2-40B4-BE49-F238E27FC236}">
                <a16:creationId xmlns:a16="http://schemas.microsoft.com/office/drawing/2014/main" id="{171B0451-044B-85B7-8F1E-271AEC727206}"/>
              </a:ext>
            </a:extLst>
          </p:cNvPr>
          <p:cNvCxnSpPr/>
          <p:nvPr/>
        </p:nvCxnSpPr>
        <p:spPr>
          <a:xfrm>
            <a:off x="7905750" y="4133850"/>
            <a:ext cx="4735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9804041-F7AC-F5E1-274B-EA74FC451B52}"/>
              </a:ext>
            </a:extLst>
          </p:cNvPr>
          <p:cNvSpPr txBox="1"/>
          <p:nvPr/>
        </p:nvSpPr>
        <p:spPr>
          <a:xfrm>
            <a:off x="8338425" y="3853147"/>
            <a:ext cx="1097181" cy="646331"/>
          </a:xfrm>
          <a:prstGeom prst="rect">
            <a:avLst/>
          </a:prstGeom>
          <a:noFill/>
        </p:spPr>
        <p:txBody>
          <a:bodyPr wrap="square" rtlCol="0">
            <a:spAutoFit/>
          </a:bodyPr>
          <a:lstStyle/>
          <a:p>
            <a:r>
              <a:rPr lang="en-US" sz="900" dirty="0">
                <a:highlight>
                  <a:srgbClr val="00FF00"/>
                </a:highlight>
              </a:rPr>
              <a:t>Our bank name with logo. </a:t>
            </a:r>
          </a:p>
          <a:p>
            <a:r>
              <a:rPr lang="en-US" sz="900" dirty="0">
                <a:highlight>
                  <a:srgbClr val="00FF00"/>
                </a:highlight>
              </a:rPr>
              <a:t>And a time zone to the user name</a:t>
            </a:r>
          </a:p>
        </p:txBody>
      </p:sp>
      <p:cxnSp>
        <p:nvCxnSpPr>
          <p:cNvPr id="6" name="Straight Arrow Connector 5">
            <a:extLst>
              <a:ext uri="{FF2B5EF4-FFF2-40B4-BE49-F238E27FC236}">
                <a16:creationId xmlns:a16="http://schemas.microsoft.com/office/drawing/2014/main" id="{71345E88-D191-5858-C170-418B24B65878}"/>
              </a:ext>
            </a:extLst>
          </p:cNvPr>
          <p:cNvCxnSpPr/>
          <p:nvPr/>
        </p:nvCxnSpPr>
        <p:spPr>
          <a:xfrm>
            <a:off x="8001000" y="4928654"/>
            <a:ext cx="3374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CFC53A-AF3A-A695-5207-DE7E44C86AB0}"/>
              </a:ext>
            </a:extLst>
          </p:cNvPr>
          <p:cNvSpPr txBox="1"/>
          <p:nvPr/>
        </p:nvSpPr>
        <p:spPr>
          <a:xfrm>
            <a:off x="8331160" y="4613915"/>
            <a:ext cx="1097181" cy="784830"/>
          </a:xfrm>
          <a:prstGeom prst="rect">
            <a:avLst/>
          </a:prstGeom>
          <a:noFill/>
        </p:spPr>
        <p:txBody>
          <a:bodyPr wrap="square" rtlCol="0">
            <a:spAutoFit/>
          </a:bodyPr>
          <a:lstStyle/>
          <a:p>
            <a:r>
              <a:rPr lang="en-US" sz="900" dirty="0">
                <a:highlight>
                  <a:srgbClr val="FFFF00"/>
                </a:highlight>
              </a:rPr>
              <a:t>Options to create a Sub Account. And options to collapsed all account</a:t>
            </a:r>
          </a:p>
        </p:txBody>
      </p:sp>
      <p:cxnSp>
        <p:nvCxnSpPr>
          <p:cNvPr id="21" name="Connector: Elbow 20">
            <a:extLst>
              <a:ext uri="{FF2B5EF4-FFF2-40B4-BE49-F238E27FC236}">
                <a16:creationId xmlns:a16="http://schemas.microsoft.com/office/drawing/2014/main" id="{371A7C25-AB58-1FDE-69AD-642445E3BE0B}"/>
              </a:ext>
            </a:extLst>
          </p:cNvPr>
          <p:cNvCxnSpPr>
            <a:cxnSpLocks/>
          </p:cNvCxnSpPr>
          <p:nvPr/>
        </p:nvCxnSpPr>
        <p:spPr>
          <a:xfrm flipV="1">
            <a:off x="8242836" y="2053790"/>
            <a:ext cx="3203296" cy="287486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1001660-BF99-D7C6-7074-29BE8E40D946}"/>
              </a:ext>
            </a:extLst>
          </p:cNvPr>
          <p:cNvSpPr txBox="1"/>
          <p:nvPr/>
        </p:nvSpPr>
        <p:spPr>
          <a:xfrm>
            <a:off x="9692616" y="1240584"/>
            <a:ext cx="2193974" cy="754053"/>
          </a:xfrm>
          <a:prstGeom prst="rect">
            <a:avLst/>
          </a:prstGeom>
          <a:noFill/>
        </p:spPr>
        <p:txBody>
          <a:bodyPr wrap="square" rtlCol="0">
            <a:spAutoFit/>
          </a:bodyPr>
          <a:lstStyle/>
          <a:p>
            <a:r>
              <a:rPr lang="en-US" sz="800" dirty="0">
                <a:highlight>
                  <a:srgbClr val="808000"/>
                </a:highlight>
              </a:rPr>
              <a:t>For the sub-accounts: users can create up to 3 accounts&gt;users can name the account, and reason and can transfer from their main</a:t>
            </a:r>
            <a:r>
              <a:rPr lang="en-US" sz="900" dirty="0">
                <a:highlight>
                  <a:srgbClr val="808000"/>
                </a:highlight>
              </a:rPr>
              <a:t>. </a:t>
            </a:r>
          </a:p>
          <a:p>
            <a:r>
              <a:rPr lang="en-US" sz="900" dirty="0">
                <a:highlight>
                  <a:srgbClr val="808000"/>
                </a:highlight>
              </a:rPr>
              <a:t>Admin: can view activities on this from each user. </a:t>
            </a:r>
          </a:p>
        </p:txBody>
      </p:sp>
    </p:spTree>
    <p:extLst>
      <p:ext uri="{BB962C8B-B14F-4D97-AF65-F5344CB8AC3E}">
        <p14:creationId xmlns:p14="http://schemas.microsoft.com/office/powerpoint/2010/main" val="3859545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7968</TotalTime>
  <Words>493</Words>
  <Application>Microsoft Office PowerPoint</Application>
  <PresentationFormat>Widescreen</PresentationFormat>
  <Paragraphs>39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seen joellee</dc:creator>
  <cp:lastModifiedBy>seen joellee</cp:lastModifiedBy>
  <cp:revision>3</cp:revision>
  <dcterms:created xsi:type="dcterms:W3CDTF">2022-08-16T07:58:10Z</dcterms:created>
  <dcterms:modified xsi:type="dcterms:W3CDTF">2022-08-30T06:16:33Z</dcterms:modified>
</cp:coreProperties>
</file>