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13"/>
  </p:notesMasterIdLst>
  <p:handoutMasterIdLst>
    <p:handoutMasterId r:id="rId14"/>
  </p:handoutMasterIdLst>
  <p:sldIdLst>
    <p:sldId id="261" r:id="rId5"/>
    <p:sldId id="273" r:id="rId6"/>
    <p:sldId id="308" r:id="rId7"/>
    <p:sldId id="286" r:id="rId8"/>
    <p:sldId id="306" r:id="rId9"/>
    <p:sldId id="314" r:id="rId10"/>
    <p:sldId id="315" r:id="rId11"/>
    <p:sldId id="31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5034" autoAdjust="0"/>
  </p:normalViewPr>
  <p:slideViewPr>
    <p:cSldViewPr>
      <p:cViewPr varScale="1">
        <p:scale>
          <a:sx n="85" d="100"/>
          <a:sy n="85" d="100"/>
        </p:scale>
        <p:origin x="605" y="67"/>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8/2/2024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8/2/2024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public.tableau.com/views/DataImmersion_Task6_7CreatingDataDashboards_/Story1?:language=en-GB&amp;publish=yes&amp;:sid=&amp;:redirect=auth&amp;:display_count=n&amp;:origin=viz_share_lin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a:xfrm>
            <a:off x="0" y="0"/>
            <a:ext cx="12192000" cy="6858000"/>
          </a:xfrm>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a:xfrm>
            <a:off x="2190750" y="609600"/>
            <a:ext cx="7810500" cy="5638800"/>
          </a:xfrm>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fontScale="90000"/>
          </a:bodyPr>
          <a:lstStyle/>
          <a:p>
            <a:r>
              <a:rPr lang="en-US" dirty="0"/>
              <a:t>Project: </a:t>
            </a:r>
            <a:br>
              <a:rPr lang="en-US" dirty="0"/>
            </a:br>
            <a:r>
              <a:rPr lang="en-US" dirty="0"/>
              <a:t>Bike sales in Europe, Australia, and the USA</a:t>
            </a:r>
            <a:br>
              <a:rPr lang="en-US" dirty="0"/>
            </a:br>
            <a:endParaRPr lang="en-US" dirty="0"/>
          </a:p>
        </p:txBody>
      </p:sp>
      <p:sp>
        <p:nvSpPr>
          <p:cNvPr id="8" name="TextBox 7">
            <a:extLst>
              <a:ext uri="{FF2B5EF4-FFF2-40B4-BE49-F238E27FC236}">
                <a16:creationId xmlns:a16="http://schemas.microsoft.com/office/drawing/2014/main" id="{57AE2769-F690-4E04-AD17-45F3F48CE14F}"/>
              </a:ext>
            </a:extLst>
          </p:cNvPr>
          <p:cNvSpPr txBox="1"/>
          <p:nvPr/>
        </p:nvSpPr>
        <p:spPr>
          <a:xfrm>
            <a:off x="2351584" y="6597352"/>
            <a:ext cx="184731" cy="369332"/>
          </a:xfrm>
          <a:prstGeom prst="rect">
            <a:avLst/>
          </a:prstGeom>
          <a:noFill/>
        </p:spPr>
        <p:txBody>
          <a:bodyPr wrap="none" rtlCol="0">
            <a:spAutoFit/>
          </a:bodyPr>
          <a:lstStyle/>
          <a:p>
            <a:endParaRPr lang="en-GB" dirty="0"/>
          </a:p>
        </p:txBody>
      </p:sp>
      <p:sp>
        <p:nvSpPr>
          <p:cNvPr id="12" name="TextBox 11">
            <a:extLst>
              <a:ext uri="{FF2B5EF4-FFF2-40B4-BE49-F238E27FC236}">
                <a16:creationId xmlns:a16="http://schemas.microsoft.com/office/drawing/2014/main" id="{413C9AA8-B662-4572-9F29-7453374C0FBB}"/>
              </a:ext>
            </a:extLst>
          </p:cNvPr>
          <p:cNvSpPr txBox="1"/>
          <p:nvPr/>
        </p:nvSpPr>
        <p:spPr>
          <a:xfrm>
            <a:off x="2465145" y="5186588"/>
            <a:ext cx="1564378" cy="923330"/>
          </a:xfrm>
          <a:prstGeom prst="rect">
            <a:avLst/>
          </a:prstGeom>
          <a:noFill/>
        </p:spPr>
        <p:txBody>
          <a:bodyPr wrap="square" rtlCol="0">
            <a:spAutoFit/>
          </a:bodyPr>
          <a:lstStyle/>
          <a:p>
            <a:r>
              <a:rPr lang="en-GB" dirty="0">
                <a:hlinkClick r:id="rId4"/>
              </a:rPr>
              <a:t>Tableau Presentation link</a:t>
            </a:r>
            <a:endParaRPr lang="en-GB" dirty="0"/>
          </a:p>
        </p:txBody>
      </p:sp>
    </p:spTree>
    <p:extLst>
      <p:ext uri="{BB962C8B-B14F-4D97-AF65-F5344CB8AC3E}">
        <p14:creationId xmlns:p14="http://schemas.microsoft.com/office/powerpoint/2010/main" val="313522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16224" y="140495"/>
            <a:ext cx="8329613" cy="457200"/>
          </a:xfrm>
        </p:spPr>
      </p:pic>
      <p:sp>
        <p:nvSpPr>
          <p:cNvPr id="14" name="TextBox 13">
            <a:extLst>
              <a:ext uri="{FF2B5EF4-FFF2-40B4-BE49-F238E27FC236}">
                <a16:creationId xmlns:a16="http://schemas.microsoft.com/office/drawing/2014/main" id="{72140F7F-2647-4A6C-B234-50C83A90F504}"/>
              </a:ext>
            </a:extLst>
          </p:cNvPr>
          <p:cNvSpPr txBox="1"/>
          <p:nvPr/>
        </p:nvSpPr>
        <p:spPr>
          <a:xfrm>
            <a:off x="897860" y="843677"/>
            <a:ext cx="9806652" cy="5601533"/>
          </a:xfrm>
          <a:prstGeom prst="rect">
            <a:avLst/>
          </a:prstGeom>
          <a:noFill/>
        </p:spPr>
        <p:txBody>
          <a:bodyPr wrap="square" rtlCol="0">
            <a:spAutoFit/>
          </a:bodyPr>
          <a:lstStyle/>
          <a:p>
            <a:pPr algn="ctr"/>
            <a:r>
              <a:rPr lang="en-GB" sz="2800" b="1" i="1" dirty="0">
                <a:solidFill>
                  <a:srgbClr val="000000"/>
                </a:solidFill>
                <a:latin typeface="Corbel" panose="020B0503020204020204"/>
              </a:rPr>
              <a:t>Introduction</a:t>
            </a:r>
            <a:endParaRPr lang="en-GB" sz="2200" b="1" i="1" dirty="0">
              <a:solidFill>
                <a:srgbClr val="000000"/>
              </a:solidFill>
              <a:latin typeface="Corbel" panose="020B0503020204020204"/>
            </a:endParaRPr>
          </a:p>
          <a:p>
            <a:endParaRPr lang="en-GB" sz="2200" dirty="0">
              <a:solidFill>
                <a:srgbClr val="000000"/>
              </a:solidFill>
              <a:latin typeface="Corbel" panose="020B0503020204020204"/>
            </a:endParaRPr>
          </a:p>
          <a:p>
            <a:r>
              <a:rPr lang="en-GB" sz="2200" b="1" dirty="0">
                <a:solidFill>
                  <a:srgbClr val="000000"/>
                </a:solidFill>
                <a:latin typeface="Corbel" panose="020B0503020204020204"/>
              </a:rPr>
              <a:t>Motivation</a:t>
            </a:r>
          </a:p>
          <a:p>
            <a:r>
              <a:rPr lang="en-GB" sz="2200" dirty="0">
                <a:solidFill>
                  <a:srgbClr val="000000"/>
                </a:solidFill>
                <a:latin typeface="Corbel" panose="020B0503020204020204"/>
              </a:rPr>
              <a:t>The project provides a comprehensive collection of sales data of the wide range of product categories split by region. My primary focus is to uncover valuable business insights and answer key questions that can drive strategic decisions for bike sales in these markets.</a:t>
            </a:r>
          </a:p>
          <a:p>
            <a:endParaRPr lang="en-GB" sz="2200" dirty="0">
              <a:solidFill>
                <a:srgbClr val="000000"/>
              </a:solidFill>
              <a:latin typeface="Corbel" panose="020B0503020204020204"/>
            </a:endParaRPr>
          </a:p>
          <a:p>
            <a:r>
              <a:rPr lang="en-GB" sz="2200" b="1" dirty="0">
                <a:solidFill>
                  <a:srgbClr val="000000"/>
                </a:solidFill>
                <a:latin typeface="Corbel" panose="020B0503020204020204"/>
              </a:rPr>
              <a:t>Objective</a:t>
            </a:r>
          </a:p>
          <a:p>
            <a:r>
              <a:rPr lang="en-GB" sz="2200" dirty="0">
                <a:solidFill>
                  <a:srgbClr val="000000"/>
                </a:solidFill>
                <a:latin typeface="Corbel" panose="020B0503020204020204"/>
              </a:rPr>
              <a:t>The objective of this project is to conduct an advanced exploratory analysis in Python, such as REGRESSION and CLUSTER analysis. This analysis will identify key factors influencing PROFIT.</a:t>
            </a:r>
          </a:p>
          <a:p>
            <a:endParaRPr lang="en-GB" sz="2200" dirty="0">
              <a:solidFill>
                <a:srgbClr val="000000"/>
              </a:solidFill>
              <a:latin typeface="Corbel" panose="020B0503020204020204"/>
            </a:endParaRPr>
          </a:p>
          <a:p>
            <a:r>
              <a:rPr lang="en-GB" sz="2200" b="1" dirty="0">
                <a:solidFill>
                  <a:srgbClr val="000000"/>
                </a:solidFill>
                <a:latin typeface="Corbel" panose="020B0503020204020204"/>
              </a:rPr>
              <a:t>Scope</a:t>
            </a:r>
          </a:p>
          <a:p>
            <a:r>
              <a:rPr lang="en-GB" sz="2200" dirty="0">
                <a:solidFill>
                  <a:srgbClr val="000000"/>
                </a:solidFill>
                <a:latin typeface="Corbel" panose="020B0503020204020204"/>
              </a:rPr>
              <a:t>Exploring relationships in Python, using a correlation matrix.</a:t>
            </a:r>
          </a:p>
          <a:p>
            <a:r>
              <a:rPr lang="en-GB" sz="2200" dirty="0">
                <a:solidFill>
                  <a:srgbClr val="000000"/>
                </a:solidFill>
                <a:latin typeface="Corbel" panose="020B0503020204020204"/>
              </a:rPr>
              <a:t>Performing comparative analysis of different variables. </a:t>
            </a:r>
          </a:p>
        </p:txBody>
      </p:sp>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2351584" y="426530"/>
            <a:ext cx="7200800" cy="707886"/>
          </a:xfrm>
          <a:solidFill>
            <a:schemeClr val="accent5"/>
          </a:solidFill>
        </p:spPr>
        <p:txBody>
          <a:bodyPr/>
          <a:lstStyle/>
          <a:p>
            <a:r>
              <a:rPr lang="en-US" dirty="0"/>
              <a:t>How Revenue distributed by countries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2" name="Picture 1">
            <a:extLst>
              <a:ext uri="{FF2B5EF4-FFF2-40B4-BE49-F238E27FC236}">
                <a16:creationId xmlns:a16="http://schemas.microsoft.com/office/drawing/2014/main" id="{F94CF638-3BE7-4C71-AE09-8C94BB38FA33}"/>
              </a:ext>
            </a:extLst>
          </p:cNvPr>
          <p:cNvPicPr>
            <a:picLocks noChangeAspect="1"/>
          </p:cNvPicPr>
          <p:nvPr/>
        </p:nvPicPr>
        <p:blipFill>
          <a:blip r:embed="rId3"/>
          <a:stretch>
            <a:fillRect/>
          </a:stretch>
        </p:blipFill>
        <p:spPr>
          <a:xfrm>
            <a:off x="8017487" y="1143001"/>
            <a:ext cx="3673524" cy="5390058"/>
          </a:xfrm>
          <a:prstGeom prst="rect">
            <a:avLst/>
          </a:prstGeom>
        </p:spPr>
      </p:pic>
      <p:pic>
        <p:nvPicPr>
          <p:cNvPr id="4" name="Picture 3">
            <a:extLst>
              <a:ext uri="{FF2B5EF4-FFF2-40B4-BE49-F238E27FC236}">
                <a16:creationId xmlns:a16="http://schemas.microsoft.com/office/drawing/2014/main" id="{3BF7C9D8-B27A-4825-97BB-D30491C9D9C1}"/>
              </a:ext>
            </a:extLst>
          </p:cNvPr>
          <p:cNvPicPr>
            <a:picLocks noChangeAspect="1"/>
          </p:cNvPicPr>
          <p:nvPr/>
        </p:nvPicPr>
        <p:blipFill>
          <a:blip r:embed="rId4"/>
          <a:stretch>
            <a:fillRect/>
          </a:stretch>
        </p:blipFill>
        <p:spPr>
          <a:xfrm>
            <a:off x="628788" y="1556792"/>
            <a:ext cx="7388699" cy="4732076"/>
          </a:xfrm>
          <a:prstGeom prst="rect">
            <a:avLst/>
          </a:prstGeom>
        </p:spPr>
      </p:pic>
    </p:spTree>
    <p:extLst>
      <p:ext uri="{BB962C8B-B14F-4D97-AF65-F5344CB8AC3E}">
        <p14:creationId xmlns:p14="http://schemas.microsoft.com/office/powerpoint/2010/main" val="19650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911424" y="2276872"/>
            <a:ext cx="5184576" cy="2405992"/>
          </a:xfrm>
        </p:spPr>
        <p:txBody>
          <a:bodyPr>
            <a:noAutofit/>
          </a:bodyPr>
          <a:lstStyle/>
          <a:p>
            <a:r>
              <a:rPr lang="en-GB" sz="4000" dirty="0"/>
              <a:t>Correlation Matrix 1 shows relations between variables. The </a:t>
            </a:r>
            <a:r>
              <a:rPr lang="en-GB" sz="4000" dirty="0" err="1"/>
              <a:t>color</a:t>
            </a:r>
            <a:r>
              <a:rPr lang="en-GB" sz="4000" dirty="0"/>
              <a:t> bar next to the plot indicates weak and strong Correlation. 1 (one) is the strong Correlation and it goes down until 0 (zero) where the least Correlation is. </a:t>
            </a:r>
            <a:endParaRPr lang="en-US" sz="4000"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pic>
        <p:nvPicPr>
          <p:cNvPr id="2" name="Picture 1">
            <a:extLst>
              <a:ext uri="{FF2B5EF4-FFF2-40B4-BE49-F238E27FC236}">
                <a16:creationId xmlns:a16="http://schemas.microsoft.com/office/drawing/2014/main" id="{A0BD9894-F50F-4A76-93B7-A70A8D5A033A}"/>
              </a:ext>
            </a:extLst>
          </p:cNvPr>
          <p:cNvPicPr>
            <a:picLocks noChangeAspect="1"/>
          </p:cNvPicPr>
          <p:nvPr/>
        </p:nvPicPr>
        <p:blipFill>
          <a:blip r:embed="rId3"/>
          <a:stretch>
            <a:fillRect/>
          </a:stretch>
        </p:blipFill>
        <p:spPr>
          <a:xfrm>
            <a:off x="6096000" y="805205"/>
            <a:ext cx="5592157" cy="5564196"/>
          </a:xfrm>
          <a:prstGeom prst="rect">
            <a:avLst/>
          </a:prstGeom>
        </p:spPr>
      </p:pic>
      <p:sp>
        <p:nvSpPr>
          <p:cNvPr id="6" name="TextBox 5">
            <a:extLst>
              <a:ext uri="{FF2B5EF4-FFF2-40B4-BE49-F238E27FC236}">
                <a16:creationId xmlns:a16="http://schemas.microsoft.com/office/drawing/2014/main" id="{8CC773C4-0055-45F0-8BB2-A1BD8D7B5FF1}"/>
              </a:ext>
            </a:extLst>
          </p:cNvPr>
          <p:cNvSpPr txBox="1"/>
          <p:nvPr/>
        </p:nvSpPr>
        <p:spPr>
          <a:xfrm>
            <a:off x="3755740" y="110215"/>
            <a:ext cx="4680520" cy="584775"/>
          </a:xfrm>
          <a:prstGeom prst="rect">
            <a:avLst/>
          </a:prstGeom>
          <a:solidFill>
            <a:schemeClr val="accent5"/>
          </a:solidFill>
        </p:spPr>
        <p:txBody>
          <a:bodyPr wrap="square" rtlCol="0">
            <a:spAutoFit/>
          </a:bodyPr>
          <a:lstStyle/>
          <a:p>
            <a:r>
              <a:rPr lang="en-GB" sz="3200" dirty="0"/>
              <a:t>Correlation Matrix 1</a:t>
            </a:r>
          </a:p>
        </p:txBody>
      </p:sp>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“QUOTE”</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359353" y="836712"/>
            <a:ext cx="5209255" cy="5487888"/>
          </a:xfrm>
          <a:solidFill>
            <a:schemeClr val="accent2"/>
          </a:solidFill>
        </p:spPr>
        <p:txBody>
          <a:bodyPr>
            <a:normAutofit lnSpcReduction="10000"/>
          </a:bodyPr>
          <a:lstStyle/>
          <a:p>
            <a:r>
              <a:rPr lang="en-GB" sz="2400" dirty="0"/>
              <a:t>The Young Group represented by a small group of people. Group has relatively small impact to the Revenue. </a:t>
            </a:r>
          </a:p>
          <a:p>
            <a:endParaRPr lang="en-GB" sz="2400" dirty="0"/>
          </a:p>
          <a:p>
            <a:r>
              <a:rPr lang="en-GB" sz="2400" dirty="0"/>
              <a:t>The Middle Age Group has the most Impact and high density. It brings the most of Revenue. </a:t>
            </a:r>
          </a:p>
          <a:p>
            <a:endParaRPr lang="en-GB" sz="2400" dirty="0"/>
          </a:p>
          <a:p>
            <a:r>
              <a:rPr lang="en-GB" sz="2400" dirty="0" err="1"/>
              <a:t>Upper_Middle_Age</a:t>
            </a:r>
            <a:r>
              <a:rPr lang="en-GB" sz="2400" dirty="0"/>
              <a:t> Group a little bit less, but still brings the Revenue but with less density of people age, as the </a:t>
            </a:r>
            <a:r>
              <a:rPr lang="en-GB" sz="2400" dirty="0" err="1"/>
              <a:t>Middle_Age</a:t>
            </a:r>
            <a:r>
              <a:rPr lang="en-GB" sz="2400" dirty="0"/>
              <a:t> Group. </a:t>
            </a:r>
          </a:p>
          <a:p>
            <a:endParaRPr lang="en-GB" sz="2400" dirty="0"/>
          </a:p>
          <a:p>
            <a:r>
              <a:rPr lang="en-GB" sz="2400" dirty="0"/>
              <a:t>Senior Group has less density and Revenue. The tendency has to become drastically low. </a:t>
            </a:r>
            <a:endParaRPr lang="en-US" sz="2400"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pic>
        <p:nvPicPr>
          <p:cNvPr id="2" name="Picture 1">
            <a:extLst>
              <a:ext uri="{FF2B5EF4-FFF2-40B4-BE49-F238E27FC236}">
                <a16:creationId xmlns:a16="http://schemas.microsoft.com/office/drawing/2014/main" id="{1EC3E73A-7FD9-4272-85F6-E6A0A8A17FD8}"/>
              </a:ext>
            </a:extLst>
          </p:cNvPr>
          <p:cNvPicPr>
            <a:picLocks noChangeAspect="1"/>
          </p:cNvPicPr>
          <p:nvPr/>
        </p:nvPicPr>
        <p:blipFill>
          <a:blip r:embed="rId4"/>
          <a:stretch>
            <a:fillRect/>
          </a:stretch>
        </p:blipFill>
        <p:spPr>
          <a:xfrm>
            <a:off x="263353" y="836712"/>
            <a:ext cx="5832647" cy="5544615"/>
          </a:xfrm>
          <a:prstGeom prst="rect">
            <a:avLst/>
          </a:prstGeom>
        </p:spPr>
      </p:pic>
      <p:sp>
        <p:nvSpPr>
          <p:cNvPr id="3" name="TextBox 2">
            <a:extLst>
              <a:ext uri="{FF2B5EF4-FFF2-40B4-BE49-F238E27FC236}">
                <a16:creationId xmlns:a16="http://schemas.microsoft.com/office/drawing/2014/main" id="{8EC90AF3-39D9-473C-B4FD-35CED4CC2F5A}"/>
              </a:ext>
            </a:extLst>
          </p:cNvPr>
          <p:cNvSpPr txBox="1"/>
          <p:nvPr/>
        </p:nvSpPr>
        <p:spPr>
          <a:xfrm>
            <a:off x="3155068" y="56726"/>
            <a:ext cx="5140065" cy="584775"/>
          </a:xfrm>
          <a:prstGeom prst="rect">
            <a:avLst/>
          </a:prstGeom>
          <a:solidFill>
            <a:schemeClr val="accent5"/>
          </a:solidFill>
        </p:spPr>
        <p:txBody>
          <a:bodyPr wrap="square" rtlCol="0">
            <a:spAutoFit/>
          </a:bodyPr>
          <a:lstStyle/>
          <a:p>
            <a:r>
              <a:rPr lang="en-GB" sz="3200" b="1" dirty="0"/>
              <a:t>Revenue by Age category</a:t>
            </a:r>
          </a:p>
        </p:txBody>
      </p:sp>
    </p:spTree>
    <p:extLst>
      <p:ext uri="{BB962C8B-B14F-4D97-AF65-F5344CB8AC3E}">
        <p14:creationId xmlns:p14="http://schemas.microsoft.com/office/powerpoint/2010/main" val="320284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94BBFBB-6813-4115-83BC-CCB1639A7A73}"/>
              </a:ext>
            </a:extLst>
          </p:cNvPr>
          <p:cNvSpPr>
            <a:spLocks noGrp="1"/>
          </p:cNvSpPr>
          <p:nvPr>
            <p:ph type="body" sz="quarter" idx="13"/>
          </p:nvPr>
        </p:nvSpPr>
        <p:spPr/>
        <p:txBody>
          <a:bodyPr/>
          <a:lstStyle/>
          <a:p>
            <a:endParaRPr lang="en-GB"/>
          </a:p>
        </p:txBody>
      </p:sp>
      <p:sp>
        <p:nvSpPr>
          <p:cNvPr id="7" name="Text Placeholder 6">
            <a:extLst>
              <a:ext uri="{FF2B5EF4-FFF2-40B4-BE49-F238E27FC236}">
                <a16:creationId xmlns:a16="http://schemas.microsoft.com/office/drawing/2014/main" id="{2D2BCA8B-BF07-4D2E-A3C8-2F43897CF714}"/>
              </a:ext>
            </a:extLst>
          </p:cNvPr>
          <p:cNvSpPr>
            <a:spLocks noGrp="1"/>
          </p:cNvSpPr>
          <p:nvPr>
            <p:ph type="body" sz="quarter" idx="14"/>
          </p:nvPr>
        </p:nvSpPr>
        <p:spPr/>
        <p:txBody>
          <a:bodyPr/>
          <a:lstStyle/>
          <a:p>
            <a:endParaRPr lang="en-GB"/>
          </a:p>
        </p:txBody>
      </p:sp>
      <p:pic>
        <p:nvPicPr>
          <p:cNvPr id="8" name="Picture 7">
            <a:extLst>
              <a:ext uri="{FF2B5EF4-FFF2-40B4-BE49-F238E27FC236}">
                <a16:creationId xmlns:a16="http://schemas.microsoft.com/office/drawing/2014/main" id="{000AD478-AC1F-49A4-A3F7-155867956343}"/>
              </a:ext>
            </a:extLst>
          </p:cNvPr>
          <p:cNvPicPr>
            <a:picLocks noChangeAspect="1"/>
          </p:cNvPicPr>
          <p:nvPr/>
        </p:nvPicPr>
        <p:blipFill>
          <a:blip r:embed="rId2"/>
          <a:stretch>
            <a:fillRect/>
          </a:stretch>
        </p:blipFill>
        <p:spPr>
          <a:xfrm>
            <a:off x="533400" y="533400"/>
            <a:ext cx="11162062" cy="5869937"/>
          </a:xfrm>
          <a:prstGeom prst="rect">
            <a:avLst/>
          </a:prstGeom>
        </p:spPr>
      </p:pic>
      <p:sp>
        <p:nvSpPr>
          <p:cNvPr id="9" name="TextBox 8">
            <a:extLst>
              <a:ext uri="{FF2B5EF4-FFF2-40B4-BE49-F238E27FC236}">
                <a16:creationId xmlns:a16="http://schemas.microsoft.com/office/drawing/2014/main" id="{EFB43D16-7ADE-4EB1-BCBE-FCB506438775}"/>
              </a:ext>
            </a:extLst>
          </p:cNvPr>
          <p:cNvSpPr txBox="1"/>
          <p:nvPr/>
        </p:nvSpPr>
        <p:spPr>
          <a:xfrm>
            <a:off x="3985587" y="51810"/>
            <a:ext cx="4220826" cy="584775"/>
          </a:xfrm>
          <a:prstGeom prst="rect">
            <a:avLst/>
          </a:prstGeom>
          <a:solidFill>
            <a:schemeClr val="accent5"/>
          </a:solidFill>
        </p:spPr>
        <p:txBody>
          <a:bodyPr wrap="square" rtlCol="0">
            <a:spAutoFit/>
          </a:bodyPr>
          <a:lstStyle/>
          <a:p>
            <a:r>
              <a:rPr lang="en-GB" sz="3200" dirty="0"/>
              <a:t>Regression analysis</a:t>
            </a:r>
          </a:p>
        </p:txBody>
      </p:sp>
      <p:sp>
        <p:nvSpPr>
          <p:cNvPr id="10" name="TextBox 9">
            <a:extLst>
              <a:ext uri="{FF2B5EF4-FFF2-40B4-BE49-F238E27FC236}">
                <a16:creationId xmlns:a16="http://schemas.microsoft.com/office/drawing/2014/main" id="{9B08147B-F0F6-4A56-9DB2-5E100D736E85}"/>
              </a:ext>
            </a:extLst>
          </p:cNvPr>
          <p:cNvSpPr txBox="1"/>
          <p:nvPr/>
        </p:nvSpPr>
        <p:spPr>
          <a:xfrm>
            <a:off x="4439816" y="1052736"/>
            <a:ext cx="6048672" cy="923330"/>
          </a:xfrm>
          <a:prstGeom prst="rect">
            <a:avLst/>
          </a:prstGeom>
          <a:noFill/>
        </p:spPr>
        <p:txBody>
          <a:bodyPr wrap="square" rtlCol="0">
            <a:spAutoFit/>
          </a:bodyPr>
          <a:lstStyle/>
          <a:p>
            <a:r>
              <a:rPr lang="en-GB" dirty="0"/>
              <a:t>The chart shows linear regression of two variables: Order Quantity and Profit where the first is independent and the second is dependent variables.</a:t>
            </a:r>
          </a:p>
        </p:txBody>
      </p:sp>
      <p:sp>
        <p:nvSpPr>
          <p:cNvPr id="12" name="TextBox 11">
            <a:extLst>
              <a:ext uri="{FF2B5EF4-FFF2-40B4-BE49-F238E27FC236}">
                <a16:creationId xmlns:a16="http://schemas.microsoft.com/office/drawing/2014/main" id="{6F8272D3-B4F0-4BCA-8603-C8C4A12AA5D6}"/>
              </a:ext>
            </a:extLst>
          </p:cNvPr>
          <p:cNvSpPr txBox="1"/>
          <p:nvPr/>
        </p:nvSpPr>
        <p:spPr>
          <a:xfrm>
            <a:off x="4439816" y="2204864"/>
            <a:ext cx="5256584" cy="923330"/>
          </a:xfrm>
          <a:prstGeom prst="rect">
            <a:avLst/>
          </a:prstGeom>
          <a:noFill/>
        </p:spPr>
        <p:txBody>
          <a:bodyPr wrap="square" rtlCol="0">
            <a:spAutoFit/>
          </a:bodyPr>
          <a:lstStyle/>
          <a:p>
            <a:r>
              <a:rPr lang="en-GB" dirty="0"/>
              <a:t>The biggest insight here is that the Profit does not rely on Order Quantity but on other factors…probably the Price of the product.</a:t>
            </a:r>
          </a:p>
        </p:txBody>
      </p:sp>
    </p:spTree>
    <p:extLst>
      <p:ext uri="{BB962C8B-B14F-4D97-AF65-F5344CB8AC3E}">
        <p14:creationId xmlns:p14="http://schemas.microsoft.com/office/powerpoint/2010/main" val="304486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94BBFBB-6813-4115-83BC-CCB1639A7A73}"/>
              </a:ext>
            </a:extLst>
          </p:cNvPr>
          <p:cNvSpPr>
            <a:spLocks noGrp="1"/>
          </p:cNvSpPr>
          <p:nvPr>
            <p:ph type="body" sz="quarter" idx="13"/>
          </p:nvPr>
        </p:nvSpPr>
        <p:spPr/>
        <p:txBody>
          <a:bodyPr/>
          <a:lstStyle/>
          <a:p>
            <a:endParaRPr lang="en-GB"/>
          </a:p>
        </p:txBody>
      </p:sp>
      <p:sp>
        <p:nvSpPr>
          <p:cNvPr id="7" name="Text Placeholder 6">
            <a:extLst>
              <a:ext uri="{FF2B5EF4-FFF2-40B4-BE49-F238E27FC236}">
                <a16:creationId xmlns:a16="http://schemas.microsoft.com/office/drawing/2014/main" id="{2D2BCA8B-BF07-4D2E-A3C8-2F43897CF714}"/>
              </a:ext>
            </a:extLst>
          </p:cNvPr>
          <p:cNvSpPr>
            <a:spLocks noGrp="1"/>
          </p:cNvSpPr>
          <p:nvPr>
            <p:ph type="body" sz="quarter" idx="14"/>
          </p:nvPr>
        </p:nvSpPr>
        <p:spPr/>
        <p:txBody>
          <a:bodyPr/>
          <a:lstStyle/>
          <a:p>
            <a:endParaRPr lang="en-GB"/>
          </a:p>
        </p:txBody>
      </p:sp>
      <p:sp>
        <p:nvSpPr>
          <p:cNvPr id="9" name="TextBox 8">
            <a:extLst>
              <a:ext uri="{FF2B5EF4-FFF2-40B4-BE49-F238E27FC236}">
                <a16:creationId xmlns:a16="http://schemas.microsoft.com/office/drawing/2014/main" id="{EFB43D16-7ADE-4EB1-BCBE-FCB506438775}"/>
              </a:ext>
            </a:extLst>
          </p:cNvPr>
          <p:cNvSpPr txBox="1"/>
          <p:nvPr/>
        </p:nvSpPr>
        <p:spPr>
          <a:xfrm>
            <a:off x="3985587" y="51810"/>
            <a:ext cx="4220826" cy="584775"/>
          </a:xfrm>
          <a:prstGeom prst="rect">
            <a:avLst/>
          </a:prstGeom>
          <a:solidFill>
            <a:schemeClr val="accent5"/>
          </a:solidFill>
        </p:spPr>
        <p:txBody>
          <a:bodyPr wrap="square" rtlCol="0">
            <a:spAutoFit/>
          </a:bodyPr>
          <a:lstStyle/>
          <a:p>
            <a:r>
              <a:rPr lang="en-GB" sz="3200" dirty="0"/>
              <a:t>Cluster analysis</a:t>
            </a:r>
          </a:p>
        </p:txBody>
      </p:sp>
      <p:sp>
        <p:nvSpPr>
          <p:cNvPr id="10" name="TextBox 9">
            <a:extLst>
              <a:ext uri="{FF2B5EF4-FFF2-40B4-BE49-F238E27FC236}">
                <a16:creationId xmlns:a16="http://schemas.microsoft.com/office/drawing/2014/main" id="{9B08147B-F0F6-4A56-9DB2-5E100D736E85}"/>
              </a:ext>
            </a:extLst>
          </p:cNvPr>
          <p:cNvSpPr txBox="1"/>
          <p:nvPr/>
        </p:nvSpPr>
        <p:spPr>
          <a:xfrm>
            <a:off x="6672064" y="649415"/>
            <a:ext cx="4986536" cy="5632311"/>
          </a:xfrm>
          <a:prstGeom prst="rect">
            <a:avLst/>
          </a:prstGeom>
          <a:noFill/>
        </p:spPr>
        <p:txBody>
          <a:bodyPr wrap="square" rtlCol="0">
            <a:spAutoFit/>
          </a:bodyPr>
          <a:lstStyle/>
          <a:p>
            <a:r>
              <a:rPr lang="en-GB" sz="2400" dirty="0"/>
              <a:t>The plot shows how the Profit (dependent variable) relies on cost, order quantity, and unit price.</a:t>
            </a:r>
          </a:p>
          <a:p>
            <a:endParaRPr lang="en-GB" sz="2400" dirty="0"/>
          </a:p>
          <a:p>
            <a:r>
              <a:rPr lang="en-GB" sz="2400" dirty="0"/>
              <a:t>Zero cluster (0) shows high order quantity but low Profit.</a:t>
            </a:r>
          </a:p>
          <a:p>
            <a:endParaRPr lang="en-GB" sz="2400" dirty="0"/>
          </a:p>
          <a:p>
            <a:r>
              <a:rPr lang="en-GB" sz="2400" dirty="0"/>
              <a:t>First (1) shows a relatively temperate Unit Price but also not a high Profit.</a:t>
            </a:r>
          </a:p>
          <a:p>
            <a:endParaRPr lang="en-GB" sz="2400" dirty="0"/>
          </a:p>
          <a:p>
            <a:r>
              <a:rPr lang="en-GB" sz="2400" dirty="0"/>
              <a:t>The second (2) cluster shows that Profit could be high even if the Order quantity is low. Here the costs are high and the unit price is higher than in Cluster 0 and 1</a:t>
            </a:r>
          </a:p>
        </p:txBody>
      </p:sp>
      <p:pic>
        <p:nvPicPr>
          <p:cNvPr id="2" name="Picture 1">
            <a:extLst>
              <a:ext uri="{FF2B5EF4-FFF2-40B4-BE49-F238E27FC236}">
                <a16:creationId xmlns:a16="http://schemas.microsoft.com/office/drawing/2014/main" id="{943C6E82-91E6-4033-A8CF-58764B12B6FD}"/>
              </a:ext>
            </a:extLst>
          </p:cNvPr>
          <p:cNvPicPr>
            <a:picLocks noChangeAspect="1"/>
          </p:cNvPicPr>
          <p:nvPr/>
        </p:nvPicPr>
        <p:blipFill>
          <a:blip r:embed="rId2"/>
          <a:stretch>
            <a:fillRect/>
          </a:stretch>
        </p:blipFill>
        <p:spPr>
          <a:xfrm>
            <a:off x="623392" y="642548"/>
            <a:ext cx="5944430" cy="5572903"/>
          </a:xfrm>
          <a:prstGeom prst="rect">
            <a:avLst/>
          </a:prstGeom>
        </p:spPr>
      </p:pic>
    </p:spTree>
    <p:extLst>
      <p:ext uri="{BB962C8B-B14F-4D97-AF65-F5344CB8AC3E}">
        <p14:creationId xmlns:p14="http://schemas.microsoft.com/office/powerpoint/2010/main" val="153625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31D7B478-A0D9-49F9-8E97-D6384A09F32C}"/>
              </a:ext>
            </a:extLst>
          </p:cNvPr>
          <p:cNvSpPr>
            <a:spLocks noGrp="1"/>
          </p:cNvSpPr>
          <p:nvPr>
            <p:ph type="pic" sz="quarter" idx="15"/>
          </p:nvPr>
        </p:nvSpPr>
        <p:spPr/>
      </p:sp>
      <p:sp>
        <p:nvSpPr>
          <p:cNvPr id="14" name="Text Placeholder 13">
            <a:extLst>
              <a:ext uri="{FF2B5EF4-FFF2-40B4-BE49-F238E27FC236}">
                <a16:creationId xmlns:a16="http://schemas.microsoft.com/office/drawing/2014/main" id="{875E657F-EEB4-41F1-962B-2EBDFFA5D283}"/>
              </a:ext>
            </a:extLst>
          </p:cNvPr>
          <p:cNvSpPr>
            <a:spLocks noGrp="1"/>
          </p:cNvSpPr>
          <p:nvPr>
            <p:ph type="body" sz="quarter" idx="12"/>
          </p:nvPr>
        </p:nvSpPr>
        <p:spPr>
          <a:xfrm>
            <a:off x="990600" y="1556792"/>
            <a:ext cx="4648200" cy="4320480"/>
          </a:xfrm>
        </p:spPr>
        <p:txBody>
          <a:bodyPr/>
          <a:lstStyle/>
          <a:p>
            <a:r>
              <a:rPr lang="en-GB" b="1" i="1" dirty="0"/>
              <a:t>This analysis answering the question: while cost of product has a huge impact on Profit we should consider all factors in terms of getting more Profit . This analysis answering the question: while cost of product has a huge impact on Profit we should consider all factors in terms of getting more Profit . This analysis answering the question: while cost of product has a huge impact on Profit we should consider all factors in terms of getting more Profit . This analysis answering the question: while cost of product has a huge impact on Profit we should consider all factors in terms of getting more Profit .</a:t>
            </a:r>
            <a:endParaRPr lang="en-GB" dirty="0"/>
          </a:p>
        </p:txBody>
      </p:sp>
      <p:sp>
        <p:nvSpPr>
          <p:cNvPr id="15" name="Text Placeholder 14">
            <a:extLst>
              <a:ext uri="{FF2B5EF4-FFF2-40B4-BE49-F238E27FC236}">
                <a16:creationId xmlns:a16="http://schemas.microsoft.com/office/drawing/2014/main" id="{7600A829-5AD8-483B-AAD5-2197F3912DFA}"/>
              </a:ext>
            </a:extLst>
          </p:cNvPr>
          <p:cNvSpPr>
            <a:spLocks noGrp="1"/>
          </p:cNvSpPr>
          <p:nvPr>
            <p:ph type="body" sz="quarter" idx="13"/>
          </p:nvPr>
        </p:nvSpPr>
        <p:spPr/>
        <p:txBody>
          <a:bodyPr>
            <a:normAutofit fontScale="55000" lnSpcReduction="20000"/>
          </a:bodyPr>
          <a:lstStyle/>
          <a:p>
            <a:endParaRPr lang="en-GB"/>
          </a:p>
        </p:txBody>
      </p:sp>
      <p:sp>
        <p:nvSpPr>
          <p:cNvPr id="16" name="Text Placeholder 15">
            <a:extLst>
              <a:ext uri="{FF2B5EF4-FFF2-40B4-BE49-F238E27FC236}">
                <a16:creationId xmlns:a16="http://schemas.microsoft.com/office/drawing/2014/main" id="{64E65C4E-B6DF-4E7D-B2D0-6BBACCB94972}"/>
              </a:ext>
            </a:extLst>
          </p:cNvPr>
          <p:cNvSpPr>
            <a:spLocks noGrp="1"/>
          </p:cNvSpPr>
          <p:nvPr>
            <p:ph type="body" sz="quarter" idx="14"/>
          </p:nvPr>
        </p:nvSpPr>
        <p:spPr/>
        <p:txBody>
          <a:bodyPr>
            <a:normAutofit fontScale="55000" lnSpcReduction="20000"/>
          </a:bodyPr>
          <a:lstStyle/>
          <a:p>
            <a:endParaRPr lang="en-GB"/>
          </a:p>
        </p:txBody>
      </p:sp>
      <p:sp>
        <p:nvSpPr>
          <p:cNvPr id="8" name="TextBox 7">
            <a:extLst>
              <a:ext uri="{FF2B5EF4-FFF2-40B4-BE49-F238E27FC236}">
                <a16:creationId xmlns:a16="http://schemas.microsoft.com/office/drawing/2014/main" id="{3B21342A-4705-4F0F-B547-B86BEECB4380}"/>
              </a:ext>
            </a:extLst>
          </p:cNvPr>
          <p:cNvSpPr txBox="1"/>
          <p:nvPr/>
        </p:nvSpPr>
        <p:spPr>
          <a:xfrm>
            <a:off x="1199456" y="2132856"/>
            <a:ext cx="3888432" cy="2677656"/>
          </a:xfrm>
          <a:prstGeom prst="rect">
            <a:avLst/>
          </a:prstGeom>
          <a:noFill/>
        </p:spPr>
        <p:txBody>
          <a:bodyPr wrap="square" rtlCol="0">
            <a:spAutoFit/>
          </a:bodyPr>
          <a:lstStyle/>
          <a:p>
            <a:r>
              <a:rPr lang="en-GB" sz="2800" dirty="0"/>
              <a:t>In this Project, Profit is not influenced by order quantity. Instead, unit price has a minor effect, while Cost has the most significant impact.</a:t>
            </a:r>
          </a:p>
        </p:txBody>
      </p:sp>
      <p:sp>
        <p:nvSpPr>
          <p:cNvPr id="9" name="TextBox 8">
            <a:extLst>
              <a:ext uri="{FF2B5EF4-FFF2-40B4-BE49-F238E27FC236}">
                <a16:creationId xmlns:a16="http://schemas.microsoft.com/office/drawing/2014/main" id="{BB9FBA3D-239D-4C1C-A48E-F8B2558DF039}"/>
              </a:ext>
            </a:extLst>
          </p:cNvPr>
          <p:cNvSpPr txBox="1"/>
          <p:nvPr/>
        </p:nvSpPr>
        <p:spPr>
          <a:xfrm>
            <a:off x="4043772" y="476672"/>
            <a:ext cx="4104456" cy="584775"/>
          </a:xfrm>
          <a:prstGeom prst="rect">
            <a:avLst/>
          </a:prstGeom>
          <a:solidFill>
            <a:schemeClr val="accent5"/>
          </a:solidFill>
        </p:spPr>
        <p:txBody>
          <a:bodyPr wrap="square" rtlCol="0">
            <a:spAutoFit/>
          </a:bodyPr>
          <a:lstStyle/>
          <a:p>
            <a:pPr algn="ctr"/>
            <a:r>
              <a:rPr lang="en-GB" sz="3200" dirty="0"/>
              <a:t>Conclusion</a:t>
            </a:r>
            <a:endParaRPr lang="en-GB" dirty="0"/>
          </a:p>
        </p:txBody>
      </p:sp>
      <p:sp>
        <p:nvSpPr>
          <p:cNvPr id="10" name="TextBox 9">
            <a:extLst>
              <a:ext uri="{FF2B5EF4-FFF2-40B4-BE49-F238E27FC236}">
                <a16:creationId xmlns:a16="http://schemas.microsoft.com/office/drawing/2014/main" id="{C52D56F0-F76E-485B-AFB0-2810009EA514}"/>
              </a:ext>
            </a:extLst>
          </p:cNvPr>
          <p:cNvSpPr txBox="1"/>
          <p:nvPr/>
        </p:nvSpPr>
        <p:spPr>
          <a:xfrm>
            <a:off x="7104112" y="1303255"/>
            <a:ext cx="4752528" cy="2246769"/>
          </a:xfrm>
          <a:prstGeom prst="rect">
            <a:avLst/>
          </a:prstGeom>
          <a:noFill/>
        </p:spPr>
        <p:txBody>
          <a:bodyPr wrap="square" rtlCol="0">
            <a:spAutoFit/>
          </a:bodyPr>
          <a:lstStyle/>
          <a:p>
            <a:r>
              <a:rPr lang="en-GB" sz="2800" dirty="0"/>
              <a:t>High costs often indicate inefficiencies or higher expenses that cut into profit margins. However, the previous plot shows us the opposite tendency. </a:t>
            </a:r>
          </a:p>
        </p:txBody>
      </p:sp>
      <p:sp>
        <p:nvSpPr>
          <p:cNvPr id="11" name="TextBox 10">
            <a:extLst>
              <a:ext uri="{FF2B5EF4-FFF2-40B4-BE49-F238E27FC236}">
                <a16:creationId xmlns:a16="http://schemas.microsoft.com/office/drawing/2014/main" id="{A9B140F7-99A7-47F9-A160-913818CD7401}"/>
              </a:ext>
            </a:extLst>
          </p:cNvPr>
          <p:cNvSpPr txBox="1"/>
          <p:nvPr/>
        </p:nvSpPr>
        <p:spPr>
          <a:xfrm>
            <a:off x="6197987" y="3791832"/>
            <a:ext cx="4104456" cy="2677656"/>
          </a:xfrm>
          <a:prstGeom prst="rect">
            <a:avLst/>
          </a:prstGeom>
          <a:noFill/>
        </p:spPr>
        <p:txBody>
          <a:bodyPr wrap="square" rtlCol="0">
            <a:spAutoFit/>
          </a:bodyPr>
          <a:lstStyle/>
          <a:p>
            <a:r>
              <a:rPr lang="en-GB" sz="2800" i="1" dirty="0"/>
              <a:t>This analysis answering the question: while cost of product has a huge impact on Profit we should consider all factors in terms of getting more Interest .</a:t>
            </a:r>
            <a:endParaRPr lang="en-GB" sz="2800" dirty="0"/>
          </a:p>
        </p:txBody>
      </p:sp>
    </p:spTree>
    <p:extLst>
      <p:ext uri="{BB962C8B-B14F-4D97-AF65-F5344CB8AC3E}">
        <p14:creationId xmlns:p14="http://schemas.microsoft.com/office/powerpoint/2010/main" val="1532375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documentManagement/types"/>
    <ds:schemaRef ds:uri="http://schemas.microsoft.com/office/infopath/2007/PartnerControls"/>
    <ds:schemaRef ds:uri="http://purl.org/dc/elements/1.1/"/>
    <ds:schemaRef ds:uri="http://purl.org/dc/dcmitype/"/>
    <ds:schemaRef ds:uri="http://purl.org/dc/terms/"/>
    <ds:schemaRef ds:uri="http://schemas.microsoft.com/office/2006/metadata/properties"/>
    <ds:schemaRef ds:uri="16c05727-aa75-4e4a-9b5f-8a80a1165891"/>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604</Words>
  <Application>Microsoft Office PowerPoint</Application>
  <PresentationFormat>Widescreen</PresentationFormat>
  <Paragraphs>48</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Corbel</vt:lpstr>
      <vt:lpstr>Tw Cen MT</vt:lpstr>
      <vt:lpstr>Tw Cen MT Condensed</vt:lpstr>
      <vt:lpstr>Wingdings 3</vt:lpstr>
      <vt:lpstr>ModernClassicBlock-3</vt:lpstr>
      <vt:lpstr>Project:  Bike sales in Europe, Australia, and the USA </vt:lpstr>
      <vt:lpstr>PowerPoint Presentation</vt:lpstr>
      <vt:lpstr>How Revenue distributed by countries</vt:lpstr>
      <vt:lpstr>Correlation Matrix 1 shows relations between variables. The color bar next to the plot indicates weak and strong Correlation. 1 (one) is the strong Correlation and it goes down until 0 (zero) where the least Correlation is. </vt:lpstr>
      <vt:lpstr>“QUOTE”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2024-08-02T18:50:20Z</dcterms:created>
  <dcterms:modified xsi:type="dcterms:W3CDTF">2024-08-02T21:00:38Z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