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92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  <a:srgbClr val="27B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1C3E69C-3A81-39FD-FDA7-60EB61C1E959}" v="216" dt="2021-12-28T04:19:23.191"/>
    <p1510:client id="{14D01024-C9C5-DA47-B5B3-F55C2D2478EC}" v="190" dt="2021-12-09T08:20:30.219"/>
    <p1510:client id="{1D00F415-21C9-126B-D811-EECC4BD1021F}" v="336" dt="2021-12-08T16:55:26.595"/>
    <p1510:client id="{2535233D-D338-0EC8-8C4C-86573144488C}" v="1451" dt="2021-12-24T10:07:58.207"/>
    <p1510:client id="{35AAA831-2A0B-9B0F-7EFA-DC1609378AD5}" v="118" dt="2021-12-09T10:45:05.636"/>
    <p1510:client id="{3AE1814E-29CF-098E-6F63-66198B5ED3F9}" v="1226" dt="2021-12-09T10:42:43.371"/>
    <p1510:client id="{4C49718B-D61B-080C-31F2-C16DCF8F7768}" v="142" dt="2021-12-27T05:55:39.844"/>
    <p1510:client id="{58A5EECA-69F4-A2C6-FD0E-DB58BAABE3E1}" v="170" dt="2021-12-08T11:52:11.015"/>
    <p1510:client id="{76C67B89-7FF5-29BB-0BA0-9F7066B8DB8E}" v="1998" dt="2021-12-23T11:43:26.825"/>
    <p1510:client id="{8D6854E7-4F17-FE40-59D2-55336647B245}" v="392" dt="2021-12-08T17:31:06.388"/>
    <p1510:client id="{9BFC776D-9240-A62B-7277-02C9E30D22CA}" v="479" dt="2021-12-08T17:59:18.181"/>
    <p1510:client id="{AC582E97-16C5-8A2C-0F1F-50AAB57F0526}" v="926" dt="2021-12-28T04:04:26.274"/>
    <p1510:client id="{C46FC83F-BC72-3B5E-B134-13396F8D1A52}" v="2518" dt="2021-12-27T12:06:38.383"/>
    <p1510:client id="{C89ACF45-C2F8-E76F-58EF-8272F11558CB}" v="235" dt="2021-12-02T10:05:05.975"/>
    <p1510:client id="{E143B352-6C6B-8238-531D-573B4674CE9C}" v="2349" dt="2021-12-07T09:23:16.743"/>
    <p1510:client id="{EFCDE790-F7A8-3349-1351-42796E12D893}" v="2512" dt="2021-12-17T11:19:57.635"/>
    <p1510:client id="{F0997DAC-AB05-AC6A-0F70-E9C2083FACC0}" v="6" dt="2021-12-18T05:34:0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cs typeface="Calibri"/>
              </a:rPr>
              <a:t>Экранирование символов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D7B19C-6437-4BF4-96EE-C60FB885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67" y="869805"/>
            <a:ext cx="4806175" cy="273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0D6F9-9BA3-4B19-94B7-916FD930947F}"/>
              </a:ext>
            </a:extLst>
          </p:cNvPr>
          <p:cNvSpPr txBox="1"/>
          <p:nvPr/>
        </p:nvSpPr>
        <p:spPr>
          <a:xfrm>
            <a:off x="2001645" y="4501375"/>
            <a:ext cx="7055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printf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Прямая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речь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заключается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двойные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кавычки</a:t>
            </a:r>
            <a:r>
              <a:rPr lang="en-US" dirty="0">
                <a:ea typeface="+mn-lt"/>
                <a:cs typeface="+mn-lt"/>
              </a:rPr>
              <a:t> \" \".");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5D827-1A65-438D-8580-7C3293BF9F43}"/>
              </a:ext>
            </a:extLst>
          </p:cNvPr>
          <p:cNvSpPr txBox="1"/>
          <p:nvPr/>
        </p:nvSpPr>
        <p:spPr>
          <a:xfrm>
            <a:off x="1103738" y="51367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Результат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5E378-DADA-40B1-879A-6CBF6C1681B4}"/>
              </a:ext>
            </a:extLst>
          </p:cNvPr>
          <p:cNvSpPr txBox="1"/>
          <p:nvPr/>
        </p:nvSpPr>
        <p:spPr>
          <a:xfrm>
            <a:off x="1107223" y="4034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Пример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FFC4B-83C1-4AAE-A50B-5D161DC6DEC2}"/>
              </a:ext>
            </a:extLst>
          </p:cNvPr>
          <p:cNvSpPr txBox="1"/>
          <p:nvPr/>
        </p:nvSpPr>
        <p:spPr>
          <a:xfrm>
            <a:off x="2001645" y="5644375"/>
            <a:ext cx="7055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ea typeface="+mn-lt"/>
                <a:cs typeface="+mn-lt"/>
              </a:rPr>
              <a:t>Прямая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речь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заключается</a:t>
            </a:r>
            <a:r>
              <a:rPr lang="en-US" i="1" dirty="0">
                <a:ea typeface="+mn-lt"/>
                <a:cs typeface="+mn-lt"/>
              </a:rPr>
              <a:t> в </a:t>
            </a:r>
            <a:r>
              <a:rPr lang="en-US" i="1" dirty="0" err="1">
                <a:ea typeface="+mn-lt"/>
                <a:cs typeface="+mn-lt"/>
              </a:rPr>
              <a:t>двойные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кавычки</a:t>
            </a:r>
            <a:r>
              <a:rPr lang="en-US" i="1" dirty="0">
                <a:ea typeface="+mn-lt"/>
                <a:cs typeface="+mn-lt"/>
              </a:rPr>
              <a:t> " ".</a:t>
            </a:r>
            <a:endParaRPr lang="en-U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97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cs typeface="Calibri"/>
              </a:rPr>
              <a:t>Приоритет выполнения арифметических операций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BF4BD-3636-47E6-B58F-23DC0B4E2669}"/>
              </a:ext>
            </a:extLst>
          </p:cNvPr>
          <p:cNvSpPr txBox="1"/>
          <p:nvPr/>
        </p:nvSpPr>
        <p:spPr>
          <a:xfrm>
            <a:off x="606907" y="4783916"/>
            <a:ext cx="109025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Операции с одинаковым приоритетом выполняются слева направо. Используя круглые скобки, можно изменить порядок вычислений. В языке Си круглые скобки придают операции (или последовательности операций) наивысший приоритет. Лучше всегда явно указывать приоритет операций с помощью скобок, чтобы не получить ошибку, которую потом очень сложно будет выявить.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B8D26-E9FB-4B7E-8F99-10F426DD5F02}"/>
              </a:ext>
            </a:extLst>
          </p:cNvPr>
          <p:cNvSpPr txBox="1"/>
          <p:nvPr/>
        </p:nvSpPr>
        <p:spPr>
          <a:xfrm>
            <a:off x="1776950" y="17937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1. </a:t>
            </a:r>
            <a:r>
              <a:rPr lang="en-US" dirty="0" err="1">
                <a:ea typeface="+mn-lt"/>
                <a:cs typeface="+mn-lt"/>
              </a:rPr>
              <a:t>Операции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скобках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69B0A-B3EA-4CBA-9B2B-322352673D2F}"/>
              </a:ext>
            </a:extLst>
          </p:cNvPr>
          <p:cNvSpPr txBox="1"/>
          <p:nvPr/>
        </p:nvSpPr>
        <p:spPr>
          <a:xfrm>
            <a:off x="758096" y="1220119"/>
            <a:ext cx="6030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Приоритет</a:t>
            </a:r>
            <a:r>
              <a:rPr lang="en-US" b="1" dirty="0"/>
              <a:t> </a:t>
            </a:r>
            <a:r>
              <a:rPr lang="en-US" b="1" dirty="0" err="1"/>
              <a:t>выполнения</a:t>
            </a:r>
            <a:r>
              <a:rPr lang="en-US" b="1" dirty="0"/>
              <a:t> </a:t>
            </a:r>
            <a:r>
              <a:rPr lang="en-US" b="1" dirty="0" err="1"/>
              <a:t>операций</a:t>
            </a:r>
            <a:r>
              <a:rPr lang="en-US" b="1" dirty="0"/>
              <a:t>:   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B6B06-FAE3-42E3-A5A1-1B9F4B8F616A}"/>
              </a:ext>
            </a:extLst>
          </p:cNvPr>
          <p:cNvSpPr txBox="1"/>
          <p:nvPr/>
        </p:nvSpPr>
        <p:spPr>
          <a:xfrm>
            <a:off x="1799959" y="2210612"/>
            <a:ext cx="6433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2. 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стандартной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математической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библиотеки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math.h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C7CBD-71E4-481F-8A17-A8A4B0B1605C}"/>
              </a:ext>
            </a:extLst>
          </p:cNvPr>
          <p:cNvSpPr txBox="1"/>
          <p:nvPr/>
        </p:nvSpPr>
        <p:spPr>
          <a:xfrm>
            <a:off x="1797284" y="26360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3. </a:t>
            </a:r>
            <a:r>
              <a:rPr lang="en-US" dirty="0" err="1">
                <a:ea typeface="+mn-lt"/>
                <a:cs typeface="+mn-lt"/>
              </a:rPr>
              <a:t>Унарные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операции</a:t>
            </a:r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9B4FF-1363-4E0C-8664-1F3F9838D4EF}"/>
              </a:ext>
            </a:extLst>
          </p:cNvPr>
          <p:cNvSpPr txBox="1"/>
          <p:nvPr/>
        </p:nvSpPr>
        <p:spPr>
          <a:xfrm>
            <a:off x="1802635" y="3052345"/>
            <a:ext cx="6527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4. Умножение, деление, нахождение остатка от деления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99DCC-3247-489F-9427-568042C7AC54}"/>
              </a:ext>
            </a:extLst>
          </p:cNvPr>
          <p:cNvSpPr txBox="1"/>
          <p:nvPr/>
        </p:nvSpPr>
        <p:spPr>
          <a:xfrm>
            <a:off x="1802634" y="34718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5. Сложение, вычитание 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1D39249-3820-4F46-B236-F14131D3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246" y="1702867"/>
            <a:ext cx="773152" cy="4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Операторы инкрементации и декрементации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1308028" y="5480205"/>
            <a:ext cx="105585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Унарные операторы </a:t>
            </a:r>
            <a:r>
              <a:rPr lang="ru" b="1" dirty="0">
                <a:solidFill>
                  <a:srgbClr val="FF6C3A"/>
                </a:solidFill>
                <a:ea typeface="+mn-lt"/>
                <a:cs typeface="+mn-lt"/>
              </a:rPr>
              <a:t>++ </a:t>
            </a:r>
            <a:r>
              <a:rPr lang="ru" dirty="0">
                <a:ea typeface="+mn-lt"/>
                <a:cs typeface="+mn-lt"/>
              </a:rPr>
              <a:t>и </a:t>
            </a:r>
            <a:r>
              <a:rPr lang="ru" b="1" dirty="0">
                <a:solidFill>
                  <a:srgbClr val="FF6C3A"/>
                </a:solidFill>
                <a:ea typeface="+mn-lt"/>
                <a:cs typeface="+mn-lt"/>
              </a:rPr>
              <a:t>-- </a:t>
            </a:r>
            <a:r>
              <a:rPr lang="ru" dirty="0">
                <a:ea typeface="+mn-lt"/>
                <a:cs typeface="+mn-lt"/>
              </a:rPr>
              <a:t>увеличивают или уменьшают значение переменной. Существуют</a:t>
            </a:r>
            <a:endParaRPr lang="en-US" dirty="0">
              <a:ea typeface="+mn-lt"/>
              <a:cs typeface="+mn-lt"/>
            </a:endParaRPr>
          </a:p>
          <a:p>
            <a:r>
              <a:rPr lang="ru" dirty="0">
                <a:ea typeface="+mn-lt"/>
                <a:cs typeface="+mn-lt"/>
              </a:rPr>
              <a:t>варианты "</a:t>
            </a:r>
            <a:r>
              <a:rPr lang="ru" b="1" dirty="0">
                <a:solidFill>
                  <a:srgbClr val="FF6C3A"/>
                </a:solidFill>
                <a:ea typeface="+mn-lt"/>
                <a:cs typeface="+mn-lt"/>
              </a:rPr>
              <a:t>до</a:t>
            </a:r>
            <a:r>
              <a:rPr lang="ru" dirty="0">
                <a:ea typeface="+mn-lt"/>
                <a:cs typeface="+mn-lt"/>
              </a:rPr>
              <a:t>" и "</a:t>
            </a:r>
            <a:r>
              <a:rPr lang="ru" b="1" dirty="0">
                <a:solidFill>
                  <a:srgbClr val="FF6C3A"/>
                </a:solidFill>
                <a:ea typeface="+mn-lt"/>
                <a:cs typeface="+mn-lt"/>
              </a:rPr>
              <a:t>после</a:t>
            </a:r>
            <a:r>
              <a:rPr lang="ru" dirty="0">
                <a:ea typeface="+mn-lt"/>
                <a:cs typeface="+mn-lt"/>
              </a:rPr>
              <a:t>" для обоих операторов, которые делают немного разные вещи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74E0DC-BFA1-4E18-B177-F5D3E7BB87CD}"/>
              </a:ext>
            </a:extLst>
          </p:cNvPr>
          <p:cNvSpPr/>
          <p:nvPr/>
        </p:nvSpPr>
        <p:spPr>
          <a:xfrm>
            <a:off x="1303639" y="1264869"/>
            <a:ext cx="1350860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num++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32765D-DEF1-4E6B-843F-495F02ED42AB}"/>
              </a:ext>
            </a:extLst>
          </p:cNvPr>
          <p:cNvSpPr/>
          <p:nvPr/>
        </p:nvSpPr>
        <p:spPr>
          <a:xfrm>
            <a:off x="3119841" y="1313046"/>
            <a:ext cx="975731" cy="483219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7042B-C207-4DE0-B22D-5C19710BEC05}"/>
              </a:ext>
            </a:extLst>
          </p:cNvPr>
          <p:cNvGrpSpPr/>
          <p:nvPr/>
        </p:nvGrpSpPr>
        <p:grpSpPr>
          <a:xfrm>
            <a:off x="4388809" y="1218405"/>
            <a:ext cx="3125762" cy="577912"/>
            <a:chOff x="4388809" y="1218405"/>
            <a:chExt cx="3125762" cy="57791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56EF7CD-12FE-47B3-AC75-C04558923D8B}"/>
                </a:ext>
              </a:extLst>
            </p:cNvPr>
            <p:cNvSpPr/>
            <p:nvPr/>
          </p:nvSpPr>
          <p:spPr>
            <a:xfrm>
              <a:off x="4388809" y="1218405"/>
              <a:ext cx="1350860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num</a:t>
              </a:r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DF1DA27-6551-4C1B-BF71-CB1A2C525F27}"/>
                </a:ext>
              </a:extLst>
            </p:cNvPr>
            <p:cNvSpPr/>
            <p:nvPr/>
          </p:nvSpPr>
          <p:spPr>
            <a:xfrm>
              <a:off x="5959272" y="1218405"/>
              <a:ext cx="663202" cy="56862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+</a:t>
              </a:r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513E8DA-D83C-45BD-AE24-CE76E21DC938}"/>
                </a:ext>
              </a:extLst>
            </p:cNvPr>
            <p:cNvSpPr/>
            <p:nvPr/>
          </p:nvSpPr>
          <p:spPr>
            <a:xfrm>
              <a:off x="6851369" y="1218405"/>
              <a:ext cx="663202" cy="56862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99E012-AA0A-4B32-99DF-9D5108D6DF9D}"/>
              </a:ext>
            </a:extLst>
          </p:cNvPr>
          <p:cNvSpPr txBox="1"/>
          <p:nvPr/>
        </p:nvSpPr>
        <p:spPr>
          <a:xfrm>
            <a:off x="7574930" y="1265199"/>
            <a:ext cx="3142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оператор</a:t>
            </a:r>
            <a:r>
              <a:rPr lang="en-US" dirty="0"/>
              <a:t> </a:t>
            </a:r>
            <a:r>
              <a:rPr lang="en-US" dirty="0" err="1"/>
              <a:t>инкрементации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15E916-98E9-427D-8FCB-1D8A894546C8}"/>
              </a:ext>
            </a:extLst>
          </p:cNvPr>
          <p:cNvSpPr/>
          <p:nvPr/>
        </p:nvSpPr>
        <p:spPr>
          <a:xfrm>
            <a:off x="1322224" y="2175552"/>
            <a:ext cx="1350860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num--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89C09DD-F2A3-427F-AFF5-8C55FABD3362}"/>
              </a:ext>
            </a:extLst>
          </p:cNvPr>
          <p:cNvSpPr/>
          <p:nvPr/>
        </p:nvSpPr>
        <p:spPr>
          <a:xfrm>
            <a:off x="3138426" y="2223729"/>
            <a:ext cx="975731" cy="483219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9EE544-FE44-461E-966B-88A02D64A050}"/>
              </a:ext>
            </a:extLst>
          </p:cNvPr>
          <p:cNvGrpSpPr/>
          <p:nvPr/>
        </p:nvGrpSpPr>
        <p:grpSpPr>
          <a:xfrm>
            <a:off x="4407394" y="2129088"/>
            <a:ext cx="3125762" cy="577912"/>
            <a:chOff x="4407394" y="2129088"/>
            <a:chExt cx="3125762" cy="57791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C6473CA-7A13-4429-82A4-602A73DA1351}"/>
                </a:ext>
              </a:extLst>
            </p:cNvPr>
            <p:cNvSpPr/>
            <p:nvPr/>
          </p:nvSpPr>
          <p:spPr>
            <a:xfrm>
              <a:off x="4407394" y="2129088"/>
              <a:ext cx="1350860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num</a:t>
              </a:r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B89CF61-2AF9-4A2F-A3FB-06D3994AB4D4}"/>
                </a:ext>
              </a:extLst>
            </p:cNvPr>
            <p:cNvSpPr/>
            <p:nvPr/>
          </p:nvSpPr>
          <p:spPr>
            <a:xfrm>
              <a:off x="5977857" y="2129088"/>
              <a:ext cx="663202" cy="56862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-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1F1F398-060C-4C16-A6F6-EA4A5267475A}"/>
                </a:ext>
              </a:extLst>
            </p:cNvPr>
            <p:cNvSpPr/>
            <p:nvPr/>
          </p:nvSpPr>
          <p:spPr>
            <a:xfrm>
              <a:off x="6869954" y="2129088"/>
              <a:ext cx="663202" cy="56862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52A0C6C-1DF0-4BFF-B95D-315B7D20CF69}"/>
              </a:ext>
            </a:extLst>
          </p:cNvPr>
          <p:cNvSpPr txBox="1"/>
          <p:nvPr/>
        </p:nvSpPr>
        <p:spPr>
          <a:xfrm>
            <a:off x="7593515" y="2175882"/>
            <a:ext cx="3142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оператор</a:t>
            </a:r>
            <a:r>
              <a:rPr lang="en-US" dirty="0"/>
              <a:t> </a:t>
            </a:r>
            <a:r>
              <a:rPr lang="en-US" dirty="0" err="1"/>
              <a:t>декрементации</a:t>
            </a:r>
            <a:endParaRPr lang="en-US" dirty="0" err="1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1604F-1907-4F8A-8B8F-EE8EB782878E}"/>
              </a:ext>
            </a:extLst>
          </p:cNvPr>
          <p:cNvGrpSpPr/>
          <p:nvPr/>
        </p:nvGrpSpPr>
        <p:grpSpPr>
          <a:xfrm>
            <a:off x="2939151" y="3365016"/>
            <a:ext cx="2652489" cy="1488595"/>
            <a:chOff x="2939151" y="3365016"/>
            <a:chExt cx="2652489" cy="148859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4B3ECF2-C5F8-4626-B075-0BD4E617C947}"/>
                </a:ext>
              </a:extLst>
            </p:cNvPr>
            <p:cNvSpPr/>
            <p:nvPr/>
          </p:nvSpPr>
          <p:spPr>
            <a:xfrm>
              <a:off x="2939151" y="3365016"/>
              <a:ext cx="1350860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num++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F2CEB0-D2FC-483A-99A8-686F85F0DDC8}"/>
                </a:ext>
              </a:extLst>
            </p:cNvPr>
            <p:cNvSpPr/>
            <p:nvPr/>
          </p:nvSpPr>
          <p:spPr>
            <a:xfrm>
              <a:off x="2957736" y="4275699"/>
              <a:ext cx="1350860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num--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702CAD-FC35-4A8D-8375-BE5D02EF6B03}"/>
                </a:ext>
              </a:extLst>
            </p:cNvPr>
            <p:cNvSpPr txBox="1"/>
            <p:nvPr/>
          </p:nvSpPr>
          <p:spPr>
            <a:xfrm>
              <a:off x="4372440" y="3480342"/>
              <a:ext cx="10983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- "</a:t>
              </a:r>
              <a:r>
                <a:rPr lang="en-US" b="1" dirty="0" err="1">
                  <a:ea typeface="+mn-lt"/>
                  <a:cs typeface="+mn-lt"/>
                </a:rPr>
                <a:t>после</a:t>
              </a:r>
              <a:r>
                <a:rPr lang="en-US" dirty="0">
                  <a:ea typeface="+mn-lt"/>
                  <a:cs typeface="+mn-lt"/>
                </a:rPr>
                <a:t>"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77D5CC-2321-4CDB-81FF-C7F6A4C5F4B0}"/>
                </a:ext>
              </a:extLst>
            </p:cNvPr>
            <p:cNvSpPr txBox="1"/>
            <p:nvPr/>
          </p:nvSpPr>
          <p:spPr>
            <a:xfrm>
              <a:off x="4372440" y="4409611"/>
              <a:ext cx="1219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- "</a:t>
              </a:r>
              <a:r>
                <a:rPr lang="en-US" b="1" dirty="0" err="1">
                  <a:ea typeface="+mn-lt"/>
                  <a:cs typeface="+mn-lt"/>
                </a:rPr>
                <a:t>после</a:t>
              </a:r>
              <a:r>
                <a:rPr lang="en-US" dirty="0">
                  <a:ea typeface="+mn-lt"/>
                  <a:cs typeface="+mn-lt"/>
                </a:rPr>
                <a:t>"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9DD9D2-DD55-4851-90B3-B0358742FF19}"/>
              </a:ext>
            </a:extLst>
          </p:cNvPr>
          <p:cNvGrpSpPr/>
          <p:nvPr/>
        </p:nvGrpSpPr>
        <p:grpSpPr>
          <a:xfrm>
            <a:off x="6442493" y="3365016"/>
            <a:ext cx="2652488" cy="1488595"/>
            <a:chOff x="6442493" y="3365016"/>
            <a:chExt cx="2652488" cy="148859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6C0EFFA-4482-4766-9883-E6774D439E71}"/>
                </a:ext>
              </a:extLst>
            </p:cNvPr>
            <p:cNvSpPr/>
            <p:nvPr/>
          </p:nvSpPr>
          <p:spPr>
            <a:xfrm>
              <a:off x="6442493" y="3365016"/>
              <a:ext cx="1350860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++num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C4B08D-3D0D-4622-9228-6818C8617861}"/>
                </a:ext>
              </a:extLst>
            </p:cNvPr>
            <p:cNvSpPr/>
            <p:nvPr/>
          </p:nvSpPr>
          <p:spPr>
            <a:xfrm>
              <a:off x="6461077" y="4275699"/>
              <a:ext cx="1350860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--num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A55541-4390-4FA6-8C6C-B69729B41C6C}"/>
                </a:ext>
              </a:extLst>
            </p:cNvPr>
            <p:cNvSpPr txBox="1"/>
            <p:nvPr/>
          </p:nvSpPr>
          <p:spPr>
            <a:xfrm>
              <a:off x="7875781" y="3480342"/>
              <a:ext cx="10983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- "</a:t>
              </a:r>
              <a:r>
                <a:rPr lang="en-US" b="1" dirty="0" err="1">
                  <a:ea typeface="+mn-lt"/>
                  <a:cs typeface="+mn-lt"/>
                </a:rPr>
                <a:t>до</a:t>
              </a:r>
              <a:r>
                <a:rPr lang="en-US" dirty="0">
                  <a:ea typeface="+mn-lt"/>
                  <a:cs typeface="+mn-lt"/>
                </a:rPr>
                <a:t>"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21CF06-E24B-4F21-9E79-74D157AE38A3}"/>
                </a:ext>
              </a:extLst>
            </p:cNvPr>
            <p:cNvSpPr txBox="1"/>
            <p:nvPr/>
          </p:nvSpPr>
          <p:spPr>
            <a:xfrm>
              <a:off x="7875781" y="4409611"/>
              <a:ext cx="1219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- "</a:t>
              </a:r>
              <a:r>
                <a:rPr lang="en-US" b="1" dirty="0" err="1">
                  <a:ea typeface="+mn-lt"/>
                  <a:cs typeface="+mn-lt"/>
                </a:rPr>
                <a:t>до</a:t>
              </a:r>
              <a:r>
                <a:rPr lang="en-US" dirty="0">
                  <a:ea typeface="+mn-lt"/>
                  <a:cs typeface="+mn-lt"/>
                </a:rPr>
                <a:t>"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36" grpId="0" animBg="1"/>
      <p:bldP spid="37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2148796" y="56401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Операторы сравнения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798836" y="5737302"/>
            <a:ext cx="111935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Они работают с целыми числами или значениями с плавающей запятой и возвращают логическое значение 0 или 1.</a:t>
            </a:r>
            <a:endParaRPr lang="en-US" dirty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F8C2C5-BFE8-4099-B7C7-EB39116D2C88}"/>
              </a:ext>
            </a:extLst>
          </p:cNvPr>
          <p:cNvGrpSpPr/>
          <p:nvPr/>
        </p:nvGrpSpPr>
        <p:grpSpPr>
          <a:xfrm>
            <a:off x="2530273" y="874577"/>
            <a:ext cx="2400424" cy="577912"/>
            <a:chOff x="2530273" y="874577"/>
            <a:chExt cx="2400424" cy="57791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E327C39-9CBB-49C4-ACCC-50EC80969779}"/>
                </a:ext>
              </a:extLst>
            </p:cNvPr>
            <p:cNvSpPr/>
            <p:nvPr/>
          </p:nvSpPr>
          <p:spPr>
            <a:xfrm>
              <a:off x="2530273" y="874577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==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BDB091-32C7-4217-B36C-E028FAC6016F}"/>
                </a:ext>
              </a:extLst>
            </p:cNvPr>
            <p:cNvSpPr txBox="1"/>
            <p:nvPr/>
          </p:nvSpPr>
          <p:spPr>
            <a:xfrm>
              <a:off x="3395546" y="951571"/>
              <a:ext cx="153515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сравнение</a:t>
              </a:r>
              <a:endParaRPr lang="en-US" sz="2000">
                <a:cs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079DF7-CCFA-4096-A071-0EE6C1D67560}"/>
              </a:ext>
            </a:extLst>
          </p:cNvPr>
          <p:cNvGrpSpPr/>
          <p:nvPr/>
        </p:nvGrpSpPr>
        <p:grpSpPr>
          <a:xfrm>
            <a:off x="2530273" y="1599406"/>
            <a:ext cx="2400424" cy="577912"/>
            <a:chOff x="2530273" y="1599406"/>
            <a:chExt cx="2400424" cy="5779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0E51B72-AE62-4717-B706-7BF8E347E6FD}"/>
                </a:ext>
              </a:extLst>
            </p:cNvPr>
            <p:cNvSpPr/>
            <p:nvPr/>
          </p:nvSpPr>
          <p:spPr>
            <a:xfrm>
              <a:off x="2530273" y="1599406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!=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12D027-9150-4BCC-8249-2721AE6BA1FC}"/>
                </a:ext>
              </a:extLst>
            </p:cNvPr>
            <p:cNvSpPr txBox="1"/>
            <p:nvPr/>
          </p:nvSpPr>
          <p:spPr>
            <a:xfrm>
              <a:off x="3395546" y="1676400"/>
              <a:ext cx="153515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не</a:t>
              </a:r>
              <a:r>
                <a:rPr lang="en-US" sz="2000" dirty="0"/>
                <a:t> </a:t>
              </a:r>
              <a:r>
                <a:rPr lang="en-US" sz="2000" dirty="0" err="1"/>
                <a:t>равно</a:t>
              </a:r>
              <a:endParaRPr lang="en-US" sz="2000" dirty="0" err="1"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87A357-255F-4CA7-B3C7-B0A55B7516B4}"/>
              </a:ext>
            </a:extLst>
          </p:cNvPr>
          <p:cNvGrpSpPr/>
          <p:nvPr/>
        </p:nvGrpSpPr>
        <p:grpSpPr>
          <a:xfrm>
            <a:off x="5229689" y="859806"/>
            <a:ext cx="3422727" cy="523220"/>
            <a:chOff x="5229689" y="859806"/>
            <a:chExt cx="3422727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0065C8-8369-4AFA-9CA6-E692C00959CE}"/>
                </a:ext>
              </a:extLst>
            </p:cNvPr>
            <p:cNvSpPr txBox="1"/>
            <p:nvPr/>
          </p:nvSpPr>
          <p:spPr>
            <a:xfrm>
              <a:off x="5229689" y="908592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</a:rPr>
                <a:t>2 == 2</a:t>
              </a:r>
              <a:endParaRPr lang="en-US" sz="2400" b="1" dirty="0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6165205-2F76-494C-B2D3-86BE2B6FD8A6}"/>
                </a:ext>
              </a:extLst>
            </p:cNvPr>
            <p:cNvSpPr/>
            <p:nvPr/>
          </p:nvSpPr>
          <p:spPr>
            <a:xfrm>
              <a:off x="6375764" y="954115"/>
              <a:ext cx="594731" cy="334537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8C56AB-8A85-4DE3-B019-41D9F46AF0B9}"/>
                </a:ext>
              </a:extLst>
            </p:cNvPr>
            <p:cNvSpPr txBox="1"/>
            <p:nvPr/>
          </p:nvSpPr>
          <p:spPr>
            <a:xfrm>
              <a:off x="7141658" y="859806"/>
              <a:ext cx="30851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FF6C3A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DC0D9-3F1E-4326-BFDD-493542781BAC}"/>
                </a:ext>
              </a:extLst>
            </p:cNvPr>
            <p:cNvSpPr txBox="1"/>
            <p:nvPr/>
          </p:nvSpPr>
          <p:spPr>
            <a:xfrm>
              <a:off x="7507558" y="956217"/>
              <a:ext cx="11448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 err="1"/>
                <a:t>Истина</a:t>
              </a:r>
              <a:endParaRPr lang="en-US" b="1" i="1">
                <a:cs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3A7FE8-B194-4234-9B48-8250BF7B96B3}"/>
              </a:ext>
            </a:extLst>
          </p:cNvPr>
          <p:cNvGrpSpPr/>
          <p:nvPr/>
        </p:nvGrpSpPr>
        <p:grpSpPr>
          <a:xfrm>
            <a:off x="5229689" y="1584635"/>
            <a:ext cx="3153240" cy="523220"/>
            <a:chOff x="5229689" y="1584635"/>
            <a:chExt cx="3153240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567202-46D2-4EA8-A6F0-648F2010E1DE}"/>
                </a:ext>
              </a:extLst>
            </p:cNvPr>
            <p:cNvSpPr txBox="1"/>
            <p:nvPr/>
          </p:nvSpPr>
          <p:spPr>
            <a:xfrm>
              <a:off x="5229689" y="1633421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</a:rPr>
                <a:t>2 != 2</a:t>
              </a:r>
              <a:endParaRPr lang="en-US" sz="2400" b="1" dirty="0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62763CF-B284-45A3-B63D-0E3A0C41813E}"/>
                </a:ext>
              </a:extLst>
            </p:cNvPr>
            <p:cNvSpPr/>
            <p:nvPr/>
          </p:nvSpPr>
          <p:spPr>
            <a:xfrm>
              <a:off x="6375764" y="1678944"/>
              <a:ext cx="594731" cy="334537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C02DD9-8739-4785-8110-5D4E419A81BE}"/>
                </a:ext>
              </a:extLst>
            </p:cNvPr>
            <p:cNvSpPr txBox="1"/>
            <p:nvPr/>
          </p:nvSpPr>
          <p:spPr>
            <a:xfrm>
              <a:off x="7141658" y="1584635"/>
              <a:ext cx="30851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FF6C3A"/>
                  </a:solidFill>
                  <a:cs typeface="Calibri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8E2512-1AE8-4067-9FCB-21310A065E5D}"/>
                </a:ext>
              </a:extLst>
            </p:cNvPr>
            <p:cNvSpPr txBox="1"/>
            <p:nvPr/>
          </p:nvSpPr>
          <p:spPr>
            <a:xfrm>
              <a:off x="7507558" y="1634584"/>
              <a:ext cx="875371" cy="3786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 err="1"/>
                <a:t>Ложь</a:t>
              </a:r>
              <a:endParaRPr lang="en-US" dirty="0" err="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A1BA07-A073-42F5-BF91-776D8B8DF997}"/>
              </a:ext>
            </a:extLst>
          </p:cNvPr>
          <p:cNvGrpSpPr/>
          <p:nvPr/>
        </p:nvGrpSpPr>
        <p:grpSpPr>
          <a:xfrm>
            <a:off x="2539565" y="2352113"/>
            <a:ext cx="2400424" cy="577912"/>
            <a:chOff x="2539565" y="2352113"/>
            <a:chExt cx="2400424" cy="57791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5F3DED-6AD9-4865-AFC3-CB196874E925}"/>
                </a:ext>
              </a:extLst>
            </p:cNvPr>
            <p:cNvSpPr/>
            <p:nvPr/>
          </p:nvSpPr>
          <p:spPr>
            <a:xfrm>
              <a:off x="2539565" y="2352113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891DD-AF62-4C8C-9EDC-3BF4E23E2307}"/>
                </a:ext>
              </a:extLst>
            </p:cNvPr>
            <p:cNvSpPr txBox="1"/>
            <p:nvPr/>
          </p:nvSpPr>
          <p:spPr>
            <a:xfrm>
              <a:off x="3404838" y="2429107"/>
              <a:ext cx="153515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больше</a:t>
              </a:r>
              <a:endParaRPr lang="en-US" sz="2000" dirty="0" err="1">
                <a:cs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B1EB7-EB0A-4119-BE92-742EE126F8AB}"/>
              </a:ext>
            </a:extLst>
          </p:cNvPr>
          <p:cNvGrpSpPr/>
          <p:nvPr/>
        </p:nvGrpSpPr>
        <p:grpSpPr>
          <a:xfrm>
            <a:off x="5285444" y="2337342"/>
            <a:ext cx="3394850" cy="523220"/>
            <a:chOff x="5285444" y="2337342"/>
            <a:chExt cx="339485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12ED55-9916-44DE-B01A-6F25BB216C51}"/>
                </a:ext>
              </a:extLst>
            </p:cNvPr>
            <p:cNvSpPr txBox="1"/>
            <p:nvPr/>
          </p:nvSpPr>
          <p:spPr>
            <a:xfrm>
              <a:off x="5285444" y="2386128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</a:rPr>
                <a:t>3 &gt; 2</a:t>
              </a:r>
              <a:endParaRPr lang="en-US" sz="2400" b="1" dirty="0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37B252D-F356-423E-9090-44A47D008A85}"/>
                </a:ext>
              </a:extLst>
            </p:cNvPr>
            <p:cNvSpPr/>
            <p:nvPr/>
          </p:nvSpPr>
          <p:spPr>
            <a:xfrm>
              <a:off x="6385056" y="2431651"/>
              <a:ext cx="594731" cy="334537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E315A4-ABA0-49DA-96DD-EF6D1BC2A3AD}"/>
                </a:ext>
              </a:extLst>
            </p:cNvPr>
            <p:cNvSpPr txBox="1"/>
            <p:nvPr/>
          </p:nvSpPr>
          <p:spPr>
            <a:xfrm>
              <a:off x="7150950" y="2337342"/>
              <a:ext cx="30851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FF6C3A"/>
                  </a:solidFill>
                  <a:cs typeface="Calibri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E39AED-D6C9-4B40-BCEB-EEE232F27195}"/>
                </a:ext>
              </a:extLst>
            </p:cNvPr>
            <p:cNvSpPr txBox="1"/>
            <p:nvPr/>
          </p:nvSpPr>
          <p:spPr>
            <a:xfrm>
              <a:off x="7507558" y="2387291"/>
              <a:ext cx="11727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 err="1"/>
                <a:t>Истина</a:t>
              </a:r>
              <a:endParaRPr lang="en-US" dirty="0" err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216F65-770F-45A8-AD5A-060A38ED61BA}"/>
              </a:ext>
            </a:extLst>
          </p:cNvPr>
          <p:cNvGrpSpPr/>
          <p:nvPr/>
        </p:nvGrpSpPr>
        <p:grpSpPr>
          <a:xfrm>
            <a:off x="2548857" y="3076942"/>
            <a:ext cx="2400424" cy="577912"/>
            <a:chOff x="2548857" y="3076942"/>
            <a:chExt cx="2400424" cy="57791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1D4A70D-AD7E-4569-8E30-E0D062C41FD0}"/>
                </a:ext>
              </a:extLst>
            </p:cNvPr>
            <p:cNvSpPr/>
            <p:nvPr/>
          </p:nvSpPr>
          <p:spPr>
            <a:xfrm>
              <a:off x="2548857" y="3076942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&lt;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853AA9-C010-42B5-B155-9179C90DCBA5}"/>
                </a:ext>
              </a:extLst>
            </p:cNvPr>
            <p:cNvSpPr txBox="1"/>
            <p:nvPr/>
          </p:nvSpPr>
          <p:spPr>
            <a:xfrm>
              <a:off x="3414130" y="3172521"/>
              <a:ext cx="153515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меньше</a:t>
              </a:r>
              <a:endParaRPr lang="en-US" sz="2000" dirty="0" err="1">
                <a:cs typeface="Calibri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627E87-464A-44C3-81B0-5BBC8F6F80D5}"/>
              </a:ext>
            </a:extLst>
          </p:cNvPr>
          <p:cNvGrpSpPr/>
          <p:nvPr/>
        </p:nvGrpSpPr>
        <p:grpSpPr>
          <a:xfrm>
            <a:off x="5294736" y="3062171"/>
            <a:ext cx="3385557" cy="523220"/>
            <a:chOff x="5294736" y="3062171"/>
            <a:chExt cx="3385557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4F4220-5AEE-4A3C-9D21-733FD8C66C0D}"/>
                </a:ext>
              </a:extLst>
            </p:cNvPr>
            <p:cNvSpPr txBox="1"/>
            <p:nvPr/>
          </p:nvSpPr>
          <p:spPr>
            <a:xfrm>
              <a:off x="5294736" y="3110957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</a:rPr>
                <a:t>3 &lt; 2</a:t>
              </a:r>
              <a:endParaRPr lang="en-US" sz="2400" b="1" dirty="0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79A1B0F6-C185-4F2C-95F1-A9F339D184CD}"/>
                </a:ext>
              </a:extLst>
            </p:cNvPr>
            <p:cNvSpPr/>
            <p:nvPr/>
          </p:nvSpPr>
          <p:spPr>
            <a:xfrm>
              <a:off x="6394348" y="3156480"/>
              <a:ext cx="594731" cy="334537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CC8830-D2C9-42D2-A8BB-83033B2096BB}"/>
                </a:ext>
              </a:extLst>
            </p:cNvPr>
            <p:cNvSpPr txBox="1"/>
            <p:nvPr/>
          </p:nvSpPr>
          <p:spPr>
            <a:xfrm>
              <a:off x="7160242" y="3062171"/>
              <a:ext cx="30851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FF6C3A"/>
                  </a:solidFill>
                  <a:cs typeface="Calibri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B8EB34-3850-4F67-AE03-A1121ECC9D4F}"/>
                </a:ext>
              </a:extLst>
            </p:cNvPr>
            <p:cNvSpPr txBox="1"/>
            <p:nvPr/>
          </p:nvSpPr>
          <p:spPr>
            <a:xfrm>
              <a:off x="7507557" y="3112120"/>
              <a:ext cx="11727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 err="1"/>
                <a:t>Ложь</a:t>
              </a:r>
              <a:endParaRPr lang="en-US" b="1" i="1" dirty="0" err="1">
                <a:cs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C92150-1886-4472-AB1D-D3B59BEF19FE}"/>
              </a:ext>
            </a:extLst>
          </p:cNvPr>
          <p:cNvGrpSpPr/>
          <p:nvPr/>
        </p:nvGrpSpPr>
        <p:grpSpPr>
          <a:xfrm>
            <a:off x="1879783" y="3978331"/>
            <a:ext cx="3171717" cy="577912"/>
            <a:chOff x="1879783" y="3978331"/>
            <a:chExt cx="3171717" cy="57791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8DCD3B5-BA23-41B5-B67C-964866DD28EA}"/>
                </a:ext>
              </a:extLst>
            </p:cNvPr>
            <p:cNvSpPr/>
            <p:nvPr/>
          </p:nvSpPr>
          <p:spPr>
            <a:xfrm>
              <a:off x="1879783" y="3978331"/>
              <a:ext cx="849056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ea typeface="+mn-lt"/>
                  <a:cs typeface="+mn-lt"/>
                </a:rPr>
                <a:t>&gt;=</a:t>
              </a:r>
              <a:endParaRPr lang="en-US" b="1">
                <a:cs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11577F-4460-4EF6-B999-2F53861353C7}"/>
                </a:ext>
              </a:extLst>
            </p:cNvPr>
            <p:cNvSpPr txBox="1"/>
            <p:nvPr/>
          </p:nvSpPr>
          <p:spPr>
            <a:xfrm>
              <a:off x="2735764" y="4055326"/>
              <a:ext cx="231573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больше</a:t>
              </a:r>
              <a:r>
                <a:rPr lang="en-US" sz="2000" dirty="0"/>
                <a:t> </a:t>
              </a:r>
              <a:r>
                <a:rPr lang="en-US" sz="2000" dirty="0" err="1"/>
                <a:t>или</a:t>
              </a:r>
              <a:r>
                <a:rPr lang="en-US" sz="2000" dirty="0"/>
                <a:t> </a:t>
              </a:r>
              <a:r>
                <a:rPr lang="en-US" sz="2000" dirty="0" err="1"/>
                <a:t>равно</a:t>
              </a:r>
              <a:endParaRPr lang="en-US" sz="2000" dirty="0" err="1"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CE3648-DED6-47EA-BEA5-8F9DDF88C5C9}"/>
              </a:ext>
            </a:extLst>
          </p:cNvPr>
          <p:cNvGrpSpPr/>
          <p:nvPr/>
        </p:nvGrpSpPr>
        <p:grpSpPr>
          <a:xfrm>
            <a:off x="1879783" y="4731040"/>
            <a:ext cx="3394740" cy="577912"/>
            <a:chOff x="1879783" y="4731040"/>
            <a:chExt cx="3394740" cy="57791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71839A5-9122-412D-A3C2-83FAC26162B0}"/>
                </a:ext>
              </a:extLst>
            </p:cNvPr>
            <p:cNvSpPr/>
            <p:nvPr/>
          </p:nvSpPr>
          <p:spPr>
            <a:xfrm>
              <a:off x="1879783" y="4731040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ea typeface="+mn-lt"/>
                  <a:cs typeface="+mn-lt"/>
                </a:rPr>
                <a:t>&lt;=</a:t>
              </a:r>
              <a:endParaRPr lang="en-US" b="1" dirty="0">
                <a:cs typeface="Calibri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12285E-7C99-4491-9AAA-E967690C3B76}"/>
                </a:ext>
              </a:extLst>
            </p:cNvPr>
            <p:cNvSpPr txBox="1"/>
            <p:nvPr/>
          </p:nvSpPr>
          <p:spPr>
            <a:xfrm>
              <a:off x="2735762" y="4798741"/>
              <a:ext cx="253876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меньше</a:t>
              </a:r>
              <a:r>
                <a:rPr lang="en-US" sz="2000" dirty="0"/>
                <a:t> </a:t>
              </a:r>
              <a:r>
                <a:rPr lang="en-US" sz="2000" dirty="0" err="1"/>
                <a:t>или</a:t>
              </a:r>
              <a:r>
                <a:rPr lang="en-US" sz="2000" dirty="0"/>
                <a:t> </a:t>
              </a:r>
              <a:r>
                <a:rPr lang="en-US" sz="2000" dirty="0" err="1"/>
                <a:t>равно</a:t>
              </a:r>
              <a:endParaRPr lang="en-US" sz="2000" dirty="0" err="1">
                <a:cs typeface="Calibri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84C26D-B7EA-476E-974E-C42117226FB5}"/>
              </a:ext>
            </a:extLst>
          </p:cNvPr>
          <p:cNvGrpSpPr/>
          <p:nvPr/>
        </p:nvGrpSpPr>
        <p:grpSpPr>
          <a:xfrm>
            <a:off x="5229686" y="3991439"/>
            <a:ext cx="4900265" cy="523220"/>
            <a:chOff x="5229686" y="3991439"/>
            <a:chExt cx="4900265" cy="5232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EFE61E-F368-4AFF-B64F-1CD2F3D7C0CE}"/>
                </a:ext>
              </a:extLst>
            </p:cNvPr>
            <p:cNvSpPr txBox="1"/>
            <p:nvPr/>
          </p:nvSpPr>
          <p:spPr>
            <a:xfrm>
              <a:off x="5229686" y="4003055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  <a:cs typeface="Calibri"/>
                </a:rPr>
                <a:t>4 &gt;= 2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7D9FA693-300A-4F9B-8EF0-7FDA70B74CE9}"/>
                </a:ext>
              </a:extLst>
            </p:cNvPr>
            <p:cNvSpPr/>
            <p:nvPr/>
          </p:nvSpPr>
          <p:spPr>
            <a:xfrm>
              <a:off x="7936932" y="4067163"/>
              <a:ext cx="594731" cy="334537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B2C496-6409-4120-950E-FFDD68E537C7}"/>
                </a:ext>
              </a:extLst>
            </p:cNvPr>
            <p:cNvSpPr txBox="1"/>
            <p:nvPr/>
          </p:nvSpPr>
          <p:spPr>
            <a:xfrm>
              <a:off x="8591314" y="3991439"/>
              <a:ext cx="30851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FF6C3A"/>
                  </a:solidFill>
                  <a:cs typeface="Calibri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8094-2176-4401-B1CE-61C7A8D2D60A}"/>
                </a:ext>
              </a:extLst>
            </p:cNvPr>
            <p:cNvSpPr txBox="1"/>
            <p:nvPr/>
          </p:nvSpPr>
          <p:spPr>
            <a:xfrm>
              <a:off x="8957215" y="4097145"/>
              <a:ext cx="11727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/>
                <a:t>True</a:t>
              </a:r>
              <a:endParaRPr lang="en-US" b="1" i="1" dirty="0" err="1">
                <a:cs typeface="Calibri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0B3ECF-1CC2-407B-BDA9-18F70C60E848}"/>
                </a:ext>
              </a:extLst>
            </p:cNvPr>
            <p:cNvSpPr txBox="1"/>
            <p:nvPr/>
          </p:nvSpPr>
          <p:spPr>
            <a:xfrm>
              <a:off x="6790857" y="4003054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  <a:cs typeface="Calibri"/>
                </a:rPr>
                <a:t>2 &gt;=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0FE1C-44C0-484D-AB0C-89B8D7EF7105}"/>
                </a:ext>
              </a:extLst>
            </p:cNvPr>
            <p:cNvSpPr txBox="1"/>
            <p:nvPr/>
          </p:nvSpPr>
          <p:spPr>
            <a:xfrm>
              <a:off x="6169410" y="4032097"/>
              <a:ext cx="6244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 err="1"/>
                <a:t>или</a:t>
              </a:r>
              <a:endParaRPr lang="en-US" b="1" i="1" dirty="0" err="1">
                <a:cs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91F89-FB44-4B7E-99CE-BBE46C572531}"/>
              </a:ext>
            </a:extLst>
          </p:cNvPr>
          <p:cNvGrpSpPr/>
          <p:nvPr/>
        </p:nvGrpSpPr>
        <p:grpSpPr>
          <a:xfrm>
            <a:off x="5192515" y="4781316"/>
            <a:ext cx="4918850" cy="523220"/>
            <a:chOff x="5192515" y="4781316"/>
            <a:chExt cx="4918850" cy="52322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EDDC9D-5381-4408-968D-CD3EA6A968F0}"/>
                </a:ext>
              </a:extLst>
            </p:cNvPr>
            <p:cNvSpPr txBox="1"/>
            <p:nvPr/>
          </p:nvSpPr>
          <p:spPr>
            <a:xfrm>
              <a:off x="5192515" y="4792933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  <a:cs typeface="Calibri"/>
                </a:rPr>
                <a:t>4 &lt;= 6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C0A7D2C-96F9-4D20-BD5C-61E78E77581E}"/>
                </a:ext>
              </a:extLst>
            </p:cNvPr>
            <p:cNvSpPr/>
            <p:nvPr/>
          </p:nvSpPr>
          <p:spPr>
            <a:xfrm>
              <a:off x="7899761" y="4857041"/>
              <a:ext cx="594731" cy="334537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601A00-E0EC-4153-B060-FF86240A353E}"/>
                </a:ext>
              </a:extLst>
            </p:cNvPr>
            <p:cNvSpPr txBox="1"/>
            <p:nvPr/>
          </p:nvSpPr>
          <p:spPr>
            <a:xfrm>
              <a:off x="8572728" y="4781316"/>
              <a:ext cx="30851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FF6C3A"/>
                  </a:solidFill>
                  <a:cs typeface="Calibri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7E65CC-73A0-49DF-9540-E4A5F4835E26}"/>
                </a:ext>
              </a:extLst>
            </p:cNvPr>
            <p:cNvSpPr txBox="1"/>
            <p:nvPr/>
          </p:nvSpPr>
          <p:spPr>
            <a:xfrm>
              <a:off x="8938629" y="4840559"/>
              <a:ext cx="11727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/>
                <a:t>True</a:t>
              </a:r>
              <a:endParaRPr lang="en-US" b="1" i="1" dirty="0" err="1">
                <a:cs typeface="Calibri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76928A-83E6-42E3-A9D9-8B0F4415439E}"/>
                </a:ext>
              </a:extLst>
            </p:cNvPr>
            <p:cNvSpPr txBox="1"/>
            <p:nvPr/>
          </p:nvSpPr>
          <p:spPr>
            <a:xfrm>
              <a:off x="6753686" y="4792931"/>
              <a:ext cx="1024054" cy="4709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6C3A"/>
                  </a:solidFill>
                  <a:cs typeface="Calibri"/>
                </a:rPr>
                <a:t> 6 &lt;= 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5B6DE2-C3F3-484E-AF9A-7AC55275ED58}"/>
                </a:ext>
              </a:extLst>
            </p:cNvPr>
            <p:cNvSpPr txBox="1"/>
            <p:nvPr/>
          </p:nvSpPr>
          <p:spPr>
            <a:xfrm>
              <a:off x="6132239" y="4821974"/>
              <a:ext cx="6244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 dirty="0" err="1"/>
                <a:t>или</a:t>
              </a:r>
              <a:endParaRPr lang="en-US" b="1" i="1" dirty="0" err="1">
                <a:cs typeface="Calibri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7F1DC26-5C65-4A63-BF4B-01A8D0BD9A11}"/>
              </a:ext>
            </a:extLst>
          </p:cNvPr>
          <p:cNvGrpSpPr/>
          <p:nvPr/>
        </p:nvGrpSpPr>
        <p:grpSpPr>
          <a:xfrm>
            <a:off x="9257350" y="928824"/>
            <a:ext cx="2738790" cy="728453"/>
            <a:chOff x="9257350" y="928824"/>
            <a:chExt cx="2738790" cy="72845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32729A2-F2A8-450E-BA8D-503612905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1498" y="928824"/>
              <a:ext cx="737393" cy="728453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B4DBBF2-8167-4313-BB5A-512FBF224783}"/>
                </a:ext>
              </a:extLst>
            </p:cNvPr>
            <p:cNvSpPr/>
            <p:nvPr/>
          </p:nvSpPr>
          <p:spPr>
            <a:xfrm>
              <a:off x="9257350" y="959461"/>
              <a:ext cx="783679" cy="65190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ea typeface="+mn-lt"/>
                  <a:cs typeface="+mn-lt"/>
                </a:rPr>
                <a:t>=</a:t>
              </a:r>
              <a:endParaRPr lang="en-US" sz="4000" b="1" dirty="0">
                <a:cs typeface="Calibri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EBB261C-DD6E-4FD2-AF07-DDB8ED3B73ED}"/>
                </a:ext>
              </a:extLst>
            </p:cNvPr>
            <p:cNvSpPr/>
            <p:nvPr/>
          </p:nvSpPr>
          <p:spPr>
            <a:xfrm>
              <a:off x="11203168" y="959461"/>
              <a:ext cx="792972" cy="651903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ea typeface="+mn-lt"/>
                  <a:cs typeface="+mn-lt"/>
                </a:rPr>
                <a:t>==</a:t>
              </a:r>
              <a:endParaRPr lang="en-US" sz="400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2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Логические операторы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57A23-563B-495E-97C3-2DA4435057D1}"/>
              </a:ext>
            </a:extLst>
          </p:cNvPr>
          <p:cNvSpPr txBox="1"/>
          <p:nvPr/>
        </p:nvSpPr>
        <p:spPr>
          <a:xfrm>
            <a:off x="960863" y="4975303"/>
            <a:ext cx="107349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</a:t>
            </a:r>
            <a:r>
              <a:rPr lang="en-US" dirty="0" err="1"/>
              <a:t>Значение</a:t>
            </a:r>
            <a:r>
              <a:rPr lang="en-US" dirty="0"/>
              <a:t> 0 </a:t>
            </a:r>
            <a:r>
              <a:rPr lang="en-US" dirty="0" err="1"/>
              <a:t>равно</a:t>
            </a:r>
            <a:r>
              <a:rPr lang="en-US" dirty="0"/>
              <a:t> false,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остальное</a:t>
            </a:r>
            <a:r>
              <a:rPr lang="en-US" dirty="0"/>
              <a:t> </a:t>
            </a:r>
            <a:r>
              <a:rPr lang="en-US" dirty="0" err="1"/>
              <a:t>равно</a:t>
            </a:r>
            <a:r>
              <a:rPr lang="en-US" dirty="0"/>
              <a:t> true. </a:t>
            </a:r>
            <a:r>
              <a:rPr lang="en-US" dirty="0" err="1"/>
              <a:t>Операторы</a:t>
            </a:r>
            <a:r>
              <a:rPr lang="en-US" dirty="0"/>
              <a:t> </a:t>
            </a:r>
            <a:r>
              <a:rPr lang="en-US" dirty="0" err="1"/>
              <a:t>оценивают</a:t>
            </a:r>
            <a:r>
              <a:rPr lang="en-US" dirty="0"/>
              <a:t> </a:t>
            </a:r>
            <a:r>
              <a:rPr lang="en-US" dirty="0" err="1"/>
              <a:t>слева</a:t>
            </a:r>
            <a:r>
              <a:rPr lang="en-US" dirty="0"/>
              <a:t> </a:t>
            </a:r>
            <a:r>
              <a:rPr lang="en-US" dirty="0" err="1"/>
              <a:t>направо</a:t>
            </a:r>
            <a:r>
              <a:rPr lang="en-US" dirty="0"/>
              <a:t> и </a:t>
            </a:r>
            <a:r>
              <a:rPr lang="en-US" dirty="0" err="1"/>
              <a:t>останавливаются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определить</a:t>
            </a:r>
            <a:r>
              <a:rPr lang="en-US" dirty="0"/>
              <a:t> </a:t>
            </a:r>
            <a:r>
              <a:rPr lang="en-US" dirty="0" err="1"/>
              <a:t>истинность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ложность</a:t>
            </a:r>
            <a:r>
              <a:rPr lang="en-US" dirty="0"/>
              <a:t> </a:t>
            </a:r>
            <a:r>
              <a:rPr lang="en-US" dirty="0" err="1"/>
              <a:t>выражения</a:t>
            </a:r>
            <a:r>
              <a:rPr lang="en-US" dirty="0"/>
              <a:t>. (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операторы</a:t>
            </a:r>
            <a:r>
              <a:rPr lang="en-US" dirty="0"/>
              <a:t> </a:t>
            </a:r>
            <a:r>
              <a:rPr lang="en-US" dirty="0" err="1"/>
              <a:t>называются</a:t>
            </a:r>
            <a:r>
              <a:rPr lang="en-US" dirty="0"/>
              <a:t> "</a:t>
            </a:r>
            <a:r>
              <a:rPr lang="en-US" dirty="0" err="1"/>
              <a:t>коротким</a:t>
            </a:r>
            <a:r>
              <a:rPr lang="en-US" dirty="0"/>
              <a:t> </a:t>
            </a:r>
            <a:r>
              <a:rPr lang="en-US" dirty="0" err="1"/>
              <a:t>замыканием</a:t>
            </a:r>
            <a:r>
              <a:rPr lang="en-US" dirty="0"/>
              <a:t>"). </a:t>
            </a:r>
            <a:r>
              <a:rPr lang="en-US" dirty="0" err="1"/>
              <a:t>Однако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языке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используют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, </a:t>
            </a:r>
            <a:r>
              <a:rPr lang="en-US" dirty="0" err="1"/>
              <a:t>отличные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1 </a:t>
            </a:r>
            <a:r>
              <a:rPr lang="en-US" dirty="0" err="1"/>
              <a:t>для</a:t>
            </a:r>
            <a:r>
              <a:rPr lang="en-US" dirty="0"/>
              <a:t> true (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ненулевые</a:t>
            </a:r>
            <a:r>
              <a:rPr lang="en-US" dirty="0"/>
              <a:t> </a:t>
            </a:r>
            <a:r>
              <a:rPr lang="en-US" dirty="0" err="1"/>
              <a:t>указатели</a:t>
            </a:r>
            <a:r>
              <a:rPr lang="en-US" dirty="0"/>
              <a:t>), </a:t>
            </a:r>
            <a:r>
              <a:rPr lang="en-US" dirty="0" err="1"/>
              <a:t>поэтому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программировании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предполагайте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истинное</a:t>
            </a:r>
            <a:r>
              <a:rPr lang="en-US" dirty="0"/>
              <a:t> </a:t>
            </a:r>
            <a:r>
              <a:rPr lang="en-US" dirty="0" err="1"/>
              <a:t>логическое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обязательно</a:t>
            </a:r>
            <a:r>
              <a:rPr lang="en-US" dirty="0"/>
              <a:t> </a:t>
            </a:r>
            <a:r>
              <a:rPr lang="en-US" dirty="0" err="1"/>
              <a:t>равно</a:t>
            </a:r>
            <a:r>
              <a:rPr lang="en-US" dirty="0"/>
              <a:t> 1.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C61-ADFC-40F1-9BEE-4856C2992BD7}"/>
              </a:ext>
            </a:extLst>
          </p:cNvPr>
          <p:cNvGrpSpPr/>
          <p:nvPr/>
        </p:nvGrpSpPr>
        <p:grpSpPr>
          <a:xfrm>
            <a:off x="1898371" y="1599406"/>
            <a:ext cx="3171716" cy="577912"/>
            <a:chOff x="1898371" y="1599406"/>
            <a:chExt cx="3171716" cy="5779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9674770-8489-49C6-B687-DFD40EF56443}"/>
                </a:ext>
              </a:extLst>
            </p:cNvPr>
            <p:cNvSpPr/>
            <p:nvPr/>
          </p:nvSpPr>
          <p:spPr>
            <a:xfrm>
              <a:off x="1898371" y="1599406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!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552210-0ED7-4BA5-A45C-D0F20EBBEAD8}"/>
                </a:ext>
              </a:extLst>
            </p:cNvPr>
            <p:cNvSpPr txBox="1"/>
            <p:nvPr/>
          </p:nvSpPr>
          <p:spPr>
            <a:xfrm>
              <a:off x="2763644" y="1676400"/>
              <a:ext cx="230644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логическое</a:t>
              </a:r>
              <a:r>
                <a:rPr lang="en-US" sz="2000" dirty="0"/>
                <a:t> "</a:t>
              </a:r>
              <a:r>
                <a:rPr lang="en-US" sz="2000" b="1" dirty="0" err="1">
                  <a:solidFill>
                    <a:srgbClr val="FF6C3A"/>
                  </a:solidFill>
                </a:rPr>
                <a:t>Не</a:t>
              </a:r>
              <a:r>
                <a:rPr lang="en-US" sz="2000" dirty="0"/>
                <a:t>"</a:t>
              </a:r>
              <a:endParaRPr lang="en-US" sz="2000" dirty="0">
                <a:cs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9203D8-A320-42E3-AECF-E8B3331FC2D4}"/>
              </a:ext>
            </a:extLst>
          </p:cNvPr>
          <p:cNvGrpSpPr/>
          <p:nvPr/>
        </p:nvGrpSpPr>
        <p:grpSpPr>
          <a:xfrm>
            <a:off x="1889078" y="2463625"/>
            <a:ext cx="3060204" cy="577912"/>
            <a:chOff x="1889078" y="2463625"/>
            <a:chExt cx="3060204" cy="57791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A3426A-3025-4CEE-99C0-C3A68EA72DE9}"/>
                </a:ext>
              </a:extLst>
            </p:cNvPr>
            <p:cNvSpPr/>
            <p:nvPr/>
          </p:nvSpPr>
          <p:spPr>
            <a:xfrm>
              <a:off x="1889078" y="2463625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&amp;&amp;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328E6A-C4C5-40DE-A2CC-6F97459C99CD}"/>
                </a:ext>
              </a:extLst>
            </p:cNvPr>
            <p:cNvSpPr txBox="1"/>
            <p:nvPr/>
          </p:nvSpPr>
          <p:spPr>
            <a:xfrm>
              <a:off x="2754351" y="2540619"/>
              <a:ext cx="219493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логическое</a:t>
              </a:r>
              <a:r>
                <a:rPr lang="en-US" sz="2000" dirty="0"/>
                <a:t> "</a:t>
              </a:r>
              <a:r>
                <a:rPr lang="en-US" sz="2000" b="1" dirty="0">
                  <a:solidFill>
                    <a:srgbClr val="FF6C3A"/>
                  </a:solidFill>
                </a:rPr>
                <a:t>И</a:t>
              </a:r>
              <a:r>
                <a:rPr lang="en-US" sz="2000" dirty="0"/>
                <a:t>"</a:t>
              </a:r>
              <a:endParaRPr lang="en-US" sz="2000" dirty="0"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E57027-D6B9-455C-B139-80DCB1BC4544}"/>
              </a:ext>
            </a:extLst>
          </p:cNvPr>
          <p:cNvGrpSpPr/>
          <p:nvPr/>
        </p:nvGrpSpPr>
        <p:grpSpPr>
          <a:xfrm>
            <a:off x="1916956" y="3253504"/>
            <a:ext cx="3366863" cy="577912"/>
            <a:chOff x="1916956" y="3253504"/>
            <a:chExt cx="3366863" cy="57791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DA61B6C-8E41-44EA-BBEE-86D2E0D20FB0}"/>
                </a:ext>
              </a:extLst>
            </p:cNvPr>
            <p:cNvSpPr/>
            <p:nvPr/>
          </p:nvSpPr>
          <p:spPr>
            <a:xfrm>
              <a:off x="1916956" y="3253504"/>
              <a:ext cx="858348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||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DA25BD-A580-4EBA-81B9-79BFB323221C}"/>
                </a:ext>
              </a:extLst>
            </p:cNvPr>
            <p:cNvSpPr txBox="1"/>
            <p:nvPr/>
          </p:nvSpPr>
          <p:spPr>
            <a:xfrm>
              <a:off x="2782229" y="3330497"/>
              <a:ext cx="250159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- </a:t>
              </a:r>
              <a:r>
                <a:rPr lang="en-US" sz="2000" dirty="0" err="1"/>
                <a:t>логическое</a:t>
              </a:r>
              <a:r>
                <a:rPr lang="en-US" sz="2000" dirty="0"/>
                <a:t> "</a:t>
              </a:r>
              <a:r>
                <a:rPr lang="en-US" sz="2000" b="1" dirty="0">
                  <a:solidFill>
                    <a:srgbClr val="FF6C3A"/>
                  </a:solidFill>
                </a:rPr>
                <a:t>ИЛИ</a:t>
              </a:r>
              <a:r>
                <a:rPr lang="en-US" sz="2000" dirty="0"/>
                <a:t>"</a:t>
              </a:r>
              <a:endParaRPr lang="en-US" sz="2000" dirty="0">
                <a:cs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25B26-0C82-48DA-A7EF-A2EF9DFF0CF7}"/>
              </a:ext>
            </a:extLst>
          </p:cNvPr>
          <p:cNvSpPr txBox="1"/>
          <p:nvPr/>
        </p:nvSpPr>
        <p:spPr>
          <a:xfrm>
            <a:off x="5439936" y="1787912"/>
            <a:ext cx="10891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6C3A"/>
                </a:solidFill>
              </a:rPr>
              <a:t>!</a:t>
            </a:r>
            <a:r>
              <a:rPr lang="en-US" sz="2400" dirty="0"/>
              <a:t>(1 - 1) </a:t>
            </a:r>
            <a:endParaRPr lang="en-US" sz="2400">
              <a:cs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B00BE9-6C9A-49B2-91C7-4DA758BDB187}"/>
              </a:ext>
            </a:extLst>
          </p:cNvPr>
          <p:cNvSpPr/>
          <p:nvPr/>
        </p:nvSpPr>
        <p:spPr>
          <a:xfrm>
            <a:off x="6511670" y="1824143"/>
            <a:ext cx="520390" cy="343829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369B87-FD7F-4A77-9453-EB1B781F354A}"/>
              </a:ext>
            </a:extLst>
          </p:cNvPr>
          <p:cNvSpPr/>
          <p:nvPr/>
        </p:nvSpPr>
        <p:spPr>
          <a:xfrm>
            <a:off x="7710426" y="1814850"/>
            <a:ext cx="520390" cy="343829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F41196-DCDC-4BB1-855A-AEC5D52037E1}"/>
              </a:ext>
            </a:extLst>
          </p:cNvPr>
          <p:cNvSpPr txBox="1"/>
          <p:nvPr/>
        </p:nvSpPr>
        <p:spPr>
          <a:xfrm>
            <a:off x="7028985" y="1778620"/>
            <a:ext cx="717396" cy="47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6C3A"/>
                </a:solidFill>
              </a:rPr>
              <a:t>!</a:t>
            </a:r>
            <a:r>
              <a:rPr lang="en-US" sz="2400" dirty="0"/>
              <a:t>(0) </a:t>
            </a:r>
            <a:endParaRPr lang="en-US" sz="2400" dirty="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CE6F0A-9A62-4A10-A99D-B98574424BA6}"/>
              </a:ext>
            </a:extLst>
          </p:cNvPr>
          <p:cNvGrpSpPr/>
          <p:nvPr/>
        </p:nvGrpSpPr>
        <p:grpSpPr>
          <a:xfrm>
            <a:off x="8274205" y="1741448"/>
            <a:ext cx="1750044" cy="481413"/>
            <a:chOff x="8274205" y="1741448"/>
            <a:chExt cx="1750044" cy="48141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91D2-4C63-4350-9029-41EB11830E26}"/>
                </a:ext>
              </a:extLst>
            </p:cNvPr>
            <p:cNvSpPr txBox="1"/>
            <p:nvPr/>
          </p:nvSpPr>
          <p:spPr>
            <a:xfrm>
              <a:off x="8274205" y="1741448"/>
              <a:ext cx="157232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err="1">
                  <a:solidFill>
                    <a:srgbClr val="FF6C3A"/>
                  </a:solidFill>
                </a:rPr>
                <a:t>Не</a:t>
              </a:r>
              <a:r>
                <a:rPr lang="en-US" sz="2400" b="1" dirty="0">
                  <a:solidFill>
                    <a:srgbClr val="FF6C3A"/>
                  </a:solidFill>
                </a:rPr>
                <a:t> </a:t>
              </a:r>
              <a:r>
                <a:rPr lang="en-US" sz="2400" dirty="0"/>
                <a:t>0 - </a:t>
              </a:r>
              <a:r>
                <a:rPr lang="en-US" sz="2400" dirty="0" err="1"/>
                <a:t>это</a:t>
              </a:r>
              <a:r>
                <a:rPr lang="en-US" sz="2400" dirty="0"/>
                <a:t> </a:t>
              </a:r>
              <a:endParaRPr lang="en-US" sz="24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5E42-75E5-4380-AB5F-C305C44E53E6}"/>
                </a:ext>
              </a:extLst>
            </p:cNvPr>
            <p:cNvSpPr txBox="1"/>
            <p:nvPr/>
          </p:nvSpPr>
          <p:spPr>
            <a:xfrm>
              <a:off x="9585634" y="1761196"/>
              <a:ext cx="43861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</a:rPr>
                <a:t>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6A2193D-ECC4-42A8-8FB0-180EFC7DF5FC}"/>
              </a:ext>
            </a:extLst>
          </p:cNvPr>
          <p:cNvSpPr txBox="1"/>
          <p:nvPr/>
        </p:nvSpPr>
        <p:spPr>
          <a:xfrm>
            <a:off x="5439936" y="2512741"/>
            <a:ext cx="28825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(29 – 12) </a:t>
            </a:r>
            <a:r>
              <a:rPr lang="en-US" sz="2400" dirty="0">
                <a:solidFill>
                  <a:srgbClr val="FF6C3A"/>
                </a:solidFill>
                <a:cs typeface="Calibri"/>
              </a:rPr>
              <a:t>&amp;&amp;</a:t>
            </a:r>
            <a:r>
              <a:rPr lang="en-US" sz="2400" dirty="0">
                <a:cs typeface="Calibri"/>
              </a:rPr>
              <a:t> (34-12)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C0FC5D-ADD4-42E4-8618-E6E2E2476A2C}"/>
              </a:ext>
            </a:extLst>
          </p:cNvPr>
          <p:cNvSpPr/>
          <p:nvPr/>
        </p:nvSpPr>
        <p:spPr>
          <a:xfrm>
            <a:off x="8175059" y="2595435"/>
            <a:ext cx="520390" cy="343829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3769F-3F40-4434-AF9F-2E0D2C71733F}"/>
              </a:ext>
            </a:extLst>
          </p:cNvPr>
          <p:cNvSpPr txBox="1"/>
          <p:nvPr/>
        </p:nvSpPr>
        <p:spPr>
          <a:xfrm>
            <a:off x="8710960" y="2522033"/>
            <a:ext cx="247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(17) </a:t>
            </a:r>
            <a:r>
              <a:rPr lang="en-US" sz="2400" b="1" dirty="0">
                <a:solidFill>
                  <a:srgbClr val="FF6C3A"/>
                </a:solidFill>
                <a:cs typeface="Calibri"/>
              </a:rPr>
              <a:t>И </a:t>
            </a:r>
            <a:r>
              <a:rPr lang="en-US" sz="2400" dirty="0">
                <a:cs typeface="Calibri"/>
              </a:rPr>
              <a:t>(22) - </a:t>
            </a:r>
            <a:r>
              <a:rPr lang="en-US" sz="2400" dirty="0" err="1">
                <a:cs typeface="Calibri"/>
              </a:rPr>
              <a:t>это</a:t>
            </a:r>
            <a:r>
              <a:rPr lang="en-US" sz="2400" dirty="0">
                <a:cs typeface="Calibri"/>
              </a:rPr>
              <a:t> </a:t>
            </a:r>
            <a:r>
              <a:rPr lang="en-US" sz="2400" b="1" dirty="0">
                <a:solidFill>
                  <a:srgbClr val="FF6C3A"/>
                </a:solidFill>
                <a:cs typeface="Calibri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99F191-E0F3-444B-9C94-D870C76CD7AB}"/>
              </a:ext>
            </a:extLst>
          </p:cNvPr>
          <p:cNvSpPr txBox="1"/>
          <p:nvPr/>
        </p:nvSpPr>
        <p:spPr>
          <a:xfrm>
            <a:off x="5402765" y="3265449"/>
            <a:ext cx="28825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(29 – 12) </a:t>
            </a:r>
            <a:r>
              <a:rPr lang="en-US" sz="2400" dirty="0">
                <a:solidFill>
                  <a:srgbClr val="FF6C3A"/>
                </a:solidFill>
                <a:cs typeface="Calibri"/>
              </a:rPr>
              <a:t>|| 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(</a:t>
            </a:r>
            <a:r>
              <a:rPr lang="en-US" sz="2400" dirty="0">
                <a:cs typeface="Calibri"/>
              </a:rPr>
              <a:t>3 - 3)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4D5A82-1FE0-4B48-8813-3F61CE8E5C37}"/>
              </a:ext>
            </a:extLst>
          </p:cNvPr>
          <p:cNvSpPr txBox="1"/>
          <p:nvPr/>
        </p:nvSpPr>
        <p:spPr>
          <a:xfrm>
            <a:off x="10951659" y="3275904"/>
            <a:ext cx="438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b="1" dirty="0">
              <a:solidFill>
                <a:srgbClr val="FF6C3A"/>
              </a:solidFill>
              <a:cs typeface="Calibri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960549A-8246-4A8B-BD85-77288D792137}"/>
              </a:ext>
            </a:extLst>
          </p:cNvPr>
          <p:cNvSpPr/>
          <p:nvPr/>
        </p:nvSpPr>
        <p:spPr>
          <a:xfrm>
            <a:off x="8175059" y="3329558"/>
            <a:ext cx="520390" cy="343829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ACFB6E-6DD1-48EE-BDEE-357E73F497B2}"/>
              </a:ext>
            </a:extLst>
          </p:cNvPr>
          <p:cNvSpPr txBox="1"/>
          <p:nvPr/>
        </p:nvSpPr>
        <p:spPr>
          <a:xfrm>
            <a:off x="8710961" y="3265448"/>
            <a:ext cx="26967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(17) </a:t>
            </a:r>
            <a:r>
              <a:rPr lang="en-US" sz="2400" b="1" dirty="0" err="1">
                <a:solidFill>
                  <a:srgbClr val="FF6C3A"/>
                </a:solidFill>
                <a:cs typeface="Calibri"/>
              </a:rPr>
              <a:t>Или</a:t>
            </a:r>
            <a:r>
              <a:rPr lang="en-US" sz="2400" b="1" dirty="0">
                <a:solidFill>
                  <a:srgbClr val="FF6C3A"/>
                </a:solidFill>
                <a:cs typeface="Calibri"/>
              </a:rPr>
              <a:t> </a:t>
            </a:r>
            <a:r>
              <a:rPr lang="en-US" sz="2400" dirty="0">
                <a:cs typeface="Calibri"/>
              </a:rPr>
              <a:t>(0) - </a:t>
            </a:r>
            <a:r>
              <a:rPr lang="en-US" sz="2400" dirty="0" err="1">
                <a:cs typeface="Calibri"/>
              </a:rPr>
              <a:t>это</a:t>
            </a:r>
            <a:r>
              <a:rPr lang="en-US" sz="2400" dirty="0">
                <a:cs typeface="Calibri"/>
              </a:rPr>
              <a:t> </a:t>
            </a:r>
            <a:r>
              <a:rPr lang="en-US" sz="2400" b="1" dirty="0">
                <a:solidFill>
                  <a:srgbClr val="FF6C3A"/>
                </a:solidFill>
                <a:ea typeface="+mn-lt"/>
                <a:cs typeface="+mn-lt"/>
              </a:rPr>
              <a:t>1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3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34" grpId="0" animBg="1"/>
      <p:bldP spid="36" grpId="0"/>
      <p:bldP spid="38" grpId="0"/>
      <p:bldP spid="44" grpId="0" animBg="1"/>
      <p:bldP spid="45" grpId="0"/>
      <p:bldP spid="46" grpId="0"/>
      <p:bldP spid="48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Приоритет логических выражений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8A6A2-04AB-4B6D-BBBA-224BED7082C8}"/>
              </a:ext>
            </a:extLst>
          </p:cNvPr>
          <p:cNvSpPr txBox="1"/>
          <p:nvPr/>
        </p:nvSpPr>
        <p:spPr>
          <a:xfrm>
            <a:off x="1509131" y="1193180"/>
            <a:ext cx="41463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10 </a:t>
            </a:r>
            <a:r>
              <a:rPr lang="en-US" sz="2400" dirty="0">
                <a:solidFill>
                  <a:srgbClr val="FF6C3A"/>
                </a:solidFill>
              </a:rPr>
              <a:t>&gt;</a:t>
            </a:r>
            <a:r>
              <a:rPr lang="en-US" sz="2400" dirty="0"/>
              <a:t> 5 </a:t>
            </a:r>
            <a:r>
              <a:rPr lang="en-US" sz="2400" dirty="0">
                <a:solidFill>
                  <a:srgbClr val="FF6C3A"/>
                </a:solidFill>
              </a:rPr>
              <a:t>&amp;&amp;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C3A"/>
                </a:solidFill>
              </a:rPr>
              <a:t>!</a:t>
            </a:r>
            <a:r>
              <a:rPr lang="en-US" sz="2400" dirty="0"/>
              <a:t>(10 </a:t>
            </a:r>
            <a:r>
              <a:rPr lang="en-US" sz="2400" dirty="0">
                <a:solidFill>
                  <a:srgbClr val="FF6C3A"/>
                </a:solidFill>
              </a:rPr>
              <a:t>&lt;</a:t>
            </a:r>
            <a:r>
              <a:rPr lang="en-US" sz="2400" dirty="0"/>
              <a:t> 9) </a:t>
            </a:r>
            <a:r>
              <a:rPr lang="en-US" sz="2400" dirty="0">
                <a:solidFill>
                  <a:srgbClr val="FF6C3A"/>
                </a:solidFill>
              </a:rPr>
              <a:t>||</a:t>
            </a:r>
            <a:r>
              <a:rPr lang="en-US" sz="2400" dirty="0"/>
              <a:t> 3 </a:t>
            </a:r>
            <a:r>
              <a:rPr lang="en-US" sz="2400" dirty="0">
                <a:solidFill>
                  <a:srgbClr val="FF6C3A"/>
                </a:solidFill>
              </a:rPr>
              <a:t>&lt;</a:t>
            </a:r>
            <a:r>
              <a:rPr lang="en-US" sz="2400" dirty="0"/>
              <a:t> 4</a:t>
            </a: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C9075-6DE4-4B61-928D-DE784EC57C20}"/>
              </a:ext>
            </a:extLst>
          </p:cNvPr>
          <p:cNvSpPr txBox="1"/>
          <p:nvPr/>
        </p:nvSpPr>
        <p:spPr>
          <a:xfrm>
            <a:off x="8446589" y="899782"/>
            <a:ext cx="36074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Приоритет</a:t>
            </a:r>
            <a:r>
              <a:rPr lang="en-US" b="1" dirty="0"/>
              <a:t> </a:t>
            </a:r>
            <a:r>
              <a:rPr lang="en-US" b="1" dirty="0" err="1"/>
              <a:t>логических</a:t>
            </a:r>
            <a:r>
              <a:rPr lang="en-US" b="1" dirty="0"/>
              <a:t> </a:t>
            </a:r>
            <a:r>
              <a:rPr lang="en-US" b="1" dirty="0" err="1"/>
              <a:t>операций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dirty="0"/>
              <a:t>1. ! </a:t>
            </a:r>
          </a:p>
          <a:p>
            <a:r>
              <a:rPr lang="en-US" dirty="0"/>
              <a:t>2. &gt; &gt;= &lt; &lt;= </a:t>
            </a:r>
          </a:p>
          <a:p>
            <a:r>
              <a:rPr lang="en-US" dirty="0"/>
              <a:t>3. == != </a:t>
            </a:r>
          </a:p>
          <a:p>
            <a:r>
              <a:rPr lang="en-US" dirty="0"/>
              <a:t>4. &amp;&amp;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5. ||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A7163-2464-41B6-A015-8E9759FA53D8}"/>
              </a:ext>
            </a:extLst>
          </p:cNvPr>
          <p:cNvSpPr txBox="1"/>
          <p:nvPr/>
        </p:nvSpPr>
        <p:spPr>
          <a:xfrm>
            <a:off x="1787912" y="2456986"/>
            <a:ext cx="1005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1) 10 &lt; 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FD248-5DD3-4347-90B8-4BB6CD5103FE}"/>
              </a:ext>
            </a:extLst>
          </p:cNvPr>
          <p:cNvSpPr txBox="1"/>
          <p:nvPr/>
        </p:nvSpPr>
        <p:spPr>
          <a:xfrm>
            <a:off x="1038690" y="20144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Решение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CFFE4-2D79-48AA-8122-AB224236A94F}"/>
              </a:ext>
            </a:extLst>
          </p:cNvPr>
          <p:cNvSpPr txBox="1"/>
          <p:nvPr/>
        </p:nvSpPr>
        <p:spPr>
          <a:xfrm>
            <a:off x="1787912" y="2958791"/>
            <a:ext cx="1126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2) !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0</a:t>
            </a:r>
            <a:endParaRPr lang="en-US" b="1" dirty="0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009E4-46DE-4D29-BA96-8806AAF219E7}"/>
              </a:ext>
            </a:extLst>
          </p:cNvPr>
          <p:cNvGrpSpPr/>
          <p:nvPr/>
        </p:nvGrpSpPr>
        <p:grpSpPr>
          <a:xfrm>
            <a:off x="2799243" y="2415168"/>
            <a:ext cx="955930" cy="461665"/>
            <a:chOff x="2799243" y="2415168"/>
            <a:chExt cx="955930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7E4DD-4F02-445C-9338-A62EF2312A1B}"/>
                </a:ext>
              </a:extLst>
            </p:cNvPr>
            <p:cNvSpPr txBox="1"/>
            <p:nvPr/>
          </p:nvSpPr>
          <p:spPr>
            <a:xfrm>
              <a:off x="3232924" y="2415168"/>
              <a:ext cx="52224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  <a:cs typeface="Calibri"/>
                </a:rPr>
                <a:t>0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4011177-EFDD-43B6-A51E-6831AC7724B3}"/>
                </a:ext>
              </a:extLst>
            </p:cNvPr>
            <p:cNvSpPr/>
            <p:nvPr/>
          </p:nvSpPr>
          <p:spPr>
            <a:xfrm>
              <a:off x="2799243" y="2507155"/>
              <a:ext cx="343829" cy="27878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0E0A6C-D1DE-47AB-B205-BDC7967630E9}"/>
              </a:ext>
            </a:extLst>
          </p:cNvPr>
          <p:cNvGrpSpPr/>
          <p:nvPr/>
        </p:nvGrpSpPr>
        <p:grpSpPr>
          <a:xfrm>
            <a:off x="2408950" y="2916973"/>
            <a:ext cx="900174" cy="461665"/>
            <a:chOff x="2408950" y="2916973"/>
            <a:chExt cx="900174" cy="461665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69B6E2E-4157-43D4-9C98-40C0625008EF}"/>
                </a:ext>
              </a:extLst>
            </p:cNvPr>
            <p:cNvSpPr/>
            <p:nvPr/>
          </p:nvSpPr>
          <p:spPr>
            <a:xfrm>
              <a:off x="2408950" y="3008960"/>
              <a:ext cx="343829" cy="27878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1A2D1B-E5A2-419B-8A2F-216E6DF2F30B}"/>
                </a:ext>
              </a:extLst>
            </p:cNvPr>
            <p:cNvSpPr txBox="1"/>
            <p:nvPr/>
          </p:nvSpPr>
          <p:spPr>
            <a:xfrm>
              <a:off x="2786875" y="2916973"/>
              <a:ext cx="52224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</a:rPr>
                <a:t>1</a:t>
              </a:r>
              <a:endParaRPr lang="en-US" sz="2400" b="1" dirty="0">
                <a:solidFill>
                  <a:srgbClr val="FF6C3A"/>
                </a:solidFill>
                <a:cs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17ABB3-B3ED-4D3B-B179-8D052B86D710}"/>
              </a:ext>
            </a:extLst>
          </p:cNvPr>
          <p:cNvSpPr txBox="1"/>
          <p:nvPr/>
        </p:nvSpPr>
        <p:spPr>
          <a:xfrm>
            <a:off x="1790235" y="3425748"/>
            <a:ext cx="1042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3) 10 &gt; 5 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A5A9F6-2ACE-45B6-B3EF-AA54F4FAF458}"/>
              </a:ext>
            </a:extLst>
          </p:cNvPr>
          <p:cNvGrpSpPr/>
          <p:nvPr/>
        </p:nvGrpSpPr>
        <p:grpSpPr>
          <a:xfrm>
            <a:off x="2789950" y="3353729"/>
            <a:ext cx="955930" cy="461665"/>
            <a:chOff x="2789950" y="3353729"/>
            <a:chExt cx="955930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DE91D7-E2EE-4ECB-B7EF-308FBE0391B4}"/>
                </a:ext>
              </a:extLst>
            </p:cNvPr>
            <p:cNvSpPr txBox="1"/>
            <p:nvPr/>
          </p:nvSpPr>
          <p:spPr>
            <a:xfrm>
              <a:off x="3223631" y="3353729"/>
              <a:ext cx="52224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</a:rPr>
                <a:t>1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37BC1F4-85BA-43C9-A0CD-B1ACD9958E98}"/>
                </a:ext>
              </a:extLst>
            </p:cNvPr>
            <p:cNvSpPr/>
            <p:nvPr/>
          </p:nvSpPr>
          <p:spPr>
            <a:xfrm>
              <a:off x="2789950" y="3445716"/>
              <a:ext cx="343829" cy="27878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F2EB70-1645-4C95-9867-538F654D3FAF}"/>
              </a:ext>
            </a:extLst>
          </p:cNvPr>
          <p:cNvSpPr txBox="1"/>
          <p:nvPr/>
        </p:nvSpPr>
        <p:spPr>
          <a:xfrm>
            <a:off x="1780942" y="3862504"/>
            <a:ext cx="1042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4) 3 &lt; 4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A26E8-335F-4C73-98CA-E1BA59EE8BB3}"/>
              </a:ext>
            </a:extLst>
          </p:cNvPr>
          <p:cNvGrpSpPr/>
          <p:nvPr/>
        </p:nvGrpSpPr>
        <p:grpSpPr>
          <a:xfrm>
            <a:off x="2780657" y="3790485"/>
            <a:ext cx="955930" cy="461665"/>
            <a:chOff x="2780657" y="3790485"/>
            <a:chExt cx="955930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D143B7-1422-49F5-940A-781F9668EC48}"/>
                </a:ext>
              </a:extLst>
            </p:cNvPr>
            <p:cNvSpPr txBox="1"/>
            <p:nvPr/>
          </p:nvSpPr>
          <p:spPr>
            <a:xfrm>
              <a:off x="3214338" y="3790485"/>
              <a:ext cx="52224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</a:rPr>
                <a:t>1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9BE069E-EFFC-4EA6-8770-8B976174419A}"/>
                </a:ext>
              </a:extLst>
            </p:cNvPr>
            <p:cNvSpPr/>
            <p:nvPr/>
          </p:nvSpPr>
          <p:spPr>
            <a:xfrm>
              <a:off x="2780657" y="3882472"/>
              <a:ext cx="343829" cy="27878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93C3CAA-55BA-4CCA-A53B-B5A517327B63}"/>
              </a:ext>
            </a:extLst>
          </p:cNvPr>
          <p:cNvSpPr txBox="1"/>
          <p:nvPr/>
        </p:nvSpPr>
        <p:spPr>
          <a:xfrm>
            <a:off x="1780941" y="4336431"/>
            <a:ext cx="1191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5) 1 &amp;&amp; 1 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5DA3F2-CC6A-4455-9110-28C6EF420FA0}"/>
              </a:ext>
            </a:extLst>
          </p:cNvPr>
          <p:cNvGrpSpPr/>
          <p:nvPr/>
        </p:nvGrpSpPr>
        <p:grpSpPr>
          <a:xfrm>
            <a:off x="2873583" y="4282997"/>
            <a:ext cx="881589" cy="461665"/>
            <a:chOff x="2873583" y="4282997"/>
            <a:chExt cx="881589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D6FAB-2E4B-4E85-88FC-F0E55A039144}"/>
                </a:ext>
              </a:extLst>
            </p:cNvPr>
            <p:cNvSpPr txBox="1"/>
            <p:nvPr/>
          </p:nvSpPr>
          <p:spPr>
            <a:xfrm>
              <a:off x="3232923" y="4282997"/>
              <a:ext cx="52224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</a:rPr>
                <a:t>1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B5C4375-3F79-4515-B708-7B013FB74EB6}"/>
                </a:ext>
              </a:extLst>
            </p:cNvPr>
            <p:cNvSpPr/>
            <p:nvPr/>
          </p:nvSpPr>
          <p:spPr>
            <a:xfrm>
              <a:off x="2873583" y="4374984"/>
              <a:ext cx="343829" cy="27878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BFF507A-9CDC-457D-80DF-F81099E5A542}"/>
              </a:ext>
            </a:extLst>
          </p:cNvPr>
          <p:cNvSpPr txBox="1"/>
          <p:nvPr/>
        </p:nvSpPr>
        <p:spPr>
          <a:xfrm>
            <a:off x="1790233" y="4791772"/>
            <a:ext cx="1191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6) 1 || 1 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386194-8EB2-4102-85E3-0F8C724340D2}"/>
              </a:ext>
            </a:extLst>
          </p:cNvPr>
          <p:cNvGrpSpPr/>
          <p:nvPr/>
        </p:nvGrpSpPr>
        <p:grpSpPr>
          <a:xfrm>
            <a:off x="2882875" y="4738338"/>
            <a:ext cx="881589" cy="461665"/>
            <a:chOff x="2882875" y="4738338"/>
            <a:chExt cx="881589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3CC34-6A35-42FC-8378-1B7C5F877BBA}"/>
                </a:ext>
              </a:extLst>
            </p:cNvPr>
            <p:cNvSpPr txBox="1"/>
            <p:nvPr/>
          </p:nvSpPr>
          <p:spPr>
            <a:xfrm>
              <a:off x="3242215" y="4738338"/>
              <a:ext cx="52224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FF6C3A"/>
                  </a:solidFill>
                </a:rPr>
                <a:t>1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7E5FC83A-E6BA-4D0C-A731-2BDA32DDE18F}"/>
                </a:ext>
              </a:extLst>
            </p:cNvPr>
            <p:cNvSpPr/>
            <p:nvPr/>
          </p:nvSpPr>
          <p:spPr>
            <a:xfrm>
              <a:off x="2882875" y="4830325"/>
              <a:ext cx="343829" cy="27878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7DE832B-C38B-4DFF-A212-82E52825B4EF}"/>
              </a:ext>
            </a:extLst>
          </p:cNvPr>
          <p:cNvSpPr txBox="1"/>
          <p:nvPr/>
        </p:nvSpPr>
        <p:spPr>
          <a:xfrm>
            <a:off x="1106061" y="53714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Ответ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8DF9-ABC8-4AA1-A538-81941EC906EF}"/>
              </a:ext>
            </a:extLst>
          </p:cNvPr>
          <p:cNvSpPr txBox="1"/>
          <p:nvPr/>
        </p:nvSpPr>
        <p:spPr>
          <a:xfrm>
            <a:off x="1834376" y="58116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 err="1">
                <a:solidFill>
                  <a:srgbClr val="FF6C3A"/>
                </a:solidFill>
              </a:rPr>
              <a:t>Истина</a:t>
            </a:r>
            <a:endParaRPr lang="en-US" b="1">
              <a:solidFill>
                <a:srgbClr val="FF6C3A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27E9D-1C2F-4017-80BD-1C4BD975DF3D}"/>
              </a:ext>
            </a:extLst>
          </p:cNvPr>
          <p:cNvSpPr txBox="1"/>
          <p:nvPr/>
        </p:nvSpPr>
        <p:spPr>
          <a:xfrm>
            <a:off x="6093909" y="5043835"/>
            <a:ext cx="5029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ea typeface="+mn-lt"/>
                <a:cs typeface="+mn-lt"/>
              </a:rPr>
              <a:t>Как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операции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b="1" i="1" dirty="0" err="1">
                <a:solidFill>
                  <a:srgbClr val="FF6C3A"/>
                </a:solidFill>
                <a:ea typeface="+mn-lt"/>
                <a:cs typeface="+mn-lt"/>
              </a:rPr>
              <a:t>сравнения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так</a:t>
            </a:r>
            <a:r>
              <a:rPr lang="en-US" i="1" dirty="0">
                <a:ea typeface="+mn-lt"/>
                <a:cs typeface="+mn-lt"/>
              </a:rPr>
              <a:t> и </a:t>
            </a:r>
            <a:r>
              <a:rPr lang="en-US" b="1" i="1" dirty="0" err="1">
                <a:solidFill>
                  <a:srgbClr val="FF6C3A"/>
                </a:solidFill>
                <a:ea typeface="+mn-lt"/>
                <a:cs typeface="+mn-lt"/>
              </a:rPr>
              <a:t>логические</a:t>
            </a:r>
            <a:r>
              <a:rPr lang="en-US" b="1" i="1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операции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имеют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u="sng" dirty="0" err="1">
                <a:ea typeface="+mn-lt"/>
                <a:cs typeface="+mn-lt"/>
              </a:rPr>
              <a:t>низший</a:t>
            </a:r>
            <a:r>
              <a:rPr lang="en-US" i="1" u="sng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приоритет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по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сравнению</a:t>
            </a:r>
            <a:r>
              <a:rPr lang="en-US" i="1" dirty="0">
                <a:ea typeface="+mn-lt"/>
                <a:cs typeface="+mn-lt"/>
              </a:rPr>
              <a:t> с </a:t>
            </a:r>
            <a:r>
              <a:rPr lang="en-US" b="1" i="1" dirty="0" err="1">
                <a:solidFill>
                  <a:srgbClr val="FF6C3A"/>
                </a:solidFill>
                <a:ea typeface="+mn-lt"/>
                <a:cs typeface="+mn-lt"/>
              </a:rPr>
              <a:t>арифметическими</a:t>
            </a:r>
            <a:r>
              <a:rPr lang="en-US" i="1" dirty="0">
                <a:ea typeface="+mn-lt"/>
                <a:cs typeface="+mn-lt"/>
              </a:rPr>
              <a:t>. </a:t>
            </a:r>
            <a:endParaRPr lang="en-U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6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5" grpId="0"/>
      <p:bldP spid="8" grpId="0"/>
      <p:bldP spid="16" grpId="0"/>
      <p:bldP spid="19" grpId="0"/>
      <p:bldP spid="22" grpId="0"/>
      <p:bldP spid="25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cs typeface="Calibri"/>
              </a:rPr>
              <a:t>Другие операторы присваивания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811A7-514F-4385-A5A4-34F42B4C8407}"/>
              </a:ext>
            </a:extLst>
          </p:cNvPr>
          <p:cNvSpPr txBox="1"/>
          <p:nvPr/>
        </p:nvSpPr>
        <p:spPr>
          <a:xfrm>
            <a:off x="2326888" y="1927302"/>
            <a:ext cx="15723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X = X + 10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1D579-3B11-4643-8E88-E0577B2CF1A1}"/>
              </a:ext>
            </a:extLst>
          </p:cNvPr>
          <p:cNvSpPr txBox="1"/>
          <p:nvPr/>
        </p:nvSpPr>
        <p:spPr>
          <a:xfrm>
            <a:off x="1010812" y="1419690"/>
            <a:ext cx="3468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Без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оператора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присваивания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19F69-2D15-486D-8BF3-56686C0E2111}"/>
              </a:ext>
            </a:extLst>
          </p:cNvPr>
          <p:cNvSpPr txBox="1"/>
          <p:nvPr/>
        </p:nvSpPr>
        <p:spPr>
          <a:xfrm>
            <a:off x="2308302" y="3014546"/>
            <a:ext cx="15723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X +=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EB8634-02F0-4810-8CBE-F96A647DFBA5}"/>
              </a:ext>
            </a:extLst>
          </p:cNvPr>
          <p:cNvSpPr txBox="1"/>
          <p:nvPr/>
        </p:nvSpPr>
        <p:spPr>
          <a:xfrm>
            <a:off x="992226" y="2506934"/>
            <a:ext cx="3468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 </a:t>
            </a:r>
            <a:r>
              <a:rPr lang="en-US" b="1" dirty="0" err="1">
                <a:cs typeface="Calibri"/>
              </a:rPr>
              <a:t>оператором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присваивания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FFB9E-4D99-4BE2-AB98-B3D25B23936C}"/>
              </a:ext>
            </a:extLst>
          </p:cNvPr>
          <p:cNvSpPr txBox="1"/>
          <p:nvPr/>
        </p:nvSpPr>
        <p:spPr>
          <a:xfrm>
            <a:off x="1010811" y="3938007"/>
            <a:ext cx="3765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Виды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операторов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присваивания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5A0A-E647-4306-A64D-47FAEBE43549}"/>
              </a:ext>
            </a:extLst>
          </p:cNvPr>
          <p:cNvSpPr txBox="1"/>
          <p:nvPr/>
        </p:nvSpPr>
        <p:spPr>
          <a:xfrm>
            <a:off x="1704278" y="4436327"/>
            <a:ext cx="39326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6C3A"/>
                </a:solidFill>
              </a:rPr>
              <a:t>+=, -=</a:t>
            </a:r>
            <a:r>
              <a:rPr lang="en-US" dirty="0"/>
              <a:t> - </a:t>
            </a:r>
            <a:r>
              <a:rPr lang="en-US" dirty="0" err="1"/>
              <a:t>Увеличение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уменьшение</a:t>
            </a:r>
            <a:endParaRPr lang="en-US" dirty="0" err="1">
              <a:cs typeface="Calibri"/>
            </a:endParaRPr>
          </a:p>
          <a:p>
            <a:r>
              <a:rPr lang="en-US" b="1" dirty="0">
                <a:solidFill>
                  <a:srgbClr val="FF6C3A"/>
                </a:solidFill>
              </a:rPr>
              <a:t>*=, /=</a:t>
            </a:r>
            <a:r>
              <a:rPr lang="en-US" dirty="0"/>
              <a:t> - </a:t>
            </a:r>
            <a:r>
              <a:rPr lang="en-US" dirty="0" err="1"/>
              <a:t>Умножить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разделить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FF6C3A"/>
                </a:solidFill>
              </a:rPr>
              <a:t>%= </a:t>
            </a:r>
            <a:r>
              <a:rPr lang="en-US" dirty="0"/>
              <a:t>- </a:t>
            </a:r>
            <a:r>
              <a:rPr lang="en-US" dirty="0" err="1"/>
              <a:t>Остаток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числа</a:t>
            </a:r>
            <a:endParaRPr lang="en-US" dirty="0" err="1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6120C9-DCBC-44D4-A160-FC660CDE8649}"/>
              </a:ext>
            </a:extLst>
          </p:cNvPr>
          <p:cNvSpPr txBox="1"/>
          <p:nvPr/>
        </p:nvSpPr>
        <p:spPr>
          <a:xfrm>
            <a:off x="6704904" y="13430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rgbClr val="FF6C3A"/>
                </a:solidFill>
              </a:rPr>
              <a:t>Преимущества</a:t>
            </a:r>
            <a:r>
              <a:rPr lang="en-US" sz="2800" dirty="0">
                <a:solidFill>
                  <a:srgbClr val="FF6C3A"/>
                </a:solidFill>
              </a:rPr>
              <a:t>:</a:t>
            </a:r>
            <a:endParaRPr lang="en-US" sz="2800">
              <a:solidFill>
                <a:srgbClr val="FF6C3A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DFFBEB-237C-46D8-846E-6B5B81CD9EBE}"/>
              </a:ext>
            </a:extLst>
          </p:cNvPr>
          <p:cNvSpPr txBox="1"/>
          <p:nvPr/>
        </p:nvSpPr>
        <p:spPr>
          <a:xfrm>
            <a:off x="7173022" y="2024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1) </a:t>
            </a:r>
            <a:r>
              <a:rPr lang="en-US" dirty="0" err="1"/>
              <a:t>Краткая</a:t>
            </a:r>
            <a:r>
              <a:rPr lang="en-US" dirty="0"/>
              <a:t> </a:t>
            </a:r>
            <a:r>
              <a:rPr lang="en-US" dirty="0" err="1"/>
              <a:t>запись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C4ADC-16E0-44D1-97D6-3B44047A3E35}"/>
              </a:ext>
            </a:extLst>
          </p:cNvPr>
          <p:cNvSpPr txBox="1"/>
          <p:nvPr/>
        </p:nvSpPr>
        <p:spPr>
          <a:xfrm>
            <a:off x="7173022" y="2452338"/>
            <a:ext cx="3235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Более</a:t>
            </a:r>
            <a:r>
              <a:rPr lang="en-US" dirty="0"/>
              <a:t> </a:t>
            </a:r>
            <a:r>
              <a:rPr lang="en-US" dirty="0" err="1"/>
              <a:t>быстрое</a:t>
            </a:r>
            <a:r>
              <a:rPr lang="en-US" dirty="0"/>
              <a:t> </a:t>
            </a:r>
            <a:r>
              <a:rPr lang="en-US" dirty="0" err="1"/>
              <a:t>выполнение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Арифметические операции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1231187" y="5392220"/>
            <a:ext cx="103974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     </a:t>
            </a:r>
            <a:r>
              <a:rPr lang="en-US" dirty="0" err="1">
                <a:latin typeface="verdana"/>
                <a:ea typeface="verdana"/>
              </a:rPr>
              <a:t>Язык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программирования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Си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поддерживает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все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основные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арифметические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Эти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производятся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над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числами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Значения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которые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участвуют</a:t>
            </a:r>
            <a:r>
              <a:rPr lang="en-US" dirty="0">
                <a:latin typeface="verdana"/>
                <a:ea typeface="verdana"/>
              </a:rPr>
              <a:t> в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называются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операндами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291841-D085-445F-B33D-710E98780CDA}"/>
              </a:ext>
            </a:extLst>
          </p:cNvPr>
          <p:cNvGrpSpPr/>
          <p:nvPr/>
        </p:nvGrpSpPr>
        <p:grpSpPr>
          <a:xfrm>
            <a:off x="1824029" y="1069723"/>
            <a:ext cx="2150357" cy="577912"/>
            <a:chOff x="1824029" y="1069723"/>
            <a:chExt cx="2150357" cy="577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FBC805-5724-45FD-AD44-29D81F1B68F9}"/>
                </a:ext>
              </a:extLst>
            </p:cNvPr>
            <p:cNvSpPr/>
            <p:nvPr/>
          </p:nvSpPr>
          <p:spPr>
            <a:xfrm>
              <a:off x="1824029" y="1069723"/>
              <a:ext cx="672495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B9BE4C-A3C6-48CE-9484-A048DE693911}"/>
                </a:ext>
              </a:extLst>
            </p:cNvPr>
            <p:cNvSpPr txBox="1"/>
            <p:nvPr/>
          </p:nvSpPr>
          <p:spPr>
            <a:xfrm>
              <a:off x="2541141" y="1171253"/>
              <a:ext cx="14332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сложение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2F8C20-B4B0-4DB2-BBE0-285BCE647E6B}"/>
              </a:ext>
            </a:extLst>
          </p:cNvPr>
          <p:cNvSpPr txBox="1"/>
          <p:nvPr/>
        </p:nvSpPr>
        <p:spPr>
          <a:xfrm>
            <a:off x="6565186" y="717479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6C3A"/>
                </a:solidFill>
              </a:rPr>
              <a:t>2 + 3 = 5</a:t>
            </a:r>
            <a:endParaRPr lang="en-US" sz="4000" b="1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ECCD74-E056-40CD-9E40-72E8673B9921}"/>
              </a:ext>
            </a:extLst>
          </p:cNvPr>
          <p:cNvGrpSpPr/>
          <p:nvPr/>
        </p:nvGrpSpPr>
        <p:grpSpPr>
          <a:xfrm>
            <a:off x="4961455" y="1562420"/>
            <a:ext cx="3679111" cy="1893799"/>
            <a:chOff x="4961455" y="1562420"/>
            <a:chExt cx="3679111" cy="18937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8CEE3-2E32-4270-B78C-854119A85A9A}"/>
                </a:ext>
              </a:extLst>
            </p:cNvPr>
            <p:cNvSpPr txBox="1"/>
            <p:nvPr/>
          </p:nvSpPr>
          <p:spPr>
            <a:xfrm>
              <a:off x="4961455" y="156242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Реализация</a:t>
              </a:r>
              <a:r>
                <a:rPr lang="en-US" dirty="0"/>
                <a:t> </a:t>
              </a:r>
              <a:r>
                <a:rPr lang="en-US" dirty="0" err="1"/>
                <a:t>на</a:t>
              </a:r>
              <a:r>
                <a:rPr lang="en-US" dirty="0"/>
                <a:t> С:</a:t>
              </a:r>
              <a:endParaRPr lang="en-US">
                <a:cs typeface="Calibri"/>
              </a:endParaRPr>
            </a:p>
          </p:txBody>
        </p: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D5BC03D-8C7C-4061-B5D5-DCE35CF4F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0647" y="2126073"/>
              <a:ext cx="3119919" cy="133014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4D9814-9650-4C01-81F7-B9203A0481FB}"/>
              </a:ext>
            </a:extLst>
          </p:cNvPr>
          <p:cNvGrpSpPr/>
          <p:nvPr/>
        </p:nvGrpSpPr>
        <p:grpSpPr>
          <a:xfrm>
            <a:off x="4958779" y="3486149"/>
            <a:ext cx="3073471" cy="1404509"/>
            <a:chOff x="4958779" y="3486149"/>
            <a:chExt cx="3073471" cy="14045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A36F37-D272-40C1-B838-F5587A06A8D5}"/>
                </a:ext>
              </a:extLst>
            </p:cNvPr>
            <p:cNvSpPr txBox="1"/>
            <p:nvPr/>
          </p:nvSpPr>
          <p:spPr>
            <a:xfrm>
              <a:off x="4958779" y="3486149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Результат</a:t>
              </a:r>
              <a:r>
                <a:rPr lang="en-US" dirty="0"/>
                <a:t>:</a:t>
              </a:r>
              <a:endParaRPr lang="en-US" dirty="0">
                <a:cs typeface="Calibri"/>
              </a:endParaRPr>
            </a:p>
          </p:txBody>
        </p:sp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CF4ED86E-424A-47AE-A02A-CD4A63D8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2581" y="3996486"/>
              <a:ext cx="2579669" cy="894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Арифметические операции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1231187" y="5392220"/>
            <a:ext cx="103974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     </a:t>
            </a:r>
            <a:r>
              <a:rPr lang="en-US" dirty="0" err="1">
                <a:latin typeface="verdana"/>
                <a:ea typeface="verdana"/>
              </a:rPr>
              <a:t>Язык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программирования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Си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поддерживает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все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основные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арифметические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Эти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производятся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над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числами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Значения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которые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участвуют</a:t>
            </a:r>
            <a:r>
              <a:rPr lang="en-US" dirty="0">
                <a:latin typeface="verdana"/>
                <a:ea typeface="verdana"/>
              </a:rPr>
              <a:t> в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называются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операндами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BC805-5724-45FD-AD44-29D81F1B68F9}"/>
              </a:ext>
            </a:extLst>
          </p:cNvPr>
          <p:cNvSpPr/>
          <p:nvPr/>
        </p:nvSpPr>
        <p:spPr>
          <a:xfrm>
            <a:off x="1824029" y="106972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9BE4C-A3C6-48CE-9484-A048DE693911}"/>
              </a:ext>
            </a:extLst>
          </p:cNvPr>
          <p:cNvSpPr txBox="1"/>
          <p:nvPr/>
        </p:nvSpPr>
        <p:spPr>
          <a:xfrm>
            <a:off x="2541141" y="117125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сложение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F66CBF-A679-4578-89C5-D4FC42E0A1DE}"/>
              </a:ext>
            </a:extLst>
          </p:cNvPr>
          <p:cNvGrpSpPr/>
          <p:nvPr/>
        </p:nvGrpSpPr>
        <p:grpSpPr>
          <a:xfrm>
            <a:off x="1824028" y="1797475"/>
            <a:ext cx="2150357" cy="577912"/>
            <a:chOff x="1824028" y="1797475"/>
            <a:chExt cx="2150357" cy="5779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3DB094D-FBBB-4C62-8150-1F50B1E8F035}"/>
                </a:ext>
              </a:extLst>
            </p:cNvPr>
            <p:cNvSpPr/>
            <p:nvPr/>
          </p:nvSpPr>
          <p:spPr>
            <a:xfrm>
              <a:off x="1824028" y="1797475"/>
              <a:ext cx="672495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-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49D3A4-AE36-40E9-912A-4E7D5F84FFE7}"/>
                </a:ext>
              </a:extLst>
            </p:cNvPr>
            <p:cNvSpPr txBox="1"/>
            <p:nvPr/>
          </p:nvSpPr>
          <p:spPr>
            <a:xfrm>
              <a:off x="2541140" y="1899005"/>
              <a:ext cx="14332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вычитание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6DE7172-FA0F-4DD2-84BB-D72E519DB13E}"/>
              </a:ext>
            </a:extLst>
          </p:cNvPr>
          <p:cNvSpPr txBox="1"/>
          <p:nvPr/>
        </p:nvSpPr>
        <p:spPr>
          <a:xfrm>
            <a:off x="6565186" y="717479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6C3A"/>
                </a:solidFill>
              </a:rPr>
              <a:t>10 - 4 = 6</a:t>
            </a:r>
            <a:endParaRPr lang="en-US" sz="4000" b="1" dirty="0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B7A890-2F9C-4466-93DA-D70EE8E1A247}"/>
              </a:ext>
            </a:extLst>
          </p:cNvPr>
          <p:cNvGrpSpPr/>
          <p:nvPr/>
        </p:nvGrpSpPr>
        <p:grpSpPr>
          <a:xfrm>
            <a:off x="4961455" y="1562420"/>
            <a:ext cx="3953089" cy="1860776"/>
            <a:chOff x="4961455" y="1562420"/>
            <a:chExt cx="3953089" cy="18607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298772-8A05-4E83-AD30-FF9E01F32ED7}"/>
                </a:ext>
              </a:extLst>
            </p:cNvPr>
            <p:cNvSpPr txBox="1"/>
            <p:nvPr/>
          </p:nvSpPr>
          <p:spPr>
            <a:xfrm>
              <a:off x="4961455" y="156242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Реализация</a:t>
              </a:r>
              <a:r>
                <a:rPr lang="en-US" dirty="0"/>
                <a:t> </a:t>
              </a:r>
              <a:r>
                <a:rPr lang="en-US" dirty="0" err="1"/>
                <a:t>на</a:t>
              </a:r>
              <a:r>
                <a:rPr lang="en-US" dirty="0"/>
                <a:t> С:</a:t>
              </a:r>
              <a:endParaRPr lang="en-US">
                <a:cs typeface="Calibri"/>
              </a:endParaRPr>
            </a:p>
          </p:txBody>
        </p:sp>
        <p:pic>
          <p:nvPicPr>
            <p:cNvPr id="23" name="Picture 23">
              <a:extLst>
                <a:ext uri="{FF2B5EF4-FFF2-40B4-BE49-F238E27FC236}">
                  <a16:creationId xmlns:a16="http://schemas.microsoft.com/office/drawing/2014/main" id="{C989832A-0935-4E30-85C2-645B10240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153" y="2082039"/>
              <a:ext cx="3462391" cy="13411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88D4DB-7F05-4644-9557-AC351D7192B9}"/>
              </a:ext>
            </a:extLst>
          </p:cNvPr>
          <p:cNvGrpSpPr/>
          <p:nvPr/>
        </p:nvGrpSpPr>
        <p:grpSpPr>
          <a:xfrm>
            <a:off x="4958779" y="3486149"/>
            <a:ext cx="2937446" cy="1424523"/>
            <a:chOff x="4958779" y="3486149"/>
            <a:chExt cx="2937446" cy="14245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2F601-F320-4A05-9DD2-4D146301DB26}"/>
                </a:ext>
              </a:extLst>
            </p:cNvPr>
            <p:cNvSpPr txBox="1"/>
            <p:nvPr/>
          </p:nvSpPr>
          <p:spPr>
            <a:xfrm>
              <a:off x="4958779" y="3486149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Результат</a:t>
              </a:r>
              <a:r>
                <a:rPr lang="en-US" dirty="0"/>
                <a:t>:</a:t>
              </a:r>
              <a:endParaRPr lang="en-US" dirty="0">
                <a:cs typeface="Calibri"/>
              </a:endParaRPr>
            </a:p>
          </p:txBody>
        </p:sp>
        <p:pic>
          <p:nvPicPr>
            <p:cNvPr id="24" name="Picture 24">
              <a:extLst>
                <a:ext uri="{FF2B5EF4-FFF2-40B4-BE49-F238E27FC236}">
                  <a16:creationId xmlns:a16="http://schemas.microsoft.com/office/drawing/2014/main" id="{1932A1F1-2F03-4B2B-AD8A-6AE2A1AB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1618" y="3993597"/>
              <a:ext cx="2444607" cy="917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2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Арифметические операции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1231187" y="5392220"/>
            <a:ext cx="103974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     </a:t>
            </a:r>
            <a:r>
              <a:rPr lang="en-US" dirty="0" err="1">
                <a:latin typeface="verdana"/>
                <a:ea typeface="verdana"/>
              </a:rPr>
              <a:t>Язык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программирования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Си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поддерживает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все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основные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арифметические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Эти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производятся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над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числами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Значения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которые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участвуют</a:t>
            </a:r>
            <a:r>
              <a:rPr lang="en-US" dirty="0">
                <a:latin typeface="verdana"/>
                <a:ea typeface="verdana"/>
              </a:rPr>
              <a:t> в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называются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операндами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BC805-5724-45FD-AD44-29D81F1B68F9}"/>
              </a:ext>
            </a:extLst>
          </p:cNvPr>
          <p:cNvSpPr/>
          <p:nvPr/>
        </p:nvSpPr>
        <p:spPr>
          <a:xfrm>
            <a:off x="1824029" y="106972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9BE4C-A3C6-48CE-9484-A048DE693911}"/>
              </a:ext>
            </a:extLst>
          </p:cNvPr>
          <p:cNvSpPr txBox="1"/>
          <p:nvPr/>
        </p:nvSpPr>
        <p:spPr>
          <a:xfrm>
            <a:off x="2541141" y="117125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сложение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DB094D-FBBB-4C62-8150-1F50B1E8F035}"/>
              </a:ext>
            </a:extLst>
          </p:cNvPr>
          <p:cNvSpPr/>
          <p:nvPr/>
        </p:nvSpPr>
        <p:spPr>
          <a:xfrm>
            <a:off x="1824028" y="1797475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9D3A4-AE36-40E9-912A-4E7D5F84FFE7}"/>
              </a:ext>
            </a:extLst>
          </p:cNvPr>
          <p:cNvSpPr txBox="1"/>
          <p:nvPr/>
        </p:nvSpPr>
        <p:spPr>
          <a:xfrm>
            <a:off x="2541140" y="1899005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вычитание</a:t>
            </a:r>
            <a:endParaRPr lang="en-US" dirty="0" err="1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E6BBA-8793-400C-9590-5EEFA48BFF3D}"/>
              </a:ext>
            </a:extLst>
          </p:cNvPr>
          <p:cNvGrpSpPr/>
          <p:nvPr/>
        </p:nvGrpSpPr>
        <p:grpSpPr>
          <a:xfrm>
            <a:off x="1832589" y="2602283"/>
            <a:ext cx="2150357" cy="577912"/>
            <a:chOff x="1832589" y="2602283"/>
            <a:chExt cx="2150357" cy="57791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FD22F5-D3D9-44EB-B32B-F2E4441A7C2E}"/>
                </a:ext>
              </a:extLst>
            </p:cNvPr>
            <p:cNvSpPr/>
            <p:nvPr/>
          </p:nvSpPr>
          <p:spPr>
            <a:xfrm>
              <a:off x="1832589" y="2602283"/>
              <a:ext cx="672495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EE83DF-FBDC-422D-9C92-19A5CEFE9F8C}"/>
                </a:ext>
              </a:extLst>
            </p:cNvPr>
            <p:cNvSpPr txBox="1"/>
            <p:nvPr/>
          </p:nvSpPr>
          <p:spPr>
            <a:xfrm>
              <a:off x="2549701" y="2703813"/>
              <a:ext cx="14332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>
                  <a:ea typeface="+mn-lt"/>
                  <a:cs typeface="+mn-lt"/>
                </a:rPr>
                <a:t>деление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124B78-AB12-4BD6-A8E4-3A10A861EBB8}"/>
              </a:ext>
            </a:extLst>
          </p:cNvPr>
          <p:cNvSpPr txBox="1"/>
          <p:nvPr/>
        </p:nvSpPr>
        <p:spPr>
          <a:xfrm>
            <a:off x="6565186" y="717479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6C3A"/>
                </a:solidFill>
              </a:rPr>
              <a:t>18 / 6 = 3</a:t>
            </a:r>
            <a:endParaRPr lang="en-US" sz="4000" b="1" dirty="0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446E0-DCDE-4CC7-B578-423F609D0C8C}"/>
              </a:ext>
            </a:extLst>
          </p:cNvPr>
          <p:cNvGrpSpPr/>
          <p:nvPr/>
        </p:nvGrpSpPr>
        <p:grpSpPr>
          <a:xfrm>
            <a:off x="5141253" y="1579544"/>
            <a:ext cx="3233898" cy="1739920"/>
            <a:chOff x="5141253" y="1579544"/>
            <a:chExt cx="3233898" cy="17399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F2CB89-EB61-4861-A790-94E095EE3F6F}"/>
                </a:ext>
              </a:extLst>
            </p:cNvPr>
            <p:cNvSpPr txBox="1"/>
            <p:nvPr/>
          </p:nvSpPr>
          <p:spPr>
            <a:xfrm>
              <a:off x="5141253" y="157954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Реализация</a:t>
              </a:r>
              <a:r>
                <a:rPr lang="en-US" dirty="0"/>
                <a:t> </a:t>
              </a:r>
              <a:r>
                <a:rPr lang="en-US" dirty="0" err="1"/>
                <a:t>на</a:t>
              </a:r>
              <a:r>
                <a:rPr lang="en-US" dirty="0"/>
                <a:t> С:</a:t>
              </a:r>
              <a:endParaRPr lang="en-US">
                <a:cs typeface="Calibri"/>
              </a:endParaRPr>
            </a:p>
          </p:txBody>
        </p:sp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DBD00E47-1E7C-4C07-879A-B12EDAE3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1951" y="2134402"/>
              <a:ext cx="2743200" cy="11850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A864E-4254-4A29-8923-B0E3E3B24370}"/>
              </a:ext>
            </a:extLst>
          </p:cNvPr>
          <p:cNvGrpSpPr/>
          <p:nvPr/>
        </p:nvGrpSpPr>
        <p:grpSpPr>
          <a:xfrm>
            <a:off x="5138577" y="3503273"/>
            <a:ext cx="2743199" cy="1552949"/>
            <a:chOff x="5138577" y="3503273"/>
            <a:chExt cx="2743199" cy="15529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59293B-0EBA-4C46-85CF-3F7E368A1625}"/>
                </a:ext>
              </a:extLst>
            </p:cNvPr>
            <p:cNvSpPr txBox="1"/>
            <p:nvPr/>
          </p:nvSpPr>
          <p:spPr>
            <a:xfrm>
              <a:off x="5138577" y="350327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Результат</a:t>
              </a:r>
              <a:r>
                <a:rPr lang="en-US" dirty="0"/>
                <a:t>:</a:t>
              </a:r>
              <a:endParaRPr lang="en-US" dirty="0">
                <a:cs typeface="Calibri"/>
              </a:endParaRPr>
            </a:p>
          </p:txBody>
        </p:sp>
        <p:pic>
          <p:nvPicPr>
            <p:cNvPr id="23" name="Picture 23">
              <a:extLst>
                <a:ext uri="{FF2B5EF4-FFF2-40B4-BE49-F238E27FC236}">
                  <a16:creationId xmlns:a16="http://schemas.microsoft.com/office/drawing/2014/main" id="{4AF38A6B-EF7F-494F-AB2E-22D6EAA6B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0826" y="4053529"/>
              <a:ext cx="1940638" cy="1002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0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Арифметические операции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1231187" y="5392220"/>
            <a:ext cx="103974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     </a:t>
            </a:r>
            <a:r>
              <a:rPr lang="en-US" dirty="0" err="1">
                <a:latin typeface="verdana"/>
                <a:ea typeface="verdana"/>
              </a:rPr>
              <a:t>Язык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программирования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Си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поддерживает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все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основные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арифметические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Эти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производятся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над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числами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Значения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которые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участвуют</a:t>
            </a:r>
            <a:r>
              <a:rPr lang="en-US" dirty="0">
                <a:latin typeface="verdana"/>
                <a:ea typeface="verdana"/>
              </a:rPr>
              <a:t> в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называются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операндами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BC805-5724-45FD-AD44-29D81F1B68F9}"/>
              </a:ext>
            </a:extLst>
          </p:cNvPr>
          <p:cNvSpPr/>
          <p:nvPr/>
        </p:nvSpPr>
        <p:spPr>
          <a:xfrm>
            <a:off x="1824029" y="106972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9BE4C-A3C6-48CE-9484-A048DE693911}"/>
              </a:ext>
            </a:extLst>
          </p:cNvPr>
          <p:cNvSpPr txBox="1"/>
          <p:nvPr/>
        </p:nvSpPr>
        <p:spPr>
          <a:xfrm>
            <a:off x="2541141" y="117125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сложение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DB094D-FBBB-4C62-8150-1F50B1E8F035}"/>
              </a:ext>
            </a:extLst>
          </p:cNvPr>
          <p:cNvSpPr/>
          <p:nvPr/>
        </p:nvSpPr>
        <p:spPr>
          <a:xfrm>
            <a:off x="1824028" y="1797475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9D3A4-AE36-40E9-912A-4E7D5F84FFE7}"/>
              </a:ext>
            </a:extLst>
          </p:cNvPr>
          <p:cNvSpPr txBox="1"/>
          <p:nvPr/>
        </p:nvSpPr>
        <p:spPr>
          <a:xfrm>
            <a:off x="2541140" y="1899005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вычитание</a:t>
            </a:r>
            <a:endParaRPr lang="en-US" dirty="0" err="1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D22F5-D3D9-44EB-B32B-F2E4441A7C2E}"/>
              </a:ext>
            </a:extLst>
          </p:cNvPr>
          <p:cNvSpPr/>
          <p:nvPr/>
        </p:nvSpPr>
        <p:spPr>
          <a:xfrm>
            <a:off x="1832589" y="260228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E83DF-FBDC-422D-9C92-19A5CEFE9F8C}"/>
              </a:ext>
            </a:extLst>
          </p:cNvPr>
          <p:cNvSpPr txBox="1"/>
          <p:nvPr/>
        </p:nvSpPr>
        <p:spPr>
          <a:xfrm>
            <a:off x="2549701" y="270381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деление</a:t>
            </a:r>
            <a:endParaRPr lang="en-US" dirty="0" err="1"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ECAEA9-23F9-4EE9-BA0C-AA3D60BC2C36}"/>
              </a:ext>
            </a:extLst>
          </p:cNvPr>
          <p:cNvGrpSpPr/>
          <p:nvPr/>
        </p:nvGrpSpPr>
        <p:grpSpPr>
          <a:xfrm>
            <a:off x="1832588" y="3415653"/>
            <a:ext cx="2150357" cy="577912"/>
            <a:chOff x="1832588" y="3415653"/>
            <a:chExt cx="2150357" cy="57791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F3CBC0-DE03-4B6E-A453-0E61C71FB2A7}"/>
                </a:ext>
              </a:extLst>
            </p:cNvPr>
            <p:cNvSpPr/>
            <p:nvPr/>
          </p:nvSpPr>
          <p:spPr>
            <a:xfrm>
              <a:off x="1832588" y="3415653"/>
              <a:ext cx="672495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563AC-1CBB-46B0-8722-22A5B9511604}"/>
                </a:ext>
              </a:extLst>
            </p:cNvPr>
            <p:cNvSpPr txBox="1"/>
            <p:nvPr/>
          </p:nvSpPr>
          <p:spPr>
            <a:xfrm>
              <a:off x="2549700" y="3517183"/>
              <a:ext cx="14332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>
                  <a:ea typeface="+mn-lt"/>
                  <a:cs typeface="+mn-lt"/>
                </a:rPr>
                <a:t>умножение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B9D4F-D1A6-4743-A75B-6E5D4B97999A}"/>
              </a:ext>
            </a:extLst>
          </p:cNvPr>
          <p:cNvSpPr txBox="1"/>
          <p:nvPr/>
        </p:nvSpPr>
        <p:spPr>
          <a:xfrm>
            <a:off x="6565186" y="717479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6C3A"/>
                </a:solidFill>
              </a:rPr>
              <a:t>5 * 3 = 15</a:t>
            </a:r>
            <a:endParaRPr lang="en-US" sz="4000" b="1" dirty="0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5249FE-B126-4901-ABAA-401971D24F97}"/>
              </a:ext>
            </a:extLst>
          </p:cNvPr>
          <p:cNvGrpSpPr/>
          <p:nvPr/>
        </p:nvGrpSpPr>
        <p:grpSpPr>
          <a:xfrm>
            <a:off x="5141253" y="1579544"/>
            <a:ext cx="3233898" cy="1739920"/>
            <a:chOff x="5141253" y="1579544"/>
            <a:chExt cx="3233898" cy="17399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776B3C-C51F-43BC-9935-DD226D7ED18E}"/>
                </a:ext>
              </a:extLst>
            </p:cNvPr>
            <p:cNvSpPr txBox="1"/>
            <p:nvPr/>
          </p:nvSpPr>
          <p:spPr>
            <a:xfrm>
              <a:off x="5141253" y="157954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Реализация</a:t>
              </a:r>
              <a:r>
                <a:rPr lang="en-US" dirty="0"/>
                <a:t> </a:t>
              </a:r>
              <a:r>
                <a:rPr lang="en-US" dirty="0" err="1"/>
                <a:t>на</a:t>
              </a:r>
              <a:r>
                <a:rPr lang="en-US" dirty="0"/>
                <a:t> С:</a:t>
              </a:r>
              <a:endParaRPr lang="en-US">
                <a:cs typeface="Calibri"/>
              </a:endParaRPr>
            </a:p>
          </p:txBody>
        </p:sp>
        <p:pic>
          <p:nvPicPr>
            <p:cNvPr id="19" name="Picture 22">
              <a:extLst>
                <a:ext uri="{FF2B5EF4-FFF2-40B4-BE49-F238E27FC236}">
                  <a16:creationId xmlns:a16="http://schemas.microsoft.com/office/drawing/2014/main" id="{9BCACCF6-0632-4743-B8DF-943803E52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1951" y="2134402"/>
              <a:ext cx="2743200" cy="118506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D27E5C-CDE4-4459-8B4D-E4BF0BBF8FA8}"/>
              </a:ext>
            </a:extLst>
          </p:cNvPr>
          <p:cNvGrpSpPr/>
          <p:nvPr/>
        </p:nvGrpSpPr>
        <p:grpSpPr>
          <a:xfrm>
            <a:off x="5138577" y="3503273"/>
            <a:ext cx="2743199" cy="1467331"/>
            <a:chOff x="5138577" y="3503273"/>
            <a:chExt cx="2743199" cy="1467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DD001-5245-4EF8-B0B5-41DBA6DB65F2}"/>
                </a:ext>
              </a:extLst>
            </p:cNvPr>
            <p:cNvSpPr txBox="1"/>
            <p:nvPr/>
          </p:nvSpPr>
          <p:spPr>
            <a:xfrm>
              <a:off x="5138577" y="350327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Результат</a:t>
              </a:r>
              <a:r>
                <a:rPr lang="en-US" dirty="0"/>
                <a:t>:</a:t>
              </a:r>
              <a:endParaRPr lang="en-US" dirty="0">
                <a:cs typeface="Calibri"/>
              </a:endParaRPr>
            </a:p>
          </p:txBody>
        </p:sp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50095462-A27E-45FF-86DF-D272E33A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944" y="4053529"/>
              <a:ext cx="2058898" cy="917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4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Арифметические операции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1231187" y="5392220"/>
            <a:ext cx="103974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     </a:t>
            </a:r>
            <a:r>
              <a:rPr lang="en-US" dirty="0" err="1">
                <a:latin typeface="verdana"/>
                <a:ea typeface="verdana"/>
              </a:rPr>
              <a:t>Язык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программирования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Си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поддерживает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все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основные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арифметические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Эти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производятся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над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числами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Значения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которые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участвуют</a:t>
            </a:r>
            <a:r>
              <a:rPr lang="en-US" dirty="0">
                <a:latin typeface="verdana"/>
                <a:ea typeface="verdana"/>
              </a:rPr>
              <a:t> в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называются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операндами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BC805-5724-45FD-AD44-29D81F1B68F9}"/>
              </a:ext>
            </a:extLst>
          </p:cNvPr>
          <p:cNvSpPr/>
          <p:nvPr/>
        </p:nvSpPr>
        <p:spPr>
          <a:xfrm>
            <a:off x="1824029" y="106972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9BE4C-A3C6-48CE-9484-A048DE693911}"/>
              </a:ext>
            </a:extLst>
          </p:cNvPr>
          <p:cNvSpPr txBox="1"/>
          <p:nvPr/>
        </p:nvSpPr>
        <p:spPr>
          <a:xfrm>
            <a:off x="2541141" y="117125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сложение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DB094D-FBBB-4C62-8150-1F50B1E8F035}"/>
              </a:ext>
            </a:extLst>
          </p:cNvPr>
          <p:cNvSpPr/>
          <p:nvPr/>
        </p:nvSpPr>
        <p:spPr>
          <a:xfrm>
            <a:off x="1824028" y="1797475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9D3A4-AE36-40E9-912A-4E7D5F84FFE7}"/>
              </a:ext>
            </a:extLst>
          </p:cNvPr>
          <p:cNvSpPr txBox="1"/>
          <p:nvPr/>
        </p:nvSpPr>
        <p:spPr>
          <a:xfrm>
            <a:off x="2541140" y="1899005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вычитание</a:t>
            </a:r>
            <a:endParaRPr lang="en-US" dirty="0" err="1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D22F5-D3D9-44EB-B32B-F2E4441A7C2E}"/>
              </a:ext>
            </a:extLst>
          </p:cNvPr>
          <p:cNvSpPr/>
          <p:nvPr/>
        </p:nvSpPr>
        <p:spPr>
          <a:xfrm>
            <a:off x="1832589" y="260228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E83DF-FBDC-422D-9C92-19A5CEFE9F8C}"/>
              </a:ext>
            </a:extLst>
          </p:cNvPr>
          <p:cNvSpPr txBox="1"/>
          <p:nvPr/>
        </p:nvSpPr>
        <p:spPr>
          <a:xfrm>
            <a:off x="2549701" y="270381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деление</a:t>
            </a:r>
            <a:endParaRPr lang="en-US" dirty="0" err="1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F3CBC0-DE03-4B6E-A453-0E61C71FB2A7}"/>
              </a:ext>
            </a:extLst>
          </p:cNvPr>
          <p:cNvSpPr/>
          <p:nvPr/>
        </p:nvSpPr>
        <p:spPr>
          <a:xfrm>
            <a:off x="1832588" y="341565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563AC-1CBB-46B0-8722-22A5B9511604}"/>
              </a:ext>
            </a:extLst>
          </p:cNvPr>
          <p:cNvSpPr txBox="1"/>
          <p:nvPr/>
        </p:nvSpPr>
        <p:spPr>
          <a:xfrm>
            <a:off x="2549700" y="351718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умножение</a:t>
            </a:r>
            <a:endParaRPr lang="en-US" dirty="0" err="1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19E55B-C86C-4365-85DA-D561CE8594C3}"/>
              </a:ext>
            </a:extLst>
          </p:cNvPr>
          <p:cNvGrpSpPr/>
          <p:nvPr/>
        </p:nvGrpSpPr>
        <p:grpSpPr>
          <a:xfrm>
            <a:off x="1832587" y="4220461"/>
            <a:ext cx="3134963" cy="577912"/>
            <a:chOff x="1832587" y="4220461"/>
            <a:chExt cx="3134963" cy="5779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1917DF-8F5B-4800-81CE-17EB8F159679}"/>
                </a:ext>
              </a:extLst>
            </p:cNvPr>
            <p:cNvSpPr/>
            <p:nvPr/>
          </p:nvSpPr>
          <p:spPr>
            <a:xfrm>
              <a:off x="1832587" y="4220461"/>
              <a:ext cx="672495" cy="57791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39F089-98E7-4A4E-9D9B-F9FAA5966B4E}"/>
                </a:ext>
              </a:extLst>
            </p:cNvPr>
            <p:cNvSpPr txBox="1"/>
            <p:nvPr/>
          </p:nvSpPr>
          <p:spPr>
            <a:xfrm>
              <a:off x="2541138" y="4321991"/>
              <a:ext cx="242641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>
                  <a:ea typeface="+mn-lt"/>
                  <a:cs typeface="+mn-lt"/>
                </a:rPr>
                <a:t>деление</a:t>
              </a:r>
              <a:r>
                <a:rPr lang="en-US" dirty="0">
                  <a:ea typeface="+mn-lt"/>
                  <a:cs typeface="+mn-lt"/>
                </a:rPr>
                <a:t> с </a:t>
              </a:r>
              <a:r>
                <a:rPr lang="en-US" dirty="0" err="1">
                  <a:ea typeface="+mn-lt"/>
                  <a:cs typeface="+mn-lt"/>
                </a:rPr>
                <a:t>остатком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181579-3C5C-45D9-8F44-76725541FFBD}"/>
              </a:ext>
            </a:extLst>
          </p:cNvPr>
          <p:cNvSpPr txBox="1"/>
          <p:nvPr/>
        </p:nvSpPr>
        <p:spPr>
          <a:xfrm>
            <a:off x="5709006" y="691793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6C3A"/>
                </a:solidFill>
              </a:rPr>
              <a:t>6 % 2 = 0</a:t>
            </a:r>
            <a:endParaRPr lang="en-US" sz="4000" b="1" dirty="0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241B61-7248-475C-A8B3-EDBE2A3D3341}"/>
              </a:ext>
            </a:extLst>
          </p:cNvPr>
          <p:cNvGrpSpPr/>
          <p:nvPr/>
        </p:nvGrpSpPr>
        <p:grpSpPr>
          <a:xfrm>
            <a:off x="5141253" y="1579544"/>
            <a:ext cx="3379448" cy="1633220"/>
            <a:chOff x="5141253" y="1579544"/>
            <a:chExt cx="3379448" cy="1633220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CEE27A90-8694-4F50-810C-14462D223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7501" y="2104113"/>
              <a:ext cx="2743200" cy="110865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F2461-9567-45F1-9A9E-BB57E323ACC2}"/>
                </a:ext>
              </a:extLst>
            </p:cNvPr>
            <p:cNvSpPr txBox="1"/>
            <p:nvPr/>
          </p:nvSpPr>
          <p:spPr>
            <a:xfrm>
              <a:off x="5141253" y="157954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Реализация</a:t>
              </a:r>
              <a:r>
                <a:rPr lang="en-US" dirty="0"/>
                <a:t> </a:t>
              </a:r>
              <a:r>
                <a:rPr lang="en-US" dirty="0" err="1"/>
                <a:t>на</a:t>
              </a:r>
              <a:r>
                <a:rPr lang="en-US" dirty="0"/>
                <a:t> С:</a:t>
              </a:r>
              <a:endParaRPr lang="en-US">
                <a:cs typeface="Calibr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66AEEA-AD70-44FD-B8C5-512581C99CB3}"/>
              </a:ext>
            </a:extLst>
          </p:cNvPr>
          <p:cNvGrpSpPr/>
          <p:nvPr/>
        </p:nvGrpSpPr>
        <p:grpSpPr>
          <a:xfrm>
            <a:off x="5207071" y="3374846"/>
            <a:ext cx="2743199" cy="1463640"/>
            <a:chOff x="5207071" y="3374846"/>
            <a:chExt cx="2743199" cy="14636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31A13B-5E51-4BD8-8E90-60CBD633900D}"/>
                </a:ext>
              </a:extLst>
            </p:cNvPr>
            <p:cNvSpPr txBox="1"/>
            <p:nvPr/>
          </p:nvSpPr>
          <p:spPr>
            <a:xfrm>
              <a:off x="5207071" y="3374846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Результат</a:t>
              </a:r>
              <a:r>
                <a:rPr lang="en-US" dirty="0"/>
                <a:t>:</a:t>
              </a:r>
              <a:endParaRPr lang="en-US" dirty="0">
                <a:cs typeface="Calibri"/>
              </a:endParaRPr>
            </a:p>
          </p:txBody>
        </p:sp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37DB0CAE-13F9-47A5-980E-A0D958F0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110" y="3885986"/>
              <a:ext cx="1924050" cy="952500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8F1E0821-4E61-4E74-A3EB-C96B2CE9D4EF}"/>
              </a:ext>
            </a:extLst>
          </p:cNvPr>
          <p:cNvSpPr/>
          <p:nvPr/>
        </p:nvSpPr>
        <p:spPr>
          <a:xfrm>
            <a:off x="6880261" y="2595081"/>
            <a:ext cx="239732" cy="214046"/>
          </a:xfrm>
          <a:prstGeom prst="ellipse">
            <a:avLst/>
          </a:prstGeom>
          <a:noFill/>
          <a:ln w="28575">
            <a:solidFill>
              <a:srgbClr val="FF6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C24EE7-4093-4B46-867E-610AD7010033}"/>
              </a:ext>
            </a:extLst>
          </p:cNvPr>
          <p:cNvGrpSpPr/>
          <p:nvPr/>
        </p:nvGrpSpPr>
        <p:grpSpPr>
          <a:xfrm>
            <a:off x="7106078" y="678415"/>
            <a:ext cx="3983160" cy="1979809"/>
            <a:chOff x="7106078" y="678415"/>
            <a:chExt cx="3983160" cy="197980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BF8118-3628-4AB4-A5F2-07700ED974AA}"/>
                </a:ext>
              </a:extLst>
            </p:cNvPr>
            <p:cNvCxnSpPr/>
            <p:nvPr/>
          </p:nvCxnSpPr>
          <p:spPr>
            <a:xfrm flipV="1">
              <a:off x="7106078" y="1680466"/>
              <a:ext cx="1205500" cy="977758"/>
            </a:xfrm>
            <a:prstGeom prst="straightConnector1">
              <a:avLst/>
            </a:prstGeom>
            <a:ln w="28575">
              <a:solidFill>
                <a:srgbClr val="FF6C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B1B047-82EE-42B9-8359-A8090AEAB43B}"/>
                </a:ext>
              </a:extLst>
            </p:cNvPr>
            <p:cNvSpPr/>
            <p:nvPr/>
          </p:nvSpPr>
          <p:spPr>
            <a:xfrm>
              <a:off x="8344328" y="1096765"/>
              <a:ext cx="958923" cy="804810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5EF352-80DB-4A6E-81E3-ADE411460EDA}"/>
                </a:ext>
              </a:extLst>
            </p:cNvPr>
            <p:cNvSpPr txBox="1"/>
            <p:nvPr/>
          </p:nvSpPr>
          <p:spPr>
            <a:xfrm>
              <a:off x="8346039" y="1145568"/>
              <a:ext cx="2743199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 b="1" dirty="0">
                  <a:solidFill>
                    <a:srgbClr val="FF6C3A"/>
                  </a:solidFill>
                </a:rPr>
                <a:t>%%</a:t>
              </a:r>
              <a:endParaRPr lang="en-US" sz="4000" b="1" dirty="0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B8646D-B44C-4116-BF81-B805EC2486A8}"/>
                </a:ext>
              </a:extLst>
            </p:cNvPr>
            <p:cNvSpPr txBox="1"/>
            <p:nvPr/>
          </p:nvSpPr>
          <p:spPr>
            <a:xfrm>
              <a:off x="8178550" y="678415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Экранирование</a:t>
              </a:r>
              <a:r>
                <a:rPr lang="en-US" dirty="0"/>
                <a:t> </a:t>
              </a:r>
              <a:r>
                <a:rPr lang="en-US" dirty="0" err="1"/>
                <a:t>знака</a:t>
              </a:r>
              <a:r>
                <a:rPr lang="en-US" dirty="0"/>
                <a:t> 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Арифметические операции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1231187" y="5392220"/>
            <a:ext cx="103974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     </a:t>
            </a:r>
            <a:r>
              <a:rPr lang="en-US" dirty="0" err="1">
                <a:latin typeface="verdana"/>
                <a:ea typeface="verdana"/>
              </a:rPr>
              <a:t>Язык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программирования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Си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поддерживает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все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основные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арифметические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Эти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производятся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над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числами</a:t>
            </a:r>
            <a:r>
              <a:rPr lang="en-US" dirty="0">
                <a:latin typeface="verdana"/>
                <a:ea typeface="verdana"/>
              </a:rPr>
              <a:t>. </a:t>
            </a:r>
            <a:r>
              <a:rPr lang="en-US" dirty="0" err="1">
                <a:latin typeface="verdana"/>
                <a:ea typeface="verdana"/>
              </a:rPr>
              <a:t>Значения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которые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участвуют</a:t>
            </a:r>
            <a:r>
              <a:rPr lang="en-US" dirty="0">
                <a:latin typeface="verdana"/>
                <a:ea typeface="verdana"/>
              </a:rPr>
              <a:t> в </a:t>
            </a:r>
            <a:r>
              <a:rPr lang="en-US" dirty="0" err="1">
                <a:latin typeface="verdana"/>
                <a:ea typeface="verdana"/>
              </a:rPr>
              <a:t>операции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называются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операндами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BC805-5724-45FD-AD44-29D81F1B68F9}"/>
              </a:ext>
            </a:extLst>
          </p:cNvPr>
          <p:cNvSpPr/>
          <p:nvPr/>
        </p:nvSpPr>
        <p:spPr>
          <a:xfrm>
            <a:off x="1824029" y="106972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9BE4C-A3C6-48CE-9484-A048DE693911}"/>
              </a:ext>
            </a:extLst>
          </p:cNvPr>
          <p:cNvSpPr txBox="1"/>
          <p:nvPr/>
        </p:nvSpPr>
        <p:spPr>
          <a:xfrm>
            <a:off x="2541141" y="117125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сложение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DB094D-FBBB-4C62-8150-1F50B1E8F035}"/>
              </a:ext>
            </a:extLst>
          </p:cNvPr>
          <p:cNvSpPr/>
          <p:nvPr/>
        </p:nvSpPr>
        <p:spPr>
          <a:xfrm>
            <a:off x="1824028" y="1797475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9D3A4-AE36-40E9-912A-4E7D5F84FFE7}"/>
              </a:ext>
            </a:extLst>
          </p:cNvPr>
          <p:cNvSpPr txBox="1"/>
          <p:nvPr/>
        </p:nvSpPr>
        <p:spPr>
          <a:xfrm>
            <a:off x="2541140" y="1899005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вычитание</a:t>
            </a:r>
            <a:endParaRPr lang="en-US" dirty="0" err="1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D22F5-D3D9-44EB-B32B-F2E4441A7C2E}"/>
              </a:ext>
            </a:extLst>
          </p:cNvPr>
          <p:cNvSpPr/>
          <p:nvPr/>
        </p:nvSpPr>
        <p:spPr>
          <a:xfrm>
            <a:off x="1832589" y="260228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E83DF-FBDC-422D-9C92-19A5CEFE9F8C}"/>
              </a:ext>
            </a:extLst>
          </p:cNvPr>
          <p:cNvSpPr txBox="1"/>
          <p:nvPr/>
        </p:nvSpPr>
        <p:spPr>
          <a:xfrm>
            <a:off x="2549701" y="270381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деление</a:t>
            </a:r>
            <a:endParaRPr lang="en-US" dirty="0" err="1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F3CBC0-DE03-4B6E-A453-0E61C71FB2A7}"/>
              </a:ext>
            </a:extLst>
          </p:cNvPr>
          <p:cNvSpPr/>
          <p:nvPr/>
        </p:nvSpPr>
        <p:spPr>
          <a:xfrm>
            <a:off x="1832588" y="3415653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563AC-1CBB-46B0-8722-22A5B9511604}"/>
              </a:ext>
            </a:extLst>
          </p:cNvPr>
          <p:cNvSpPr txBox="1"/>
          <p:nvPr/>
        </p:nvSpPr>
        <p:spPr>
          <a:xfrm>
            <a:off x="2549700" y="3517183"/>
            <a:ext cx="14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умножение</a:t>
            </a:r>
            <a:endParaRPr lang="en-US" dirty="0" err="1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1917DF-8F5B-4800-81CE-17EB8F159679}"/>
              </a:ext>
            </a:extLst>
          </p:cNvPr>
          <p:cNvSpPr/>
          <p:nvPr/>
        </p:nvSpPr>
        <p:spPr>
          <a:xfrm>
            <a:off x="1832587" y="4220461"/>
            <a:ext cx="672495" cy="57791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9F089-98E7-4A4E-9D9B-F9FAA5966B4E}"/>
              </a:ext>
            </a:extLst>
          </p:cNvPr>
          <p:cNvSpPr txBox="1"/>
          <p:nvPr/>
        </p:nvSpPr>
        <p:spPr>
          <a:xfrm>
            <a:off x="2541138" y="4321991"/>
            <a:ext cx="24264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ea typeface="+mn-lt"/>
                <a:cs typeface="+mn-lt"/>
              </a:rPr>
              <a:t>деление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остатком</a:t>
            </a:r>
            <a:endParaRPr lang="en-US" dirty="0" err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81579-3C5C-45D9-8F44-76725541FFBD}"/>
              </a:ext>
            </a:extLst>
          </p:cNvPr>
          <p:cNvSpPr txBox="1"/>
          <p:nvPr/>
        </p:nvSpPr>
        <p:spPr>
          <a:xfrm>
            <a:off x="5709006" y="691793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6C3A"/>
                </a:solidFill>
              </a:rPr>
              <a:t>6 % 4 = 2</a:t>
            </a:r>
            <a:endParaRPr lang="en-US" sz="4000" b="1" dirty="0">
              <a:solidFill>
                <a:srgbClr val="FF6C3A"/>
              </a:solidFill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3BB886-C121-43C6-8505-5D037FE6F910}"/>
              </a:ext>
            </a:extLst>
          </p:cNvPr>
          <p:cNvGrpSpPr/>
          <p:nvPr/>
        </p:nvGrpSpPr>
        <p:grpSpPr>
          <a:xfrm>
            <a:off x="5141253" y="1579544"/>
            <a:ext cx="3687672" cy="1736873"/>
            <a:chOff x="5141253" y="1579544"/>
            <a:chExt cx="3687672" cy="17368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F2461-9567-45F1-9A9E-BB57E323ACC2}"/>
                </a:ext>
              </a:extLst>
            </p:cNvPr>
            <p:cNvSpPr txBox="1"/>
            <p:nvPr/>
          </p:nvSpPr>
          <p:spPr>
            <a:xfrm>
              <a:off x="5141253" y="157954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Реализация</a:t>
              </a:r>
              <a:r>
                <a:rPr lang="en-US" dirty="0"/>
                <a:t> </a:t>
              </a:r>
              <a:r>
                <a:rPr lang="en-US" dirty="0" err="1"/>
                <a:t>на</a:t>
              </a:r>
              <a:r>
                <a:rPr lang="en-US" dirty="0"/>
                <a:t> С:</a:t>
              </a:r>
              <a:endParaRPr lang="en-US">
                <a:cs typeface="Calibri"/>
              </a:endParaRPr>
            </a:p>
          </p:txBody>
        </p:sp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C9B3AF7B-B1F6-4C1B-83E7-7AE3B8C7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872" y="2120324"/>
              <a:ext cx="3000053" cy="119609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532543-9290-4F45-9F5B-7F9C62AE6551}"/>
              </a:ext>
            </a:extLst>
          </p:cNvPr>
          <p:cNvGrpSpPr/>
          <p:nvPr/>
        </p:nvGrpSpPr>
        <p:grpSpPr>
          <a:xfrm>
            <a:off x="5207071" y="3374846"/>
            <a:ext cx="2743199" cy="1547224"/>
            <a:chOff x="5207071" y="3374846"/>
            <a:chExt cx="2743199" cy="15472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31A13B-5E51-4BD8-8E90-60CBD633900D}"/>
                </a:ext>
              </a:extLst>
            </p:cNvPr>
            <p:cNvSpPr txBox="1"/>
            <p:nvPr/>
          </p:nvSpPr>
          <p:spPr>
            <a:xfrm>
              <a:off x="5207071" y="3374846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Результат</a:t>
              </a:r>
              <a:r>
                <a:rPr lang="en-US" dirty="0"/>
                <a:t>:</a:t>
              </a:r>
              <a:endParaRPr lang="en-US" dirty="0">
                <a:cs typeface="Calibri"/>
              </a:endParaRPr>
            </a:p>
          </p:txBody>
        </p:sp>
        <p:pic>
          <p:nvPicPr>
            <p:cNvPr id="16" name="Picture 17">
              <a:extLst>
                <a:ext uri="{FF2B5EF4-FFF2-40B4-BE49-F238E27FC236}">
                  <a16:creationId xmlns:a16="http://schemas.microsoft.com/office/drawing/2014/main" id="{4C685A2D-53A9-422C-8388-D9E780F5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090" y="3888019"/>
              <a:ext cx="2123325" cy="1034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5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983303" y="112889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cs typeface="Calibri"/>
              </a:rPr>
              <a:t>Экранирование символов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B93-7A7D-4EB6-8AE8-42B963EE6F7C}"/>
              </a:ext>
            </a:extLst>
          </p:cNvPr>
          <p:cNvSpPr txBox="1"/>
          <p:nvPr/>
        </p:nvSpPr>
        <p:spPr>
          <a:xfrm>
            <a:off x="896650" y="5280707"/>
            <a:ext cx="10397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libri"/>
                <a:ea typeface="+mn-lt"/>
                <a:cs typeface="+mn-lt"/>
              </a:rPr>
              <a:t>Экранирование</a:t>
            </a:r>
            <a:r>
              <a:rPr lang="en-US" dirty="0">
                <a:latin typeface="Colibri"/>
                <a:ea typeface="+mn-lt"/>
                <a:cs typeface="+mn-lt"/>
              </a:rPr>
              <a:t> — </a:t>
            </a:r>
            <a:r>
              <a:rPr lang="en-US" dirty="0" err="1">
                <a:latin typeface="Colibri"/>
                <a:ea typeface="+mn-lt"/>
                <a:cs typeface="+mn-lt"/>
              </a:rPr>
              <a:t>это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операция</a:t>
            </a:r>
            <a:r>
              <a:rPr lang="en-US" dirty="0">
                <a:latin typeface="Colibri"/>
                <a:ea typeface="+mn-lt"/>
                <a:cs typeface="+mn-lt"/>
              </a:rPr>
              <a:t>, </a:t>
            </a:r>
            <a:r>
              <a:rPr lang="en-US" dirty="0" err="1">
                <a:latin typeface="Colibri"/>
                <a:ea typeface="+mn-lt"/>
                <a:cs typeface="+mn-lt"/>
              </a:rPr>
              <a:t>позволяющая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заменять</a:t>
            </a:r>
            <a:r>
              <a:rPr lang="en-US" dirty="0">
                <a:latin typeface="Colibri"/>
                <a:ea typeface="+mn-lt"/>
                <a:cs typeface="+mn-lt"/>
              </a:rPr>
              <a:t> в </a:t>
            </a:r>
            <a:r>
              <a:rPr lang="en-US" dirty="0" err="1">
                <a:latin typeface="Colibri"/>
                <a:ea typeface="+mn-lt"/>
                <a:cs typeface="+mn-lt"/>
              </a:rPr>
              <a:t>тексте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управляющие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символы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на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соответствующие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текстовые</a:t>
            </a:r>
            <a:r>
              <a:rPr lang="en-US" dirty="0">
                <a:latin typeface="Colibri"/>
                <a:ea typeface="+mn-lt"/>
                <a:cs typeface="+mn-lt"/>
              </a:rPr>
              <a:t> </a:t>
            </a:r>
            <a:r>
              <a:rPr lang="en-US" dirty="0" err="1">
                <a:latin typeface="Colibri"/>
                <a:ea typeface="+mn-lt"/>
                <a:cs typeface="+mn-lt"/>
              </a:rPr>
              <a:t>подстановки</a:t>
            </a:r>
            <a:r>
              <a:rPr lang="en-US" dirty="0">
                <a:latin typeface="Colibri"/>
                <a:ea typeface="+mn-lt"/>
                <a:cs typeface="+mn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9BE4C-A3C6-48CE-9484-A048DE693911}"/>
              </a:ext>
            </a:extLst>
          </p:cNvPr>
          <p:cNvSpPr txBox="1"/>
          <p:nvPr/>
        </p:nvSpPr>
        <p:spPr>
          <a:xfrm>
            <a:off x="948230" y="1772981"/>
            <a:ext cx="3402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solidFill>
                  <a:srgbClr val="FF6C3A"/>
                </a:solidFill>
                <a:cs typeface="Calibri"/>
              </a:rPr>
              <a:t>"6 % 4 = %d \n"</a:t>
            </a:r>
            <a:r>
              <a:rPr lang="en-US" dirty="0">
                <a:cs typeface="Calibri"/>
              </a:rPr>
              <a:t>, result)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E8BE727-4115-41C8-BFA4-6082A4677406}"/>
              </a:ext>
            </a:extLst>
          </p:cNvPr>
          <p:cNvSpPr/>
          <p:nvPr/>
        </p:nvSpPr>
        <p:spPr>
          <a:xfrm>
            <a:off x="4538347" y="1710192"/>
            <a:ext cx="976044" cy="488022"/>
          </a:xfrm>
          <a:prstGeom prst="rightArrow">
            <a:avLst/>
          </a:prstGeom>
          <a:solidFill>
            <a:srgbClr val="FF6C3A"/>
          </a:solidFill>
          <a:ln>
            <a:solidFill>
              <a:srgbClr val="FF6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61C21-9121-4457-9B88-4B73C44CBB34}"/>
              </a:ext>
            </a:extLst>
          </p:cNvPr>
          <p:cNvGrpSpPr/>
          <p:nvPr/>
        </p:nvGrpSpPr>
        <p:grpSpPr>
          <a:xfrm>
            <a:off x="6099718" y="1304693"/>
            <a:ext cx="893958" cy="1385719"/>
            <a:chOff x="6099718" y="1304693"/>
            <a:chExt cx="893958" cy="1385719"/>
          </a:xfrm>
        </p:grpSpPr>
        <p:pic>
          <p:nvPicPr>
            <p:cNvPr id="20" name="Picture 21">
              <a:extLst>
                <a:ext uri="{FF2B5EF4-FFF2-40B4-BE49-F238E27FC236}">
                  <a16:creationId xmlns:a16="http://schemas.microsoft.com/office/drawing/2014/main" id="{02FFDE36-3C36-4FF8-AFD9-7B976F19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9718" y="1304693"/>
              <a:ext cx="893958" cy="8939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C13B43-313F-47B8-AF45-FC6F502DC8F4}"/>
                </a:ext>
              </a:extLst>
            </p:cNvPr>
            <p:cNvSpPr txBox="1"/>
            <p:nvPr/>
          </p:nvSpPr>
          <p:spPr>
            <a:xfrm>
              <a:off x="6196128" y="2321080"/>
              <a:ext cx="75456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Error</a:t>
              </a:r>
              <a:endParaRPr lang="en-US" b="1">
                <a:solidFill>
                  <a:srgbClr val="FF0000"/>
                </a:solidFill>
                <a:cs typeface="Calibri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2BD257-B8D8-4B34-81C9-89D6F0580980}"/>
              </a:ext>
            </a:extLst>
          </p:cNvPr>
          <p:cNvSpPr txBox="1"/>
          <p:nvPr/>
        </p:nvSpPr>
        <p:spPr>
          <a:xfrm>
            <a:off x="985401" y="3278395"/>
            <a:ext cx="3402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solidFill>
                  <a:srgbClr val="FF6C3A"/>
                </a:solidFill>
                <a:cs typeface="Calibri"/>
              </a:rPr>
              <a:t>"6 %% 4 = %d \n"</a:t>
            </a:r>
            <a:r>
              <a:rPr lang="en-US" dirty="0">
                <a:cs typeface="Calibri"/>
              </a:rPr>
              <a:t>, result)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3B776B1-8F43-4705-9044-EC54EFF036D2}"/>
              </a:ext>
            </a:extLst>
          </p:cNvPr>
          <p:cNvSpPr/>
          <p:nvPr/>
        </p:nvSpPr>
        <p:spPr>
          <a:xfrm>
            <a:off x="4547640" y="3159850"/>
            <a:ext cx="976044" cy="488022"/>
          </a:xfrm>
          <a:prstGeom prst="rightArrow">
            <a:avLst/>
          </a:prstGeom>
          <a:solidFill>
            <a:srgbClr val="FF6C3A"/>
          </a:solidFill>
          <a:ln>
            <a:solidFill>
              <a:srgbClr val="FF6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AB3351-E635-4CCD-B338-6745C4A728EC}"/>
              </a:ext>
            </a:extLst>
          </p:cNvPr>
          <p:cNvGrpSpPr/>
          <p:nvPr/>
        </p:nvGrpSpPr>
        <p:grpSpPr>
          <a:xfrm>
            <a:off x="6099718" y="2847278"/>
            <a:ext cx="1129757" cy="1302085"/>
            <a:chOff x="6099718" y="2847278"/>
            <a:chExt cx="1129757" cy="1302085"/>
          </a:xfrm>
        </p:grpSpPr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4BDA4EC5-45D1-4A68-8D5E-F0B2C65F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9718" y="2847278"/>
              <a:ext cx="968298" cy="92183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256866-3F5F-4FF2-8D4B-B19420E512EE}"/>
                </a:ext>
              </a:extLst>
            </p:cNvPr>
            <p:cNvSpPr txBox="1"/>
            <p:nvPr/>
          </p:nvSpPr>
          <p:spPr>
            <a:xfrm>
              <a:off x="6103202" y="3780031"/>
              <a:ext cx="11262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>
                  <a:solidFill>
                    <a:srgbClr val="27B24A"/>
                  </a:solidFill>
                </a:rPr>
                <a:t>Compile</a:t>
              </a:r>
              <a:endParaRPr lang="en-US">
                <a:solidFill>
                  <a:srgbClr val="27B24A"/>
                </a:solidFill>
                <a:cs typeface="Calibri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70588E-5F6D-437A-BD3A-4AE172E3A58A}"/>
              </a:ext>
            </a:extLst>
          </p:cNvPr>
          <p:cNvSpPr txBox="1"/>
          <p:nvPr/>
        </p:nvSpPr>
        <p:spPr>
          <a:xfrm>
            <a:off x="7883912" y="1825083"/>
            <a:ext cx="37096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В </a:t>
            </a:r>
            <a:r>
              <a:rPr lang="en-US" i="1" dirty="0" err="1"/>
              <a:t>случае</a:t>
            </a:r>
            <a:r>
              <a:rPr lang="en-US" i="1" dirty="0"/>
              <a:t> </a:t>
            </a:r>
            <a:r>
              <a:rPr lang="en-US" i="1" dirty="0" err="1"/>
              <a:t>если</a:t>
            </a:r>
            <a:r>
              <a:rPr lang="en-US" i="1" dirty="0"/>
              <a:t> </a:t>
            </a:r>
            <a:r>
              <a:rPr lang="en-US" i="1" dirty="0" err="1"/>
              <a:t>нам</a:t>
            </a:r>
            <a:r>
              <a:rPr lang="en-US" i="1" dirty="0"/>
              <a:t> </a:t>
            </a:r>
            <a:r>
              <a:rPr lang="en-US" i="1" dirty="0" err="1"/>
              <a:t>нужно</a:t>
            </a:r>
            <a:r>
              <a:rPr lang="en-US" i="1" dirty="0"/>
              <a:t> </a:t>
            </a:r>
            <a:r>
              <a:rPr lang="en-US" i="1" dirty="0" err="1"/>
              <a:t>вывести</a:t>
            </a:r>
            <a:r>
              <a:rPr lang="en-US" i="1" dirty="0"/>
              <a:t> </a:t>
            </a:r>
            <a:r>
              <a:rPr lang="en-US" i="1" dirty="0" err="1"/>
              <a:t>информацию</a:t>
            </a:r>
            <a:r>
              <a:rPr lang="en-US" i="1" dirty="0"/>
              <a:t> </a:t>
            </a:r>
            <a:r>
              <a:rPr lang="en-US" i="1" dirty="0" err="1"/>
              <a:t>на</a:t>
            </a:r>
            <a:r>
              <a:rPr lang="en-US" i="1" dirty="0"/>
              <a:t> </a:t>
            </a:r>
            <a:r>
              <a:rPr lang="en-US" i="1" dirty="0" err="1"/>
              <a:t>нескольких</a:t>
            </a:r>
            <a:r>
              <a:rPr lang="en-US" i="1" dirty="0"/>
              <a:t> </a:t>
            </a:r>
            <a:r>
              <a:rPr lang="en-US" i="1" dirty="0" err="1"/>
              <a:t>строчках</a:t>
            </a:r>
            <a:r>
              <a:rPr lang="en-US" i="1" dirty="0"/>
              <a:t>, </a:t>
            </a:r>
            <a:r>
              <a:rPr lang="en-US" i="1" dirty="0" err="1"/>
              <a:t>это</a:t>
            </a:r>
            <a:r>
              <a:rPr lang="en-US" i="1" dirty="0"/>
              <a:t> </a:t>
            </a:r>
            <a:r>
              <a:rPr lang="en-US" i="1" dirty="0" err="1"/>
              <a:t>можно</a:t>
            </a:r>
            <a:r>
              <a:rPr lang="en-US" i="1" dirty="0"/>
              <a:t> </a:t>
            </a:r>
            <a:r>
              <a:rPr lang="en-US" i="1" dirty="0" err="1"/>
              <a:t>сделать</a:t>
            </a:r>
            <a:r>
              <a:rPr lang="en-US" i="1" dirty="0"/>
              <a:t> с </a:t>
            </a:r>
            <a:r>
              <a:rPr lang="en-US" i="1" dirty="0" err="1"/>
              <a:t>помощью</a:t>
            </a:r>
            <a:r>
              <a:rPr lang="en-US" i="1" dirty="0"/>
              <a:t> </a:t>
            </a:r>
            <a:r>
              <a:rPr lang="en-US" i="1" dirty="0" err="1"/>
              <a:t>управляющих</a:t>
            </a:r>
            <a:r>
              <a:rPr lang="en-US" i="1" dirty="0"/>
              <a:t> </a:t>
            </a:r>
            <a:r>
              <a:rPr lang="en-US" i="1" dirty="0" err="1"/>
              <a:t>последовательностей</a:t>
            </a:r>
            <a:r>
              <a:rPr lang="en-US" i="1" dirty="0"/>
              <a:t> и </a:t>
            </a:r>
            <a:r>
              <a:rPr lang="en-US" i="1" dirty="0" err="1"/>
              <a:t>экранирования</a:t>
            </a:r>
            <a:r>
              <a:rPr lang="en-US" i="1" dirty="0"/>
              <a:t>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6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24" grpId="0"/>
      <p:bldP spid="26" grpId="0" animBg="1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2536</cp:revision>
  <dcterms:created xsi:type="dcterms:W3CDTF">2021-11-29T22:51:53Z</dcterms:created>
  <dcterms:modified xsi:type="dcterms:W3CDTF">2021-12-28T04:21:25Z</dcterms:modified>
</cp:coreProperties>
</file>