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5" r:id="rId4"/>
    <p:sldId id="290" r:id="rId5"/>
    <p:sldId id="291" r:id="rId6"/>
    <p:sldId id="292" r:id="rId7"/>
    <p:sldId id="294" r:id="rId8"/>
    <p:sldId id="295" r:id="rId9"/>
    <p:sldId id="296" r:id="rId10"/>
    <p:sldId id="297" r:id="rId11"/>
    <p:sldId id="299" r:id="rId12"/>
    <p:sldId id="30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3C"/>
    <a:srgbClr val="FF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4D01024-C9C5-DA47-B5B3-F55C2D2478EC}" v="190" dt="2021-12-09T08:20:30.219"/>
    <p1510:client id="{1D00F415-21C9-126B-D811-EECC4BD1021F}" v="336" dt="2021-12-08T16:55:26.595"/>
    <p1510:client id="{2535233D-D338-0EC8-8C4C-86573144488C}" v="1451" dt="2021-12-24T10:07:58.207"/>
    <p1510:client id="{35AAA831-2A0B-9B0F-7EFA-DC1609378AD5}" v="118" dt="2021-12-09T10:45:05.636"/>
    <p1510:client id="{3AE1814E-29CF-098E-6F63-66198B5ED3F9}" v="1226" dt="2021-12-09T10:42:43.371"/>
    <p1510:client id="{58A5EECA-69F4-A2C6-FD0E-DB58BAABE3E1}" v="170" dt="2021-12-08T11:52:11.015"/>
    <p1510:client id="{76C67B89-7FF5-29BB-0BA0-9F7066B8DB8E}" v="1998" dt="2021-12-23T11:43:26.825"/>
    <p1510:client id="{8D6854E7-4F17-FE40-59D2-55336647B245}" v="392" dt="2021-12-08T17:31:06.388"/>
    <p1510:client id="{9BFC776D-9240-A62B-7277-02C9E30D22CA}" v="479" dt="2021-12-08T17:59:18.181"/>
    <p1510:client id="{C89ACF45-C2F8-E76F-58EF-8272F11558CB}" v="235" dt="2021-12-02T10:05:05.975"/>
    <p1510:client id="{E143B352-6C6B-8238-531D-573B4674CE9C}" v="2349" dt="2021-12-07T09:23:16.743"/>
    <p1510:client id="{EFCDE790-F7A8-3349-1351-42796E12D893}" v="2512" dt="2021-12-17T11:19:57.635"/>
    <p1510:client id="{F0997DAC-AB05-AC6A-0F70-E9C2083FACC0}" v="6" dt="2021-12-18T05:34:09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Переменные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E2E64-A14C-41A3-979A-B3936B6C9384}"/>
              </a:ext>
            </a:extLst>
          </p:cNvPr>
          <p:cNvSpPr txBox="1"/>
          <p:nvPr/>
        </p:nvSpPr>
        <p:spPr>
          <a:xfrm>
            <a:off x="725121" y="832584"/>
            <a:ext cx="28018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Обьявление</a:t>
            </a:r>
            <a:r>
              <a:rPr lang="en-US" b="1" dirty="0"/>
              <a:t> </a:t>
            </a:r>
            <a:r>
              <a:rPr lang="en-US" b="1" dirty="0" err="1"/>
              <a:t>переменной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65FE0-96DE-49FC-BA10-461FB8FA3D29}"/>
              </a:ext>
            </a:extLst>
          </p:cNvPr>
          <p:cNvSpPr txBox="1"/>
          <p:nvPr/>
        </p:nvSpPr>
        <p:spPr>
          <a:xfrm>
            <a:off x="1744785" y="1451708"/>
            <a:ext cx="1795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C3A"/>
                </a:solidFill>
                <a:ea typeface="+mn-lt"/>
                <a:cs typeface="+mn-lt"/>
              </a:rPr>
              <a:t>int </a:t>
            </a:r>
            <a:r>
              <a:rPr lang="en-US" sz="3200" dirty="0">
                <a:ea typeface="+mn-lt"/>
                <a:cs typeface="+mn-lt"/>
              </a:rPr>
              <a:t>num;</a:t>
            </a:r>
            <a:endParaRPr lang="en-US" sz="3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F9415-8EA8-484E-BFD2-5DAFE6BE0932}"/>
              </a:ext>
            </a:extLst>
          </p:cNvPr>
          <p:cNvSpPr txBox="1"/>
          <p:nvPr/>
        </p:nvSpPr>
        <p:spPr>
          <a:xfrm>
            <a:off x="725121" y="2249122"/>
            <a:ext cx="40425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Присваивание</a:t>
            </a:r>
            <a:r>
              <a:rPr lang="en-US" b="1" dirty="0"/>
              <a:t> </a:t>
            </a:r>
            <a:r>
              <a:rPr lang="en-US" b="1" dirty="0" err="1"/>
              <a:t>значения</a:t>
            </a:r>
            <a:r>
              <a:rPr lang="en-US" b="1" dirty="0"/>
              <a:t> </a:t>
            </a:r>
            <a:r>
              <a:rPr lang="en-US" b="1" dirty="0" err="1"/>
              <a:t>переменной</a:t>
            </a:r>
            <a:r>
              <a:rPr lang="en-US" b="1" dirty="0"/>
              <a:t>:</a:t>
            </a:r>
            <a:endParaRPr 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C6461-F6B3-4661-B56A-317B92B76EB0}"/>
              </a:ext>
            </a:extLst>
          </p:cNvPr>
          <p:cNvSpPr txBox="1"/>
          <p:nvPr/>
        </p:nvSpPr>
        <p:spPr>
          <a:xfrm>
            <a:off x="1744785" y="2760785"/>
            <a:ext cx="22449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num = </a:t>
            </a:r>
            <a:r>
              <a:rPr lang="en-US" sz="3200" dirty="0">
                <a:solidFill>
                  <a:srgbClr val="FF6C3A"/>
                </a:solidFill>
                <a:ea typeface="+mn-lt"/>
                <a:cs typeface="+mn-lt"/>
              </a:rPr>
              <a:t>42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sz="32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93D85-9443-42A8-8369-F6D86A1DE131}"/>
              </a:ext>
            </a:extLst>
          </p:cNvPr>
          <p:cNvSpPr txBox="1"/>
          <p:nvPr/>
        </p:nvSpPr>
        <p:spPr>
          <a:xfrm>
            <a:off x="764197" y="3558198"/>
            <a:ext cx="430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cs typeface="Calibri"/>
              </a:rPr>
              <a:t>Обьявление</a:t>
            </a:r>
            <a:r>
              <a:rPr lang="en-US" b="1" dirty="0">
                <a:cs typeface="Calibri"/>
              </a:rPr>
              <a:t> </a:t>
            </a:r>
            <a:r>
              <a:rPr lang="en-US" b="1" dirty="0" err="1">
                <a:cs typeface="Calibri"/>
              </a:rPr>
              <a:t>переменной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со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значением</a:t>
            </a:r>
            <a:r>
              <a:rPr lang="en-US" b="1" dirty="0">
                <a:cs typeface="Calibri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8C15C-C777-4999-BB3D-4D0CC88570E2}"/>
              </a:ext>
            </a:extLst>
          </p:cNvPr>
          <p:cNvSpPr txBox="1"/>
          <p:nvPr/>
        </p:nvSpPr>
        <p:spPr>
          <a:xfrm>
            <a:off x="1783861" y="4069861"/>
            <a:ext cx="24989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C3A"/>
                </a:solidFill>
                <a:ea typeface="+mn-lt"/>
                <a:cs typeface="+mn-lt"/>
              </a:rPr>
              <a:t>int </a:t>
            </a:r>
            <a:r>
              <a:rPr lang="en-US" sz="3200" dirty="0">
                <a:ea typeface="+mn-lt"/>
                <a:cs typeface="+mn-lt"/>
              </a:rPr>
              <a:t>num = </a:t>
            </a:r>
            <a:r>
              <a:rPr lang="en-US" sz="3200" dirty="0">
                <a:solidFill>
                  <a:srgbClr val="FF6C3A"/>
                </a:solidFill>
                <a:ea typeface="+mn-lt"/>
                <a:cs typeface="+mn-lt"/>
              </a:rPr>
              <a:t>42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sz="3200">
              <a:cs typeface="Calibri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7EE91BBC-56D9-4A4F-84A7-8247B11F07D3}"/>
              </a:ext>
            </a:extLst>
          </p:cNvPr>
          <p:cNvSpPr/>
          <p:nvPr/>
        </p:nvSpPr>
        <p:spPr>
          <a:xfrm>
            <a:off x="8004294" y="2944970"/>
            <a:ext cx="1913859" cy="1639183"/>
          </a:xfrm>
          <a:prstGeom prst="cube">
            <a:avLst/>
          </a:prstGeom>
          <a:solidFill>
            <a:srgbClr val="FF6C3A"/>
          </a:solidFill>
          <a:ln>
            <a:solidFill>
              <a:srgbClr val="00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cs typeface="Calibri"/>
              </a:rPr>
              <a:t>num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CCE85-2E1E-475E-80B7-8702E47DFE38}"/>
              </a:ext>
            </a:extLst>
          </p:cNvPr>
          <p:cNvSpPr txBox="1"/>
          <p:nvPr/>
        </p:nvSpPr>
        <p:spPr>
          <a:xfrm>
            <a:off x="6976065" y="4645764"/>
            <a:ext cx="4143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Только</a:t>
            </a:r>
            <a:r>
              <a:rPr lang="en-US" i="1" dirty="0"/>
              <a:t> </a:t>
            </a:r>
            <a:r>
              <a:rPr lang="en-US" i="1" dirty="0" err="1"/>
              <a:t>для</a:t>
            </a:r>
            <a:r>
              <a:rPr lang="en-US" i="1" dirty="0"/>
              <a:t> </a:t>
            </a:r>
            <a:r>
              <a:rPr lang="en-US" i="1" dirty="0" err="1"/>
              <a:t>целочисленных</a:t>
            </a:r>
            <a:r>
              <a:rPr lang="en-US" i="1" dirty="0"/>
              <a:t> </a:t>
            </a:r>
            <a:r>
              <a:rPr lang="en-US" i="1" dirty="0" err="1"/>
              <a:t>значений</a:t>
            </a:r>
            <a:endParaRPr lang="en-US" i="1" dirty="0"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E25B66-6C66-42E4-B958-4E879BC18065}"/>
              </a:ext>
            </a:extLst>
          </p:cNvPr>
          <p:cNvGrpSpPr/>
          <p:nvPr/>
        </p:nvGrpSpPr>
        <p:grpSpPr>
          <a:xfrm>
            <a:off x="8596424" y="1578935"/>
            <a:ext cx="2743200" cy="1193618"/>
            <a:chOff x="8596424" y="1578935"/>
            <a:chExt cx="2743200" cy="11936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B49986-105E-4AA0-AD15-F592AE746B56}"/>
                </a:ext>
              </a:extLst>
            </p:cNvPr>
            <p:cNvSpPr txBox="1"/>
            <p:nvPr/>
          </p:nvSpPr>
          <p:spPr>
            <a:xfrm>
              <a:off x="8596424" y="1578935"/>
              <a:ext cx="274320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 dirty="0">
                  <a:solidFill>
                    <a:srgbClr val="FF6C3A"/>
                  </a:solidFill>
                </a:rPr>
                <a:t>42</a:t>
              </a:r>
              <a:endParaRPr lang="en-US" sz="3200" b="1">
                <a:solidFill>
                  <a:srgbClr val="FF6C3A"/>
                </a:solidFill>
                <a:cs typeface="Calibri"/>
              </a:endParaRP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4741523F-4740-4960-BE1F-19BFE9C1A4CE}"/>
                </a:ext>
              </a:extLst>
            </p:cNvPr>
            <p:cNvSpPr/>
            <p:nvPr/>
          </p:nvSpPr>
          <p:spPr>
            <a:xfrm>
              <a:off x="8787605" y="2267508"/>
              <a:ext cx="265814" cy="505045"/>
            </a:xfrm>
            <a:prstGeom prst="downArrow">
              <a:avLst/>
            </a:prstGeom>
            <a:solidFill>
              <a:srgbClr val="001D3C"/>
            </a:solidFill>
            <a:ln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61E283-3D52-43A1-8C34-BC42833FB1C7}"/>
              </a:ext>
            </a:extLst>
          </p:cNvPr>
          <p:cNvSpPr txBox="1"/>
          <p:nvPr/>
        </p:nvSpPr>
        <p:spPr>
          <a:xfrm>
            <a:off x="1783861" y="5363489"/>
            <a:ext cx="24989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C3A"/>
                </a:solidFill>
                <a:ea typeface="+mn-lt"/>
                <a:cs typeface="+mn-lt"/>
              </a:rPr>
              <a:t>float </a:t>
            </a:r>
            <a:r>
              <a:rPr lang="en-US" sz="3200" dirty="0">
                <a:solidFill>
                  <a:srgbClr val="000000"/>
                </a:solidFill>
                <a:ea typeface="+mn-lt"/>
                <a:cs typeface="+mn-lt"/>
              </a:rPr>
              <a:t>x, </a:t>
            </a:r>
            <a:r>
              <a:rPr lang="en-US" sz="3200" dirty="0">
                <a:ea typeface="+mn-lt"/>
                <a:cs typeface="+mn-lt"/>
              </a:rPr>
              <a:t>y, z, X;</a:t>
            </a:r>
            <a:endParaRPr lang="en-US" sz="3200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E5B58-7787-4A50-98F0-8DD7BF837845}"/>
              </a:ext>
            </a:extLst>
          </p:cNvPr>
          <p:cNvSpPr txBox="1"/>
          <p:nvPr/>
        </p:nvSpPr>
        <p:spPr>
          <a:xfrm>
            <a:off x="817360" y="4825244"/>
            <a:ext cx="58922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cs typeface="Calibri"/>
              </a:rPr>
              <a:t>Обьявление</a:t>
            </a:r>
            <a:r>
              <a:rPr lang="en-US" b="1" dirty="0">
                <a:cs typeface="Calibri"/>
              </a:rPr>
              <a:t> </a:t>
            </a:r>
            <a:r>
              <a:rPr lang="en-US" b="1" dirty="0" err="1">
                <a:cs typeface="Calibri"/>
              </a:rPr>
              <a:t>нескольких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переменных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одного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типа</a:t>
            </a:r>
            <a:r>
              <a:rPr lang="en-US" b="1" dirty="0"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059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14" grpId="0"/>
      <p:bldP spid="15" grpId="0"/>
      <p:bldP spid="2" grpId="0" animBg="1"/>
      <p:bldP spid="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Оператор присваивания</a:t>
            </a:r>
            <a:endParaRPr lang="en-US" dirty="0"/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7EE91BBC-56D9-4A4F-84A7-8247B11F07D3}"/>
              </a:ext>
            </a:extLst>
          </p:cNvPr>
          <p:cNvSpPr/>
          <p:nvPr/>
        </p:nvSpPr>
        <p:spPr>
          <a:xfrm>
            <a:off x="8686550" y="2953831"/>
            <a:ext cx="1913859" cy="1639183"/>
          </a:xfrm>
          <a:prstGeom prst="cube">
            <a:avLst/>
          </a:prstGeom>
          <a:solidFill>
            <a:srgbClr val="FF6C3A"/>
          </a:solidFill>
          <a:ln>
            <a:solidFill>
              <a:srgbClr val="00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cs typeface="Calibri"/>
              </a:rPr>
              <a:t>num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49986-105E-4AA0-AD15-F592AE746B56}"/>
              </a:ext>
            </a:extLst>
          </p:cNvPr>
          <p:cNvSpPr txBox="1"/>
          <p:nvPr/>
        </p:nvSpPr>
        <p:spPr>
          <a:xfrm>
            <a:off x="9296401" y="1144772"/>
            <a:ext cx="11571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rgbClr val="FF6C3A"/>
                </a:solidFill>
              </a:rPr>
              <a:t>42</a:t>
            </a:r>
            <a:endParaRPr lang="en-US" sz="4000" b="1">
              <a:solidFill>
                <a:srgbClr val="FF6C3A"/>
              </a:solidFill>
              <a:cs typeface="Calibri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741523F-4740-4960-BE1F-19BFE9C1A4CE}"/>
              </a:ext>
            </a:extLst>
          </p:cNvPr>
          <p:cNvSpPr/>
          <p:nvPr/>
        </p:nvSpPr>
        <p:spPr>
          <a:xfrm>
            <a:off x="9434419" y="1930811"/>
            <a:ext cx="487325" cy="859463"/>
          </a:xfrm>
          <a:prstGeom prst="downArrow">
            <a:avLst/>
          </a:prstGeom>
          <a:solidFill>
            <a:srgbClr val="001D3C"/>
          </a:solidFill>
          <a:ln>
            <a:solidFill>
              <a:srgbClr val="FF6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1D3C"/>
              </a:solidFill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F9F6E68-EE0D-4EF5-AC5D-504ACB31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52" y="1503489"/>
            <a:ext cx="3779874" cy="3119642"/>
          </a:xfrm>
          <a:prstGeom prst="rect">
            <a:avLst/>
          </a:prstGeom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A6970DDD-765F-48D3-B872-7ADAE7FB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62" y="1854056"/>
            <a:ext cx="1035935" cy="103593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9F0B0B9-681E-44D7-94CC-D1D5978BA11F}"/>
              </a:ext>
            </a:extLst>
          </p:cNvPr>
          <p:cNvGrpSpPr/>
          <p:nvPr/>
        </p:nvGrpSpPr>
        <p:grpSpPr>
          <a:xfrm>
            <a:off x="1203770" y="800546"/>
            <a:ext cx="4837293" cy="735537"/>
            <a:chOff x="1203770" y="800546"/>
            <a:chExt cx="4837293" cy="73553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574984A-B93A-4A6D-B30B-FBC0EB3A37C5}"/>
                </a:ext>
              </a:extLst>
            </p:cNvPr>
            <p:cNvSpPr/>
            <p:nvPr/>
          </p:nvSpPr>
          <p:spPr>
            <a:xfrm>
              <a:off x="1203770" y="800546"/>
              <a:ext cx="1081045" cy="73553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4000" b="1" dirty="0">
                  <a:ea typeface="+mn-lt"/>
                  <a:cs typeface="+mn-lt"/>
                </a:rPr>
                <a:t>=</a:t>
              </a:r>
              <a:endParaRPr lang="en-US" sz="4000" b="1" dirty="0">
                <a:cs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54379A-A42D-42FF-BAE3-6DCB7EA9B9A4}"/>
                </a:ext>
              </a:extLst>
            </p:cNvPr>
            <p:cNvSpPr txBox="1"/>
            <p:nvPr/>
          </p:nvSpPr>
          <p:spPr>
            <a:xfrm>
              <a:off x="2287771" y="940981"/>
              <a:ext cx="375329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- </a:t>
              </a:r>
              <a:r>
                <a:rPr lang="en-US" sz="2400" dirty="0" err="1"/>
                <a:t>оператор</a:t>
              </a:r>
              <a:r>
                <a:rPr lang="en-US" sz="2400" dirty="0"/>
                <a:t> </a:t>
              </a:r>
              <a:r>
                <a:rPr lang="en-US" sz="2400" dirty="0" err="1"/>
                <a:t>присваивания</a:t>
              </a:r>
              <a:endParaRPr lang="en-US" sz="2400" dirty="0" err="1">
                <a:cs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8E2F5E-CB07-40B7-B48B-F74F3CA083F7}"/>
              </a:ext>
            </a:extLst>
          </p:cNvPr>
          <p:cNvGrpSpPr/>
          <p:nvPr/>
        </p:nvGrpSpPr>
        <p:grpSpPr>
          <a:xfrm>
            <a:off x="1585298" y="2275731"/>
            <a:ext cx="1804444" cy="1573404"/>
            <a:chOff x="1585298" y="2275731"/>
            <a:chExt cx="1804444" cy="15734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A7E980-BCDE-49A9-AF9C-98AECC552AFA}"/>
                </a:ext>
              </a:extLst>
            </p:cNvPr>
            <p:cNvSpPr txBox="1"/>
            <p:nvPr/>
          </p:nvSpPr>
          <p:spPr>
            <a:xfrm>
              <a:off x="1585298" y="2275731"/>
              <a:ext cx="1450026" cy="59363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rgbClr val="FF6C3A"/>
                  </a:solidFill>
                  <a:ea typeface="+mn-lt"/>
                  <a:cs typeface="+mn-lt"/>
                </a:rPr>
                <a:t>int </a:t>
              </a:r>
              <a:r>
                <a:rPr lang="en-US" sz="3200" dirty="0" err="1">
                  <a:ea typeface="+mn-lt"/>
                  <a:cs typeface="+mn-lt"/>
                </a:rPr>
                <a:t>i</a:t>
              </a:r>
              <a:r>
                <a:rPr lang="en-US" sz="3200" dirty="0">
                  <a:ea typeface="+mn-lt"/>
                  <a:cs typeface="+mn-lt"/>
                </a:rPr>
                <a:t>;</a:t>
              </a:r>
              <a:endParaRPr lang="en-US" sz="3200">
                <a:cs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12A780-5AF1-40EC-A2B2-919EAC17D0EF}"/>
                </a:ext>
              </a:extLst>
            </p:cNvPr>
            <p:cNvSpPr txBox="1"/>
            <p:nvPr/>
          </p:nvSpPr>
          <p:spPr>
            <a:xfrm>
              <a:off x="1594158" y="2771917"/>
              <a:ext cx="1795584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>
                  <a:ea typeface="+mn-lt"/>
                  <a:cs typeface="+mn-lt"/>
                </a:rPr>
                <a:t>i</a:t>
              </a:r>
              <a:r>
                <a:rPr lang="en-US" sz="3200" dirty="0">
                  <a:ea typeface="+mn-lt"/>
                  <a:cs typeface="+mn-lt"/>
                </a:rPr>
                <a:t> = 6;</a:t>
              </a:r>
            </a:p>
            <a:p>
              <a:r>
                <a:rPr lang="en-US" sz="3200" dirty="0" err="1">
                  <a:cs typeface="Calibri"/>
                </a:rPr>
                <a:t>i</a:t>
              </a:r>
              <a:r>
                <a:rPr lang="en-US" sz="3200" dirty="0">
                  <a:cs typeface="Calibri"/>
                </a:rPr>
                <a:t> = </a:t>
              </a:r>
              <a:r>
                <a:rPr lang="en-US" sz="3200" dirty="0" err="1">
                  <a:cs typeface="Calibri"/>
                </a:rPr>
                <a:t>i</a:t>
              </a:r>
              <a:r>
                <a:rPr lang="en-US" sz="3200" dirty="0">
                  <a:cs typeface="Calibri"/>
                </a:rPr>
                <a:t> + 1;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81A56FF-500B-4D27-8E1F-975F6C711E18}"/>
              </a:ext>
            </a:extLst>
          </p:cNvPr>
          <p:cNvSpPr txBox="1"/>
          <p:nvPr/>
        </p:nvSpPr>
        <p:spPr>
          <a:xfrm>
            <a:off x="913690" y="1871983"/>
            <a:ext cx="5654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Синтаксис</a:t>
            </a:r>
            <a:r>
              <a:rPr lang="en-US" b="1" dirty="0"/>
              <a:t>: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8C53EC-07F1-44D0-9B3B-45189B51134E}"/>
              </a:ext>
            </a:extLst>
          </p:cNvPr>
          <p:cNvGrpSpPr/>
          <p:nvPr/>
        </p:nvGrpSpPr>
        <p:grpSpPr>
          <a:xfrm>
            <a:off x="645446" y="4972493"/>
            <a:ext cx="6653806" cy="461665"/>
            <a:chOff x="645446" y="4972493"/>
            <a:chExt cx="6653806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EDA200-F81A-40BD-9E4A-D7AEFDD9A629}"/>
                </a:ext>
              </a:extLst>
            </p:cNvPr>
            <p:cNvSpPr txBox="1"/>
            <p:nvPr/>
          </p:nvSpPr>
          <p:spPr>
            <a:xfrm>
              <a:off x="645446" y="4972493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dirty="0" err="1"/>
                <a:t>Присваивание</a:t>
              </a:r>
              <a:endParaRPr lang="en-US" sz="2400" b="1">
                <a:cs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50A2AF-8881-4B39-BCB1-79A0F0DA55A6}"/>
                </a:ext>
              </a:extLst>
            </p:cNvPr>
            <p:cNvSpPr txBox="1"/>
            <p:nvPr/>
          </p:nvSpPr>
          <p:spPr>
            <a:xfrm>
              <a:off x="4556052" y="4972493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dirty="0" err="1"/>
                <a:t>Сравнение</a:t>
              </a:r>
              <a:endParaRPr lang="en-US" dirty="0" err="1"/>
            </a:p>
          </p:txBody>
        </p:sp>
      </p:grpSp>
      <p:pic>
        <p:nvPicPr>
          <p:cNvPr id="5" name="Picture 8">
            <a:extLst>
              <a:ext uri="{FF2B5EF4-FFF2-40B4-BE49-F238E27FC236}">
                <a16:creationId xmlns:a16="http://schemas.microsoft.com/office/drawing/2014/main" id="{072EB987-A032-49A7-A026-6012AFF9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160" y="4642413"/>
            <a:ext cx="1257783" cy="12674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A23369C-EB3D-4AA9-8132-3DD9EB11DDA7}"/>
              </a:ext>
            </a:extLst>
          </p:cNvPr>
          <p:cNvGrpSpPr/>
          <p:nvPr/>
        </p:nvGrpSpPr>
        <p:grpSpPr>
          <a:xfrm>
            <a:off x="1116959" y="5652267"/>
            <a:ext cx="4736717" cy="735537"/>
            <a:chOff x="1116959" y="5652267"/>
            <a:chExt cx="4736717" cy="73553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9A7F63-04F8-4F4F-A613-465A5DA38F2C}"/>
                </a:ext>
              </a:extLst>
            </p:cNvPr>
            <p:cNvSpPr/>
            <p:nvPr/>
          </p:nvSpPr>
          <p:spPr>
            <a:xfrm>
              <a:off x="1116959" y="5652267"/>
              <a:ext cx="1081045" cy="73553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4000" b="1" dirty="0">
                  <a:ea typeface="+mn-lt"/>
                  <a:cs typeface="+mn-lt"/>
                </a:rPr>
                <a:t>=</a:t>
              </a:r>
              <a:endParaRPr lang="en-US" sz="4000" b="1" dirty="0">
                <a:cs typeface="Calibri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27A2FD8-F50C-468F-B960-4F3EFD97429D}"/>
                </a:ext>
              </a:extLst>
            </p:cNvPr>
            <p:cNvSpPr/>
            <p:nvPr/>
          </p:nvSpPr>
          <p:spPr>
            <a:xfrm>
              <a:off x="4772631" y="5652267"/>
              <a:ext cx="1081045" cy="73553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4000" b="1" dirty="0">
                  <a:ea typeface="+mn-lt"/>
                  <a:cs typeface="+mn-lt"/>
                </a:rPr>
                <a:t>==</a:t>
              </a:r>
              <a:endParaRPr lang="en-US" sz="4000" b="1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37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 err="1">
                <a:ea typeface="+mn-lt"/>
                <a:cs typeface="+mn-lt"/>
              </a:rPr>
              <a:t>Булевые</a:t>
            </a:r>
            <a:r>
              <a:rPr lang="ru-RU" sz="2400" b="1" dirty="0">
                <a:ea typeface="+mn-lt"/>
                <a:cs typeface="+mn-lt"/>
              </a:rPr>
              <a:t> типы данных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0337C-DAC5-459B-958D-93F7BA7E48CD}"/>
              </a:ext>
            </a:extLst>
          </p:cNvPr>
          <p:cNvSpPr txBox="1"/>
          <p:nvPr/>
        </p:nvSpPr>
        <p:spPr>
          <a:xfrm>
            <a:off x="3045622" y="6094070"/>
            <a:ext cx="40290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В </a:t>
            </a:r>
            <a:r>
              <a:rPr lang="en-US" i="1" dirty="0" err="1"/>
              <a:t>языке</a:t>
            </a:r>
            <a:r>
              <a:rPr lang="en-US" i="1" dirty="0"/>
              <a:t> С </a:t>
            </a:r>
            <a:r>
              <a:rPr lang="en-US" i="1" dirty="0" err="1"/>
              <a:t>нет</a:t>
            </a:r>
            <a:r>
              <a:rPr lang="en-US" i="1" dirty="0"/>
              <a:t> </a:t>
            </a:r>
            <a:r>
              <a:rPr lang="en-US" i="1" dirty="0" err="1"/>
              <a:t>булевых</a:t>
            </a:r>
            <a:r>
              <a:rPr lang="en-US" i="1" dirty="0"/>
              <a:t> </a:t>
            </a:r>
            <a:r>
              <a:rPr lang="en-US" i="1" dirty="0" err="1"/>
              <a:t>типов</a:t>
            </a:r>
            <a:r>
              <a:rPr lang="en-US" i="1" dirty="0"/>
              <a:t> </a:t>
            </a:r>
            <a:r>
              <a:rPr lang="en-US" i="1" dirty="0" err="1"/>
              <a:t>данных</a:t>
            </a:r>
            <a:endParaRPr lang="en-US" i="1" dirty="0" err="1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3C0DBF-9968-45D8-AFCE-3FB7D16FDEDE}"/>
              </a:ext>
            </a:extLst>
          </p:cNvPr>
          <p:cNvSpPr txBox="1"/>
          <p:nvPr/>
        </p:nvSpPr>
        <p:spPr>
          <a:xfrm>
            <a:off x="6838347" y="6094070"/>
            <a:ext cx="1653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FF6C3A"/>
                </a:solidFill>
                <a:cs typeface="Calibri"/>
              </a:rPr>
              <a:t>,</a:t>
            </a:r>
            <a:r>
              <a:rPr lang="en-US" i="1" dirty="0" err="1">
                <a:solidFill>
                  <a:srgbClr val="FF6C3A"/>
                </a:solidFill>
                <a:cs typeface="Calibri"/>
              </a:rPr>
              <a:t>но</a:t>
            </a:r>
            <a:r>
              <a:rPr lang="en-US" i="1" dirty="0">
                <a:solidFill>
                  <a:srgbClr val="FF6C3A"/>
                </a:solidFill>
                <a:cs typeface="Calibri"/>
              </a:rPr>
              <a:t> </a:t>
            </a:r>
            <a:r>
              <a:rPr lang="en-US" i="1" dirty="0" err="1">
                <a:solidFill>
                  <a:srgbClr val="FF6C3A"/>
                </a:solidFill>
                <a:cs typeface="Calibri"/>
              </a:rPr>
              <a:t>есть</a:t>
            </a:r>
            <a:r>
              <a:rPr lang="en-US" i="1" dirty="0">
                <a:solidFill>
                  <a:srgbClr val="FF6C3A"/>
                </a:solidFill>
                <a:cs typeface="Calibri"/>
              </a:rPr>
              <a:t> </a:t>
            </a:r>
            <a:r>
              <a:rPr lang="en-US" b="1" i="1" dirty="0">
                <a:solidFill>
                  <a:srgbClr val="FF6C3A"/>
                </a:solidFill>
                <a:cs typeface="Calibri"/>
              </a:rPr>
              <a:t>int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A97298-DFD0-4F8F-8954-F5B13D775C1D}"/>
              </a:ext>
            </a:extLst>
          </p:cNvPr>
          <p:cNvGrpSpPr/>
          <p:nvPr/>
        </p:nvGrpSpPr>
        <p:grpSpPr>
          <a:xfrm>
            <a:off x="1854170" y="957805"/>
            <a:ext cx="4546921" cy="4556567"/>
            <a:chOff x="285867" y="1010968"/>
            <a:chExt cx="4546921" cy="4556567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5CBB240A-CF47-420F-BD1A-D08E9308F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867" y="1010968"/>
              <a:ext cx="4546921" cy="4556567"/>
            </a:xfrm>
            <a:prstGeom prst="rect">
              <a:avLst/>
            </a:prstGeom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BB9DA84D-DC38-4D5E-A819-33F444638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640000">
              <a:off x="546601" y="1371102"/>
              <a:ext cx="985235" cy="965944"/>
            </a:xfrm>
            <a:prstGeom prst="rect">
              <a:avLst/>
            </a:prstGeom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06FA9657-E6A8-420B-A914-0D1D798FC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0000">
              <a:off x="898313" y="3314035"/>
              <a:ext cx="1110627" cy="1139564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B2EA02-F024-4956-B43E-B433BEF7A44C}"/>
              </a:ext>
            </a:extLst>
          </p:cNvPr>
          <p:cNvGrpSpPr/>
          <p:nvPr/>
        </p:nvGrpSpPr>
        <p:grpSpPr>
          <a:xfrm>
            <a:off x="4697823" y="1748166"/>
            <a:ext cx="4456991" cy="735539"/>
            <a:chOff x="4981357" y="1783608"/>
            <a:chExt cx="4456991" cy="7355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C87313-E800-45E3-8A5A-D410F88B6C39}"/>
                </a:ext>
              </a:extLst>
            </p:cNvPr>
            <p:cNvSpPr txBox="1"/>
            <p:nvPr/>
          </p:nvSpPr>
          <p:spPr>
            <a:xfrm>
              <a:off x="6910468" y="2032500"/>
              <a:ext cx="5922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 err="1"/>
                <a:t>или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AD71602-B542-4A89-A03B-8DBFBE243BC0}"/>
                </a:ext>
              </a:extLst>
            </p:cNvPr>
            <p:cNvSpPr/>
            <p:nvPr/>
          </p:nvSpPr>
          <p:spPr>
            <a:xfrm>
              <a:off x="4981357" y="1783610"/>
              <a:ext cx="1553677" cy="73553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4000" b="1" dirty="0">
                  <a:cs typeface="Calibri"/>
                </a:rPr>
                <a:t>True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7FC82A7-29BB-46EC-BEB7-E964EFC024FA}"/>
                </a:ext>
              </a:extLst>
            </p:cNvPr>
            <p:cNvSpPr/>
            <p:nvPr/>
          </p:nvSpPr>
          <p:spPr>
            <a:xfrm>
              <a:off x="7884671" y="1783608"/>
              <a:ext cx="1553677" cy="73553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4000" b="1" dirty="0">
                  <a:cs typeface="Calibri"/>
                </a:rPr>
                <a:t>False</a:t>
              </a:r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C6D00E-4699-48F3-B925-FF6214E9CDF1}"/>
              </a:ext>
            </a:extLst>
          </p:cNvPr>
          <p:cNvGrpSpPr/>
          <p:nvPr/>
        </p:nvGrpSpPr>
        <p:grpSpPr>
          <a:xfrm>
            <a:off x="4705896" y="3884546"/>
            <a:ext cx="4448134" cy="735538"/>
            <a:chOff x="4980570" y="4035174"/>
            <a:chExt cx="4448134" cy="73553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B89AB38-4B18-4655-9B66-F633D1F88AA7}"/>
                </a:ext>
              </a:extLst>
            </p:cNvPr>
            <p:cNvSpPr/>
            <p:nvPr/>
          </p:nvSpPr>
          <p:spPr>
            <a:xfrm>
              <a:off x="4980570" y="4035175"/>
              <a:ext cx="1553677" cy="73553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4000" b="1" dirty="0">
                  <a:cs typeface="Calibri"/>
                </a:rPr>
                <a:t>1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CEF5264-DC85-4FA3-AA93-CC73E5A5E8D9}"/>
                </a:ext>
              </a:extLst>
            </p:cNvPr>
            <p:cNvSpPr/>
            <p:nvPr/>
          </p:nvSpPr>
          <p:spPr>
            <a:xfrm>
              <a:off x="7875027" y="4035174"/>
              <a:ext cx="1553677" cy="73553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4000" b="1" dirty="0">
                  <a:cs typeface="Calibri"/>
                </a:rPr>
                <a:t>0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62EAB7-8360-4662-8E26-114CD66E037C}"/>
                </a:ext>
              </a:extLst>
            </p:cNvPr>
            <p:cNvSpPr txBox="1"/>
            <p:nvPr/>
          </p:nvSpPr>
          <p:spPr>
            <a:xfrm>
              <a:off x="6900821" y="4222043"/>
              <a:ext cx="5922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 err="1"/>
                <a:t>или</a:t>
              </a:r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EC4FF91-031F-4724-8952-69E0CDFF5685}"/>
              </a:ext>
            </a:extLst>
          </p:cNvPr>
          <p:cNvSpPr/>
          <p:nvPr/>
        </p:nvSpPr>
        <p:spPr>
          <a:xfrm>
            <a:off x="5286613" y="2744865"/>
            <a:ext cx="487325" cy="974651"/>
          </a:xfrm>
          <a:prstGeom prst="downArrow">
            <a:avLst/>
          </a:prstGeom>
          <a:solidFill>
            <a:srgbClr val="001D3C"/>
          </a:solidFill>
          <a:ln>
            <a:solidFill>
              <a:srgbClr val="00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9D04D28-5EC1-4D16-9908-775CBFE1743C}"/>
              </a:ext>
            </a:extLst>
          </p:cNvPr>
          <p:cNvSpPr/>
          <p:nvPr/>
        </p:nvSpPr>
        <p:spPr>
          <a:xfrm>
            <a:off x="8121961" y="2691702"/>
            <a:ext cx="487325" cy="974651"/>
          </a:xfrm>
          <a:prstGeom prst="downArrow">
            <a:avLst/>
          </a:prstGeom>
          <a:solidFill>
            <a:srgbClr val="001D3C"/>
          </a:solidFill>
          <a:ln>
            <a:solidFill>
              <a:srgbClr val="00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2040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Введение в язык C</a:t>
            </a:r>
            <a:endParaRPr lang="ru-RU" sz="2400" b="1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678A562-319C-4B48-8785-A5BC4BDD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27" y="1770458"/>
            <a:ext cx="2743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88E54-0F87-4190-B1C0-6C96B9470276}"/>
              </a:ext>
            </a:extLst>
          </p:cNvPr>
          <p:cNvSpPr txBox="1"/>
          <p:nvPr/>
        </p:nvSpPr>
        <p:spPr>
          <a:xfrm>
            <a:off x="816707" y="4519246"/>
            <a:ext cx="3446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Дата</a:t>
            </a:r>
            <a:r>
              <a:rPr lang="en-US" i="1" dirty="0"/>
              <a:t> </a:t>
            </a:r>
            <a:r>
              <a:rPr lang="en-US" i="1" dirty="0" err="1"/>
              <a:t>создания</a:t>
            </a:r>
            <a:r>
              <a:rPr lang="en-US" i="1" dirty="0"/>
              <a:t> </a:t>
            </a:r>
            <a:r>
              <a:rPr lang="en-US" i="1" dirty="0" err="1"/>
              <a:t>языка</a:t>
            </a:r>
            <a:r>
              <a:rPr lang="en-US" i="1" dirty="0"/>
              <a:t>  C - 1972</a:t>
            </a:r>
            <a:endParaRPr lang="en-US" i="1" u="sng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D63F2-091D-4F5B-8073-A6CA47492789}"/>
              </a:ext>
            </a:extLst>
          </p:cNvPr>
          <p:cNvSpPr txBox="1"/>
          <p:nvPr/>
        </p:nvSpPr>
        <p:spPr>
          <a:xfrm>
            <a:off x="4837967" y="1086583"/>
            <a:ext cx="5654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b="1" dirty="0" err="1"/>
              <a:t>программы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языке</a:t>
            </a:r>
            <a:r>
              <a:rPr lang="en-US" b="1" dirty="0"/>
              <a:t> </a:t>
            </a:r>
            <a:r>
              <a:rPr lang="en-US" b="1" dirty="0" err="1"/>
              <a:t>программирования</a:t>
            </a:r>
            <a:r>
              <a:rPr lang="en-US" b="1" dirty="0"/>
              <a:t> C:</a:t>
            </a:r>
            <a:endParaRPr lang="en-US" b="1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1778F-9742-4836-84F5-9535192131C4}"/>
              </a:ext>
            </a:extLst>
          </p:cNvPr>
          <p:cNvSpPr txBox="1"/>
          <p:nvPr/>
        </p:nvSpPr>
        <p:spPr>
          <a:xfrm>
            <a:off x="4847736" y="4193198"/>
            <a:ext cx="5654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Вывод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C81B8779-9E57-45D0-8EBE-B3F8350C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47" y="1800159"/>
            <a:ext cx="6348046" cy="171414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0386DA12-4891-4F64-97B1-411E29FEA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015" y="4856678"/>
            <a:ext cx="6279661" cy="5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Основные типы и операторы</a:t>
            </a:r>
            <a:endParaRPr lang="en-US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317D8-1A8C-474C-B2D4-DA08829D6A19}"/>
              </a:ext>
            </a:extLst>
          </p:cNvPr>
          <p:cNvSpPr txBox="1"/>
          <p:nvPr/>
        </p:nvSpPr>
        <p:spPr>
          <a:xfrm>
            <a:off x="1393093" y="1744784"/>
            <a:ext cx="39350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1. </a:t>
            </a:r>
            <a:r>
              <a:rPr lang="en-US" sz="2000" dirty="0" err="1">
                <a:ea typeface="+mn-lt"/>
                <a:cs typeface="+mn-lt"/>
              </a:rPr>
              <a:t>Целочисленные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типы</a:t>
            </a:r>
            <a:endParaRPr lang="en-US" sz="20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7FFCF-FA04-4AFA-A5C8-9499F2C41C9A}"/>
              </a:ext>
            </a:extLst>
          </p:cNvPr>
          <p:cNvSpPr txBox="1"/>
          <p:nvPr/>
        </p:nvSpPr>
        <p:spPr>
          <a:xfrm>
            <a:off x="1389428" y="2575140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3. </a:t>
            </a:r>
            <a:r>
              <a:rPr lang="en-US" sz="2000" dirty="0" err="1">
                <a:ea typeface="+mn-lt"/>
                <a:cs typeface="+mn-lt"/>
              </a:rPr>
              <a:t>Типы</a:t>
            </a:r>
            <a:r>
              <a:rPr lang="en-US" sz="2000" dirty="0">
                <a:ea typeface="+mn-lt"/>
                <a:cs typeface="+mn-lt"/>
              </a:rPr>
              <a:t> с </a:t>
            </a:r>
            <a:r>
              <a:rPr lang="en-US" sz="2000" dirty="0" err="1">
                <a:ea typeface="+mn-lt"/>
                <a:cs typeface="+mn-lt"/>
              </a:rPr>
              <a:t>плавающей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запятой</a:t>
            </a:r>
            <a:endParaRPr lang="en-US" sz="20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A5BB9-A085-4712-AF24-9DB59BB25940}"/>
              </a:ext>
            </a:extLst>
          </p:cNvPr>
          <p:cNvSpPr txBox="1"/>
          <p:nvPr/>
        </p:nvSpPr>
        <p:spPr>
          <a:xfrm>
            <a:off x="1391245" y="2975905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4. </a:t>
            </a:r>
            <a:r>
              <a:rPr lang="en-US" sz="2000" dirty="0" err="1">
                <a:ea typeface="+mn-lt"/>
                <a:cs typeface="+mn-lt"/>
              </a:rPr>
              <a:t>Сравнение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чисел</a:t>
            </a:r>
            <a:r>
              <a:rPr lang="en-US" sz="2000" dirty="0">
                <a:ea typeface="+mn-lt"/>
                <a:cs typeface="+mn-lt"/>
              </a:rPr>
              <a:t> с </a:t>
            </a:r>
            <a:r>
              <a:rPr lang="en-US" sz="2000" dirty="0" err="1">
                <a:ea typeface="+mn-lt"/>
                <a:cs typeface="+mn-lt"/>
              </a:rPr>
              <a:t>плавающей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запятой</a:t>
            </a:r>
            <a:endParaRPr lang="en-US" sz="2000" dirty="0" err="1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E586F-47BF-44D8-9B1A-44A966292461}"/>
              </a:ext>
            </a:extLst>
          </p:cNvPr>
          <p:cNvSpPr txBox="1"/>
          <p:nvPr/>
        </p:nvSpPr>
        <p:spPr>
          <a:xfrm>
            <a:off x="1391245" y="3376671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5. </a:t>
            </a:r>
            <a:r>
              <a:rPr lang="en-US" sz="2000" dirty="0" err="1">
                <a:ea typeface="+mn-lt"/>
                <a:cs typeface="+mn-lt"/>
              </a:rPr>
              <a:t>Комментарии</a:t>
            </a:r>
            <a:endParaRPr lang="en-US" sz="2000" dirty="0" err="1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CE414D-1B0D-4BEF-8719-F18EE00E8B60}"/>
              </a:ext>
            </a:extLst>
          </p:cNvPr>
          <p:cNvSpPr txBox="1"/>
          <p:nvPr/>
        </p:nvSpPr>
        <p:spPr>
          <a:xfrm>
            <a:off x="1392153" y="3777435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6. </a:t>
            </a:r>
            <a:r>
              <a:rPr lang="en-US" sz="2000" dirty="0" err="1">
                <a:ea typeface="+mn-lt"/>
                <a:cs typeface="+mn-lt"/>
              </a:rPr>
              <a:t>Переменные</a:t>
            </a:r>
            <a:endParaRPr lang="en-US" sz="2000" dirty="0" err="1">
              <a:cs typeface="Calibri"/>
            </a:endParaRP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30525EBB-D12E-4F55-A780-A2C19CE7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477" y="1549986"/>
            <a:ext cx="4433276" cy="3767796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C7127B2F-FAD6-49B2-991B-428C8D9A0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631" y="2084754"/>
            <a:ext cx="27432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5B109-BC7B-453F-9851-9CE5607AB15D}"/>
              </a:ext>
            </a:extLst>
          </p:cNvPr>
          <p:cNvSpPr txBox="1"/>
          <p:nvPr/>
        </p:nvSpPr>
        <p:spPr>
          <a:xfrm>
            <a:off x="1394865" y="2180719"/>
            <a:ext cx="39350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2. char </a:t>
            </a:r>
            <a:r>
              <a:rPr lang="en-US" sz="2000" dirty="0" err="1">
                <a:ea typeface="+mn-lt"/>
                <a:cs typeface="+mn-lt"/>
              </a:rPr>
              <a:t>константы</a:t>
            </a:r>
            <a:endParaRPr lang="en-US" sz="2000" dirty="0" err="1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B6AD-C396-4124-8E09-7A206C1D2D9C}"/>
              </a:ext>
            </a:extLst>
          </p:cNvPr>
          <p:cNvSpPr txBox="1"/>
          <p:nvPr/>
        </p:nvSpPr>
        <p:spPr>
          <a:xfrm>
            <a:off x="1392153" y="4176156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7. </a:t>
            </a:r>
            <a:r>
              <a:rPr lang="en-US" sz="2000" dirty="0" err="1">
                <a:ea typeface="+mn-lt"/>
                <a:cs typeface="+mn-lt"/>
              </a:rPr>
              <a:t>Оператор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присваивания</a:t>
            </a:r>
            <a:endParaRPr lang="en-US" sz="2000" dirty="0" err="1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D1035-C66E-430F-8335-78443308E4E3}"/>
              </a:ext>
            </a:extLst>
          </p:cNvPr>
          <p:cNvSpPr txBox="1"/>
          <p:nvPr/>
        </p:nvSpPr>
        <p:spPr>
          <a:xfrm>
            <a:off x="1392153" y="4574876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8. </a:t>
            </a:r>
            <a:r>
              <a:rPr lang="en-US" sz="2000" dirty="0" err="1"/>
              <a:t>Булевые</a:t>
            </a:r>
            <a:r>
              <a:rPr lang="en-US" sz="2000" dirty="0"/>
              <a:t> </a:t>
            </a:r>
            <a:r>
              <a:rPr lang="en-US" sz="2000" dirty="0" err="1"/>
              <a:t>типы</a:t>
            </a:r>
            <a:r>
              <a:rPr lang="en-US" sz="2000" dirty="0"/>
              <a:t> </a:t>
            </a:r>
            <a:r>
              <a:rPr lang="en-US" sz="2000" dirty="0" err="1"/>
              <a:t>данных</a:t>
            </a:r>
            <a:endParaRPr lang="en-US" sz="20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4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15" grpId="0"/>
      <p:bldP spid="16" grpId="0"/>
      <p:bldP spid="6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Целочисленные типы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C42924-E135-4B83-BDDC-62709F2F487E}"/>
              </a:ext>
            </a:extLst>
          </p:cNvPr>
          <p:cNvSpPr/>
          <p:nvPr/>
        </p:nvSpPr>
        <p:spPr>
          <a:xfrm>
            <a:off x="1215811" y="1019559"/>
            <a:ext cx="1403430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char</a:t>
            </a:r>
            <a:endParaRPr lang="en-US" b="1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C6F65-6930-4E84-B9AE-02C460B66FB9}"/>
              </a:ext>
            </a:extLst>
          </p:cNvPr>
          <p:cNvSpPr/>
          <p:nvPr/>
        </p:nvSpPr>
        <p:spPr>
          <a:xfrm>
            <a:off x="1215810" y="2406788"/>
            <a:ext cx="1403430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short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D3868E-C4B9-44E1-BA29-56B800010CEC}"/>
              </a:ext>
            </a:extLst>
          </p:cNvPr>
          <p:cNvSpPr/>
          <p:nvPr/>
        </p:nvSpPr>
        <p:spPr>
          <a:xfrm>
            <a:off x="1206041" y="3813558"/>
            <a:ext cx="1403430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int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87FD16-FE9F-4229-A789-DB2A1308CBA5}"/>
              </a:ext>
            </a:extLst>
          </p:cNvPr>
          <p:cNvSpPr/>
          <p:nvPr/>
        </p:nvSpPr>
        <p:spPr>
          <a:xfrm>
            <a:off x="1215809" y="5230096"/>
            <a:ext cx="1403430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long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A0981A-D0D4-442E-802E-E71ED5A139EF}"/>
              </a:ext>
            </a:extLst>
          </p:cNvPr>
          <p:cNvGrpSpPr/>
          <p:nvPr/>
        </p:nvGrpSpPr>
        <p:grpSpPr>
          <a:xfrm>
            <a:off x="2793257" y="1060939"/>
            <a:ext cx="8992342" cy="923330"/>
            <a:chOff x="2793257" y="1060939"/>
            <a:chExt cx="8992342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61D968-8D42-4504-9C88-5747ED6B0C9F}"/>
                </a:ext>
              </a:extLst>
            </p:cNvPr>
            <p:cNvSpPr txBox="1"/>
            <p:nvPr/>
          </p:nvSpPr>
          <p:spPr>
            <a:xfrm>
              <a:off x="3376247" y="1060939"/>
              <a:ext cx="8409352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ea typeface="+mn-lt"/>
                  <a:cs typeface="+mn-lt"/>
                </a:rPr>
                <a:t>Символ</a:t>
              </a:r>
              <a:r>
                <a:rPr lang="en-US" dirty="0">
                  <a:ea typeface="+mn-lt"/>
                  <a:cs typeface="+mn-lt"/>
                </a:rPr>
                <a:t> ASCII - </a:t>
              </a:r>
              <a:r>
                <a:rPr lang="en-US" dirty="0" err="1">
                  <a:ea typeface="+mn-lt"/>
                  <a:cs typeface="+mn-lt"/>
                </a:rPr>
                <a:t>не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менее</a:t>
              </a:r>
              <a:r>
                <a:rPr lang="en-US" dirty="0">
                  <a:ea typeface="+mn-lt"/>
                  <a:cs typeface="+mn-lt"/>
                </a:rPr>
                <a:t> 8 </a:t>
              </a:r>
              <a:r>
                <a:rPr lang="en-US" dirty="0" err="1">
                  <a:ea typeface="+mn-lt"/>
                  <a:cs typeface="+mn-lt"/>
                </a:rPr>
                <a:t>бит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На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практике</a:t>
              </a:r>
              <a:r>
                <a:rPr lang="en-US" dirty="0">
                  <a:ea typeface="+mn-lt"/>
                  <a:cs typeface="+mn-lt"/>
                </a:rPr>
                <a:t> char - </a:t>
              </a:r>
              <a:r>
                <a:rPr lang="en-US" dirty="0" err="1">
                  <a:ea typeface="+mn-lt"/>
                  <a:cs typeface="+mn-lt"/>
                </a:rPr>
                <a:t>это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всегда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байт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размером</a:t>
              </a:r>
              <a:r>
                <a:rPr lang="en-US" dirty="0">
                  <a:ea typeface="+mn-lt"/>
                  <a:cs typeface="+mn-lt"/>
                </a:rPr>
                <a:t> 8 </a:t>
              </a:r>
              <a:r>
                <a:rPr lang="en-US" dirty="0" err="1">
                  <a:ea typeface="+mn-lt"/>
                  <a:cs typeface="+mn-lt"/>
                </a:rPr>
                <a:t>бит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которого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достаточно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для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хранения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одного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символа</a:t>
              </a:r>
              <a:r>
                <a:rPr lang="en-US" dirty="0">
                  <a:ea typeface="+mn-lt"/>
                  <a:cs typeface="+mn-lt"/>
                </a:rPr>
                <a:t> ASCII. 8 </a:t>
              </a:r>
              <a:r>
                <a:rPr lang="en-US" dirty="0" err="1">
                  <a:ea typeface="+mn-lt"/>
                  <a:cs typeface="+mn-lt"/>
                </a:rPr>
                <a:t>бит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обеспечивают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диапазон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знаком</a:t>
              </a:r>
              <a:r>
                <a:rPr lang="en-US" dirty="0">
                  <a:ea typeface="+mn-lt"/>
                  <a:cs typeface="+mn-lt"/>
                </a:rPr>
                <a:t> -128..127 </a:t>
              </a:r>
              <a:r>
                <a:rPr lang="en-US" dirty="0" err="1">
                  <a:ea typeface="+mn-lt"/>
                  <a:cs typeface="+mn-lt"/>
                </a:rPr>
                <a:t>или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диапазон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без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знака</a:t>
              </a:r>
              <a:r>
                <a:rPr lang="en-US" dirty="0">
                  <a:ea typeface="+mn-lt"/>
                  <a:cs typeface="+mn-lt"/>
                </a:rPr>
                <a:t> 0..255.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5EE756D-95AE-45B8-8ABB-DACB3797AE3C}"/>
                </a:ext>
              </a:extLst>
            </p:cNvPr>
            <p:cNvSpPr/>
            <p:nvPr/>
          </p:nvSpPr>
          <p:spPr>
            <a:xfrm>
              <a:off x="2793257" y="1310991"/>
              <a:ext cx="439616" cy="341923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00D5406-1589-4142-BE8C-B5C55F00AD42}"/>
              </a:ext>
            </a:extLst>
          </p:cNvPr>
          <p:cNvGrpSpPr/>
          <p:nvPr/>
        </p:nvGrpSpPr>
        <p:grpSpPr>
          <a:xfrm>
            <a:off x="2793257" y="2467707"/>
            <a:ext cx="8963033" cy="646331"/>
            <a:chOff x="2793257" y="2467707"/>
            <a:chExt cx="8963033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4FFA2A-B710-4207-B8EA-7EF5DB14186F}"/>
                </a:ext>
              </a:extLst>
            </p:cNvPr>
            <p:cNvSpPr txBox="1"/>
            <p:nvPr/>
          </p:nvSpPr>
          <p:spPr>
            <a:xfrm>
              <a:off x="3346938" y="2467707"/>
              <a:ext cx="840935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ea typeface="+mn-lt"/>
                  <a:cs typeface="+mn-lt"/>
                </a:rPr>
                <a:t>Маленькое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целое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число</a:t>
              </a:r>
              <a:r>
                <a:rPr lang="en-US" dirty="0">
                  <a:ea typeface="+mn-lt"/>
                  <a:cs typeface="+mn-lt"/>
                </a:rPr>
                <a:t> - </a:t>
              </a:r>
              <a:r>
                <a:rPr lang="en-US" dirty="0" err="1">
                  <a:ea typeface="+mn-lt"/>
                  <a:cs typeface="+mn-lt"/>
                </a:rPr>
                <a:t>не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менее</a:t>
              </a:r>
              <a:r>
                <a:rPr lang="en-US" dirty="0">
                  <a:ea typeface="+mn-lt"/>
                  <a:cs typeface="+mn-lt"/>
                </a:rPr>
                <a:t> 16 </a:t>
              </a:r>
              <a:r>
                <a:rPr lang="en-US" dirty="0" err="1">
                  <a:ea typeface="+mn-lt"/>
                  <a:cs typeface="+mn-lt"/>
                </a:rPr>
                <a:t>бит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что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обеспечивает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диапазон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знаком</a:t>
              </a:r>
              <a:endParaRPr lang="en-US" dirty="0" err="1"/>
            </a:p>
            <a:p>
              <a:r>
                <a:rPr lang="en-US" dirty="0">
                  <a:ea typeface="+mn-lt"/>
                  <a:cs typeface="+mn-lt"/>
                </a:rPr>
                <a:t> -32768..32767. </a:t>
              </a:r>
              <a:r>
                <a:rPr lang="en-US" dirty="0" err="1">
                  <a:ea typeface="+mn-lt"/>
                  <a:cs typeface="+mn-lt"/>
                </a:rPr>
                <a:t>Типичный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размер</a:t>
              </a:r>
              <a:r>
                <a:rPr lang="en-US" dirty="0">
                  <a:ea typeface="+mn-lt"/>
                  <a:cs typeface="+mn-lt"/>
                </a:rPr>
                <a:t> - 16 </a:t>
              </a:r>
              <a:r>
                <a:rPr lang="en-US" dirty="0" err="1">
                  <a:ea typeface="+mn-lt"/>
                  <a:cs typeface="+mn-lt"/>
                </a:rPr>
                <a:t>бит</a:t>
              </a:r>
              <a:r>
                <a:rPr lang="en-US" dirty="0">
                  <a:ea typeface="+mn-lt"/>
                  <a:cs typeface="+mn-lt"/>
                </a:rPr>
                <a:t>. </a:t>
              </a:r>
              <a:endParaRPr lang="en-US">
                <a:cs typeface="Calibri"/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8353E4EC-DD72-4D68-AD16-F27DC864C7CB}"/>
                </a:ext>
              </a:extLst>
            </p:cNvPr>
            <p:cNvSpPr/>
            <p:nvPr/>
          </p:nvSpPr>
          <p:spPr>
            <a:xfrm>
              <a:off x="2793257" y="2668914"/>
              <a:ext cx="439616" cy="341923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CFF512-B5D0-4DC6-AA44-14CCAE0F2147}"/>
              </a:ext>
            </a:extLst>
          </p:cNvPr>
          <p:cNvGrpSpPr/>
          <p:nvPr/>
        </p:nvGrpSpPr>
        <p:grpSpPr>
          <a:xfrm>
            <a:off x="2783487" y="3561861"/>
            <a:ext cx="9070495" cy="1200329"/>
            <a:chOff x="2783487" y="3561861"/>
            <a:chExt cx="9070495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817C76-135D-4A26-8E63-C42A11B1C72C}"/>
                </a:ext>
              </a:extLst>
            </p:cNvPr>
            <p:cNvSpPr txBox="1"/>
            <p:nvPr/>
          </p:nvSpPr>
          <p:spPr>
            <a:xfrm>
              <a:off x="3317630" y="3561861"/>
              <a:ext cx="8536352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ea typeface="+mn-lt"/>
                  <a:cs typeface="+mn-lt"/>
                </a:rPr>
                <a:t>Целое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число</a:t>
              </a:r>
              <a:r>
                <a:rPr lang="en-US" dirty="0">
                  <a:ea typeface="+mn-lt"/>
                  <a:cs typeface="+mn-lt"/>
                </a:rPr>
                <a:t> - </a:t>
              </a:r>
              <a:r>
                <a:rPr lang="en-US" dirty="0" err="1">
                  <a:ea typeface="+mn-lt"/>
                  <a:cs typeface="+mn-lt"/>
                </a:rPr>
                <a:t>не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менее</a:t>
              </a:r>
              <a:r>
                <a:rPr lang="en-US" dirty="0">
                  <a:ea typeface="+mn-lt"/>
                  <a:cs typeface="+mn-lt"/>
                </a:rPr>
                <a:t> 16 </a:t>
              </a:r>
              <a:r>
                <a:rPr lang="en-US" dirty="0" err="1">
                  <a:ea typeface="+mn-lt"/>
                  <a:cs typeface="+mn-lt"/>
                </a:rPr>
                <a:t>бит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обычно</a:t>
              </a:r>
              <a:r>
                <a:rPr lang="en-US" dirty="0">
                  <a:ea typeface="+mn-lt"/>
                  <a:cs typeface="+mn-lt"/>
                </a:rPr>
                <a:t> 32 </a:t>
              </a:r>
              <a:r>
                <a:rPr lang="en-US" dirty="0" err="1">
                  <a:ea typeface="+mn-lt"/>
                  <a:cs typeface="+mn-lt"/>
                </a:rPr>
                <a:t>бита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Определен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как</a:t>
              </a:r>
              <a:r>
                <a:rPr lang="en-US" dirty="0">
                  <a:ea typeface="+mn-lt"/>
                  <a:cs typeface="+mn-lt"/>
                </a:rPr>
                <a:t> "</a:t>
              </a:r>
              <a:r>
                <a:rPr lang="en-US" dirty="0" err="1">
                  <a:ea typeface="+mn-lt"/>
                  <a:cs typeface="+mn-lt"/>
                </a:rPr>
                <a:t>наиболее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удобный</a:t>
              </a:r>
              <a:r>
                <a:rPr lang="en-US" dirty="0">
                  <a:ea typeface="+mn-lt"/>
                  <a:cs typeface="+mn-lt"/>
                </a:rPr>
                <a:t>" </a:t>
              </a:r>
              <a:r>
                <a:rPr lang="en-US" dirty="0" err="1">
                  <a:ea typeface="+mn-lt"/>
                  <a:cs typeface="+mn-lt"/>
                </a:rPr>
                <a:t>размер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для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компьютера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Если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вас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действительно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волнует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диапазон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для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целочисленной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переменной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объявите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его</a:t>
              </a:r>
              <a:r>
                <a:rPr lang="en-US" dirty="0">
                  <a:ea typeface="+mn-lt"/>
                  <a:cs typeface="+mn-lt"/>
                </a:rPr>
                <a:t> int, </a:t>
              </a:r>
              <a:r>
                <a:rPr lang="en-US" dirty="0" err="1">
                  <a:ea typeface="+mn-lt"/>
                  <a:cs typeface="+mn-lt"/>
                </a:rPr>
                <a:t>так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как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это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вероятно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будет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подходящего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размера</a:t>
              </a:r>
              <a:r>
                <a:rPr lang="en-US" dirty="0">
                  <a:ea typeface="+mn-lt"/>
                  <a:cs typeface="+mn-lt"/>
                </a:rPr>
                <a:t> (16 </a:t>
              </a:r>
              <a:r>
                <a:rPr lang="en-US" dirty="0" err="1">
                  <a:ea typeface="+mn-lt"/>
                  <a:cs typeface="+mn-lt"/>
                </a:rPr>
                <a:t>или</a:t>
              </a:r>
              <a:r>
                <a:rPr lang="en-US" dirty="0">
                  <a:ea typeface="+mn-lt"/>
                  <a:cs typeface="+mn-lt"/>
                </a:rPr>
                <a:t> 32 </a:t>
              </a:r>
              <a:r>
                <a:rPr lang="en-US" dirty="0" err="1">
                  <a:ea typeface="+mn-lt"/>
                  <a:cs typeface="+mn-lt"/>
                </a:rPr>
                <a:t>бита</a:t>
              </a:r>
              <a:r>
                <a:rPr lang="en-US" dirty="0">
                  <a:ea typeface="+mn-lt"/>
                  <a:cs typeface="+mn-lt"/>
                </a:rPr>
                <a:t>), </a:t>
              </a:r>
              <a:r>
                <a:rPr lang="en-US" dirty="0" err="1">
                  <a:ea typeface="+mn-lt"/>
                  <a:cs typeface="+mn-lt"/>
                </a:rPr>
                <a:t>который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хорошо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подходит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для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этой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машины</a:t>
              </a:r>
              <a:r>
                <a:rPr lang="en-US" dirty="0">
                  <a:ea typeface="+mn-lt"/>
                  <a:cs typeface="+mn-lt"/>
                </a:rPr>
                <a:t>.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7C8D133-CC96-4287-AB86-C6524569B000}"/>
                </a:ext>
              </a:extLst>
            </p:cNvPr>
            <p:cNvSpPr/>
            <p:nvPr/>
          </p:nvSpPr>
          <p:spPr>
            <a:xfrm>
              <a:off x="2783487" y="4075683"/>
              <a:ext cx="439616" cy="341923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53C18F-5ED4-4960-AC3D-E34C5C8C324A}"/>
              </a:ext>
            </a:extLst>
          </p:cNvPr>
          <p:cNvGrpSpPr/>
          <p:nvPr/>
        </p:nvGrpSpPr>
        <p:grpSpPr>
          <a:xfrm>
            <a:off x="2793257" y="5183554"/>
            <a:ext cx="8914189" cy="1200329"/>
            <a:chOff x="2793257" y="5183554"/>
            <a:chExt cx="8914189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5D4C19-4AC3-4A73-B7C4-AE81B6AF2B1B}"/>
                </a:ext>
              </a:extLst>
            </p:cNvPr>
            <p:cNvSpPr txBox="1"/>
            <p:nvPr/>
          </p:nvSpPr>
          <p:spPr>
            <a:xfrm>
              <a:off x="3259016" y="5183554"/>
              <a:ext cx="844843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Большое</a:t>
              </a:r>
              <a:r>
                <a:rPr lang="en-US" dirty="0"/>
                <a:t> </a:t>
              </a:r>
              <a:r>
                <a:rPr lang="en-US" dirty="0" err="1"/>
                <a:t>целое</a:t>
              </a:r>
              <a:r>
                <a:rPr lang="en-US" dirty="0"/>
                <a:t> </a:t>
              </a:r>
              <a:r>
                <a:rPr lang="en-US" dirty="0" err="1"/>
                <a:t>число</a:t>
              </a:r>
              <a:r>
                <a:rPr lang="en-US" dirty="0"/>
                <a:t> - </a:t>
              </a:r>
              <a:r>
                <a:rPr lang="en-US" dirty="0" err="1"/>
                <a:t>не</a:t>
              </a:r>
              <a:r>
                <a:rPr lang="en-US" dirty="0"/>
                <a:t> </a:t>
              </a:r>
              <a:r>
                <a:rPr lang="en-US" dirty="0" err="1"/>
                <a:t>менее</a:t>
              </a:r>
              <a:r>
                <a:rPr lang="en-US" dirty="0"/>
                <a:t> 32 </a:t>
              </a:r>
              <a:r>
                <a:rPr lang="en-US" dirty="0" err="1"/>
                <a:t>бит</a:t>
              </a:r>
              <a:r>
                <a:rPr lang="en-US" dirty="0"/>
                <a:t>. </a:t>
              </a:r>
              <a:r>
                <a:rPr lang="en-US" dirty="0" err="1"/>
                <a:t>Типичный</a:t>
              </a:r>
              <a:r>
                <a:rPr lang="en-US" dirty="0"/>
                <a:t> </a:t>
              </a:r>
              <a:r>
                <a:rPr lang="en-US" dirty="0" err="1"/>
                <a:t>размер</a:t>
              </a:r>
              <a:r>
                <a:rPr lang="en-US" dirty="0"/>
                <a:t> </a:t>
              </a:r>
              <a:r>
                <a:rPr lang="en-US" dirty="0" err="1"/>
                <a:t>составляет</a:t>
              </a:r>
              <a:r>
                <a:rPr lang="en-US" dirty="0"/>
                <a:t> 32 </a:t>
              </a:r>
              <a:r>
                <a:rPr lang="en-US" dirty="0" err="1"/>
                <a:t>бита</a:t>
              </a:r>
              <a:r>
                <a:rPr lang="en-US" dirty="0"/>
                <a:t>, </a:t>
              </a:r>
              <a:r>
                <a:rPr lang="en-US" dirty="0" err="1"/>
                <a:t>что</a:t>
              </a:r>
              <a:r>
                <a:rPr lang="en-US" dirty="0"/>
                <a:t> </a:t>
              </a:r>
              <a:r>
                <a:rPr lang="en-US" dirty="0" err="1"/>
                <a:t>дает</a:t>
              </a:r>
              <a:r>
                <a:rPr lang="en-US" dirty="0"/>
                <a:t> </a:t>
              </a:r>
              <a:r>
                <a:rPr lang="en-US" dirty="0" err="1"/>
                <a:t>диапазон</a:t>
              </a:r>
              <a:r>
                <a:rPr lang="en-US" dirty="0"/>
                <a:t> </a:t>
              </a:r>
              <a:r>
                <a:rPr lang="en-US" dirty="0" err="1"/>
                <a:t>подписей</a:t>
              </a:r>
              <a:r>
                <a:rPr lang="en-US" dirty="0"/>
                <a:t> </a:t>
              </a:r>
              <a:r>
                <a:rPr lang="en-US" dirty="0" err="1"/>
                <a:t>около</a:t>
              </a:r>
              <a:r>
                <a:rPr lang="en-US" dirty="0"/>
                <a:t> -2 миллиардов..+2 </a:t>
              </a:r>
              <a:r>
                <a:rPr lang="en-US" dirty="0" err="1"/>
                <a:t>миллиарда</a:t>
              </a:r>
              <a:r>
                <a:rPr lang="en-US" dirty="0"/>
                <a:t>. </a:t>
              </a:r>
              <a:r>
                <a:rPr lang="en-US" dirty="0" err="1"/>
                <a:t>Некоторые</a:t>
              </a:r>
              <a:r>
                <a:rPr lang="en-US" dirty="0"/>
                <a:t> </a:t>
              </a:r>
              <a:r>
                <a:rPr lang="en-US" dirty="0" err="1"/>
                <a:t>компиляторы</a:t>
              </a:r>
              <a:r>
                <a:rPr lang="en-US" dirty="0"/>
                <a:t> </a:t>
              </a:r>
              <a:r>
                <a:rPr lang="en-US" dirty="0" err="1"/>
                <a:t>поддерживают</a:t>
              </a:r>
              <a:r>
                <a:rPr lang="en-US" dirty="0"/>
                <a:t> "long </a:t>
              </a:r>
              <a:r>
                <a:rPr lang="en-US" dirty="0" err="1"/>
                <a:t>long</a:t>
              </a:r>
              <a:r>
                <a:rPr lang="en-US" dirty="0"/>
                <a:t>" </a:t>
              </a:r>
              <a:r>
                <a:rPr lang="en-US" dirty="0" err="1"/>
                <a:t>для</a:t>
              </a:r>
              <a:r>
                <a:rPr lang="en-US" dirty="0"/>
                <a:t> 64-битных</a:t>
              </a:r>
            </a:p>
            <a:p>
              <a:r>
                <a:rPr lang="en-US" dirty="0" err="1"/>
                <a:t>целых</a:t>
              </a:r>
              <a:r>
                <a:rPr lang="en-US" dirty="0"/>
                <a:t> </a:t>
              </a:r>
              <a:r>
                <a:rPr lang="en-US" dirty="0" err="1"/>
                <a:t>чисел</a:t>
              </a:r>
              <a:r>
                <a:rPr lang="en-US" dirty="0"/>
                <a:t>.</a:t>
              </a:r>
              <a:endParaRPr lang="en-US" dirty="0">
                <a:cs typeface="Calibri"/>
              </a:endParaRP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2ED749D3-70A3-46F7-A9CE-F1DA0FDC9CCB}"/>
                </a:ext>
              </a:extLst>
            </p:cNvPr>
            <p:cNvSpPr/>
            <p:nvPr/>
          </p:nvSpPr>
          <p:spPr>
            <a:xfrm>
              <a:off x="2793257" y="5492221"/>
              <a:ext cx="439616" cy="341923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0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 err="1">
                <a:ea typeface="+mn-lt"/>
                <a:cs typeface="+mn-lt"/>
              </a:rPr>
              <a:t>char</a:t>
            </a:r>
            <a:r>
              <a:rPr lang="ru-RU" sz="2400" b="1" dirty="0">
                <a:ea typeface="+mn-lt"/>
                <a:cs typeface="+mn-lt"/>
              </a:rPr>
              <a:t> константы</a:t>
            </a:r>
            <a:endParaRPr lang="en-US" b="1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6041A-0089-4B84-AE93-40B1EDE08695}"/>
              </a:ext>
            </a:extLst>
          </p:cNvPr>
          <p:cNvSpPr txBox="1"/>
          <p:nvPr/>
        </p:nvSpPr>
        <p:spPr>
          <a:xfrm>
            <a:off x="982784" y="4978400"/>
            <a:ext cx="105585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" dirty="0">
                <a:ea typeface="+mn-lt"/>
                <a:cs typeface="+mn-lt"/>
              </a:rPr>
              <a:t>Константа </a:t>
            </a:r>
            <a:r>
              <a:rPr lang="ru" dirty="0" err="1">
                <a:ea typeface="+mn-lt"/>
                <a:cs typeface="+mn-lt"/>
              </a:rPr>
              <a:t>char</a:t>
            </a:r>
            <a:r>
              <a:rPr lang="ru" dirty="0">
                <a:ea typeface="+mn-lt"/>
                <a:cs typeface="+mn-lt"/>
              </a:rPr>
              <a:t> записывается в одинарные кавычки ('), например,' A 'или' z '. Константа символа «A» на самом деле является просто синонимом обычного целочисленного значения 65, которое является значением ASCII для прописной буквы «A». Существуют специальные символьные константы, такие как </a:t>
            </a:r>
            <a:endParaRPr lang="en-US">
              <a:ea typeface="+mn-lt"/>
              <a:cs typeface="+mn-lt"/>
            </a:endParaRPr>
          </a:p>
          <a:p>
            <a:r>
              <a:rPr lang="ru" dirty="0">
                <a:ea typeface="+mn-lt"/>
                <a:cs typeface="+mn-lt"/>
              </a:rPr>
              <a:t>'\ t' для табуляции, для символов, которые неудобно вводить с клавиатуры.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9A1348-56C5-42C9-8F85-98BFE1AA7914}"/>
              </a:ext>
            </a:extLst>
          </p:cNvPr>
          <p:cNvSpPr/>
          <p:nvPr/>
        </p:nvSpPr>
        <p:spPr>
          <a:xfrm>
            <a:off x="1010658" y="1556867"/>
            <a:ext cx="1100584" cy="637844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'A'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53D0D-806E-4DDD-99FB-F2022DB41F10}"/>
              </a:ext>
            </a:extLst>
          </p:cNvPr>
          <p:cNvSpPr txBox="1"/>
          <p:nvPr/>
        </p:nvSpPr>
        <p:spPr>
          <a:xfrm>
            <a:off x="2243016" y="167640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 </a:t>
            </a:r>
            <a:r>
              <a:rPr lang="en-US" sz="2000" dirty="0" err="1">
                <a:ea typeface="+mn-lt"/>
                <a:cs typeface="+mn-lt"/>
              </a:rPr>
              <a:t>заглавная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буква</a:t>
            </a:r>
            <a:r>
              <a:rPr lang="en-US" sz="2000" dirty="0">
                <a:ea typeface="+mn-lt"/>
                <a:cs typeface="+mn-lt"/>
              </a:rPr>
              <a:t> "A"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A351CE-2879-4E1E-AC36-5514030510DF}"/>
              </a:ext>
            </a:extLst>
          </p:cNvPr>
          <p:cNvSpPr/>
          <p:nvPr/>
        </p:nvSpPr>
        <p:spPr>
          <a:xfrm>
            <a:off x="1010658" y="2406790"/>
            <a:ext cx="1100584" cy="637844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'\n'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2A18F3-7190-478C-B05D-A7A153837533}"/>
              </a:ext>
            </a:extLst>
          </p:cNvPr>
          <p:cNvSpPr txBox="1"/>
          <p:nvPr/>
        </p:nvSpPr>
        <p:spPr>
          <a:xfrm>
            <a:off x="2243016" y="2457939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 </a:t>
            </a:r>
            <a:r>
              <a:rPr lang="en-US" sz="2000" dirty="0" err="1">
                <a:ea typeface="+mn-lt"/>
                <a:cs typeface="+mn-lt"/>
              </a:rPr>
              <a:t>символ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новой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строки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EB97E4-1C50-4BC8-824E-BA6945BD0639}"/>
              </a:ext>
            </a:extLst>
          </p:cNvPr>
          <p:cNvSpPr/>
          <p:nvPr/>
        </p:nvSpPr>
        <p:spPr>
          <a:xfrm>
            <a:off x="1010658" y="3295790"/>
            <a:ext cx="1100584" cy="637844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'\t'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F6C826-B94F-475C-9768-9873DD35108D}"/>
              </a:ext>
            </a:extLst>
          </p:cNvPr>
          <p:cNvSpPr txBox="1"/>
          <p:nvPr/>
        </p:nvSpPr>
        <p:spPr>
          <a:xfrm>
            <a:off x="2243016" y="334693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 </a:t>
            </a:r>
            <a:r>
              <a:rPr lang="en-US" sz="2000" dirty="0" err="1">
                <a:ea typeface="+mn-lt"/>
                <a:cs typeface="+mn-lt"/>
              </a:rPr>
              <a:t>символ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табуляции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22C231-8BD0-4DF1-920A-BD4A3C91E851}"/>
              </a:ext>
            </a:extLst>
          </p:cNvPr>
          <p:cNvSpPr txBox="1"/>
          <p:nvPr/>
        </p:nvSpPr>
        <p:spPr>
          <a:xfrm>
            <a:off x="5990736" y="861891"/>
            <a:ext cx="5654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Синтаксис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FD13C-CD49-4AA5-A8EB-E0821E6FFC54}"/>
              </a:ext>
            </a:extLst>
          </p:cNvPr>
          <p:cNvSpPr txBox="1"/>
          <p:nvPr/>
        </p:nvSpPr>
        <p:spPr>
          <a:xfrm>
            <a:off x="6668477" y="222347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FF6C3A"/>
                </a:solidFill>
              </a:rPr>
              <a:t>char </a:t>
            </a:r>
            <a:r>
              <a:rPr lang="en-US" sz="3600" dirty="0"/>
              <a:t>var = 'A';</a:t>
            </a:r>
            <a:endParaRPr lang="en-US" sz="3600"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8449D5-9568-48BF-AB96-8C270F8F437E}"/>
              </a:ext>
            </a:extLst>
          </p:cNvPr>
          <p:cNvGrpSpPr/>
          <p:nvPr/>
        </p:nvGrpSpPr>
        <p:grpSpPr>
          <a:xfrm>
            <a:off x="5678121" y="2952223"/>
            <a:ext cx="2743199" cy="701769"/>
            <a:chOff x="5678121" y="2952223"/>
            <a:chExt cx="2743199" cy="701769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06A8E7F4-A76B-45FA-9A3C-264E935069F5}"/>
                </a:ext>
              </a:extLst>
            </p:cNvPr>
            <p:cNvSpPr/>
            <p:nvPr/>
          </p:nvSpPr>
          <p:spPr>
            <a:xfrm rot="18840000">
              <a:off x="6593488" y="3020607"/>
              <a:ext cx="381000" cy="244231"/>
            </a:xfrm>
            <a:prstGeom prst="rightArrow">
              <a:avLst/>
            </a:prstGeom>
            <a:solidFill>
              <a:srgbClr val="001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1C2812-503A-436D-9DBE-C2872C853907}"/>
                </a:ext>
              </a:extLst>
            </p:cNvPr>
            <p:cNvSpPr txBox="1"/>
            <p:nvPr/>
          </p:nvSpPr>
          <p:spPr>
            <a:xfrm>
              <a:off x="5678121" y="3284660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/>
                <a:t>Тип</a:t>
              </a:r>
              <a:r>
                <a:rPr lang="en-US" i="1" dirty="0"/>
                <a:t> </a:t>
              </a:r>
              <a:r>
                <a:rPr lang="en-US" i="1" dirty="0" err="1"/>
                <a:t>данных</a:t>
              </a:r>
              <a:endParaRPr lang="en-US" i="1">
                <a:cs typeface="Calibri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989AAC-5E5B-459F-A5E6-DFE4CC287BDF}"/>
              </a:ext>
            </a:extLst>
          </p:cNvPr>
          <p:cNvGrpSpPr/>
          <p:nvPr/>
        </p:nvGrpSpPr>
        <p:grpSpPr>
          <a:xfrm>
            <a:off x="7970949" y="1467583"/>
            <a:ext cx="2863371" cy="878947"/>
            <a:chOff x="7970949" y="1467583"/>
            <a:chExt cx="2863371" cy="878947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BD7A92F-0589-462C-8D19-08F71D11DAC1}"/>
                </a:ext>
              </a:extLst>
            </p:cNvPr>
            <p:cNvSpPr/>
            <p:nvPr/>
          </p:nvSpPr>
          <p:spPr>
            <a:xfrm rot="7800000">
              <a:off x="7902565" y="2033914"/>
              <a:ext cx="381000" cy="244231"/>
            </a:xfrm>
            <a:prstGeom prst="rightArrow">
              <a:avLst/>
            </a:prstGeom>
            <a:solidFill>
              <a:srgbClr val="001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66DB5-AB32-4CF6-ABD1-56A347583DF9}"/>
                </a:ext>
              </a:extLst>
            </p:cNvPr>
            <p:cNvSpPr txBox="1"/>
            <p:nvPr/>
          </p:nvSpPr>
          <p:spPr>
            <a:xfrm>
              <a:off x="8091121" y="1467583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/>
                <a:t>Имя</a:t>
              </a:r>
              <a:r>
                <a:rPr lang="en-US" i="1" dirty="0"/>
                <a:t> </a:t>
              </a:r>
              <a:r>
                <a:rPr lang="en-US" i="1" dirty="0" err="1"/>
                <a:t>переменной</a:t>
              </a:r>
              <a:endParaRPr lang="en-US" dirty="0" err="1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6964C8-7FF6-4D4D-BF60-4B8DD4360478}"/>
              </a:ext>
            </a:extLst>
          </p:cNvPr>
          <p:cNvGrpSpPr/>
          <p:nvPr/>
        </p:nvGrpSpPr>
        <p:grpSpPr>
          <a:xfrm>
            <a:off x="8986949" y="2952221"/>
            <a:ext cx="3058755" cy="565002"/>
            <a:chOff x="8986949" y="2952221"/>
            <a:chExt cx="3058755" cy="5650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6AEEA9-342F-47CA-B1C9-0276F1D3E7B6}"/>
                </a:ext>
              </a:extLst>
            </p:cNvPr>
            <p:cNvSpPr txBox="1"/>
            <p:nvPr/>
          </p:nvSpPr>
          <p:spPr>
            <a:xfrm>
              <a:off x="9302505" y="3147891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/>
                <a:t>Значение</a:t>
              </a:r>
              <a:r>
                <a:rPr lang="en-US" i="1" dirty="0"/>
                <a:t> </a:t>
              </a:r>
              <a:r>
                <a:rPr lang="en-US" i="1" dirty="0" err="1"/>
                <a:t>константы</a:t>
              </a:r>
              <a:endParaRPr lang="en-US" dirty="0" err="1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BB570CA1-086B-4A0B-9228-13C7D38D36F0}"/>
                </a:ext>
              </a:extLst>
            </p:cNvPr>
            <p:cNvSpPr/>
            <p:nvPr/>
          </p:nvSpPr>
          <p:spPr>
            <a:xfrm rot="13140000">
              <a:off x="8986949" y="2952221"/>
              <a:ext cx="381000" cy="244231"/>
            </a:xfrm>
            <a:prstGeom prst="rightArrow">
              <a:avLst/>
            </a:prstGeom>
            <a:solidFill>
              <a:srgbClr val="001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Типы с плавающей запятой</a:t>
            </a:r>
            <a:endParaRPr lang="en-US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6041A-0089-4B84-AE93-40B1EDE08695}"/>
              </a:ext>
            </a:extLst>
          </p:cNvPr>
          <p:cNvSpPr txBox="1"/>
          <p:nvPr/>
        </p:nvSpPr>
        <p:spPr>
          <a:xfrm>
            <a:off x="640860" y="5105400"/>
            <a:ext cx="1119358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" dirty="0">
                <a:ea typeface="+mn-lt"/>
                <a:cs typeface="+mn-lt"/>
              </a:rPr>
              <a:t>Константы в исходном коде, такие как 3.14, по умолчанию имеют тип </a:t>
            </a:r>
            <a:r>
              <a:rPr lang="ru" dirty="0" err="1">
                <a:ea typeface="+mn-lt"/>
                <a:cs typeface="+mn-lt"/>
              </a:rPr>
              <a:t>double</a:t>
            </a:r>
            <a:r>
              <a:rPr lang="ru" dirty="0">
                <a:ea typeface="+mn-lt"/>
                <a:cs typeface="+mn-lt"/>
              </a:rPr>
              <a:t>, если только они не имеют суффикса "f" (с плавающей точкой) или "l" (длинный двойной). Одинарная точность соответствует примерно 6 значениям точности, а двойная - примерно 15 значениям точности. Большинство программ на языке Си используют </a:t>
            </a:r>
            <a:r>
              <a:rPr lang="ru" dirty="0" err="1">
                <a:ea typeface="+mn-lt"/>
                <a:cs typeface="+mn-lt"/>
              </a:rPr>
              <a:t>double</a:t>
            </a:r>
            <a:r>
              <a:rPr lang="ru" dirty="0">
                <a:ea typeface="+mn-lt"/>
                <a:cs typeface="+mn-lt"/>
              </a:rPr>
              <a:t> для своих вычислений. Основная причина использования </a:t>
            </a:r>
            <a:r>
              <a:rPr lang="ru" dirty="0" err="1">
                <a:ea typeface="+mn-lt"/>
                <a:cs typeface="+mn-lt"/>
              </a:rPr>
              <a:t>float</a:t>
            </a:r>
            <a:r>
              <a:rPr lang="ru" dirty="0">
                <a:ea typeface="+mn-lt"/>
                <a:cs typeface="+mn-lt"/>
              </a:rPr>
              <a:t> заключается в экономии памяти, если необходимо сохранить много чисел. 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B25FDD-A941-419A-B953-0357586DB46C}"/>
              </a:ext>
            </a:extLst>
          </p:cNvPr>
          <p:cNvSpPr/>
          <p:nvPr/>
        </p:nvSpPr>
        <p:spPr>
          <a:xfrm>
            <a:off x="2427196" y="980482"/>
            <a:ext cx="2136122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float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B44E66-C918-4DC8-8C80-5FEDF33F4108}"/>
              </a:ext>
            </a:extLst>
          </p:cNvPr>
          <p:cNvSpPr/>
          <p:nvPr/>
        </p:nvSpPr>
        <p:spPr>
          <a:xfrm>
            <a:off x="2427195" y="2367711"/>
            <a:ext cx="2136122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double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AF363-6699-4D46-A35A-F24523AE80DD}"/>
              </a:ext>
            </a:extLst>
          </p:cNvPr>
          <p:cNvSpPr/>
          <p:nvPr/>
        </p:nvSpPr>
        <p:spPr>
          <a:xfrm>
            <a:off x="2427195" y="3686558"/>
            <a:ext cx="2214276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long double</a:t>
            </a:r>
            <a:endParaRPr lang="en-US" b="1"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C1DAAE-6BDA-4A35-8DAE-2C63A772A17D}"/>
              </a:ext>
            </a:extLst>
          </p:cNvPr>
          <p:cNvGrpSpPr/>
          <p:nvPr/>
        </p:nvGrpSpPr>
        <p:grpSpPr>
          <a:xfrm>
            <a:off x="4737334" y="1070708"/>
            <a:ext cx="5534034" cy="646331"/>
            <a:chOff x="4737334" y="1070708"/>
            <a:chExt cx="5534034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D8D2C1-02E2-490C-A595-64DC3D9A92B1}"/>
                </a:ext>
              </a:extLst>
            </p:cNvPr>
            <p:cNvSpPr txBox="1"/>
            <p:nvPr/>
          </p:nvSpPr>
          <p:spPr>
            <a:xfrm>
              <a:off x="5291016" y="1070708"/>
              <a:ext cx="498035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ea typeface="+mn-lt"/>
                  <a:cs typeface="+mn-lt"/>
                </a:rPr>
                <a:t>Число</a:t>
              </a:r>
              <a:r>
                <a:rPr lang="en-US" dirty="0">
                  <a:ea typeface="+mn-lt"/>
                  <a:cs typeface="+mn-lt"/>
                </a:rPr>
                <a:t> с </a:t>
              </a:r>
              <a:r>
                <a:rPr lang="en-US" dirty="0" err="1">
                  <a:ea typeface="+mn-lt"/>
                  <a:cs typeface="+mn-lt"/>
                </a:rPr>
                <a:t>плавающей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запятой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одинарной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точности</a:t>
              </a:r>
              <a:endParaRPr lang="en-US" dirty="0" err="1"/>
            </a:p>
            <a:p>
              <a:r>
                <a:rPr lang="en-US" dirty="0" err="1">
                  <a:ea typeface="+mn-lt"/>
                  <a:cs typeface="+mn-lt"/>
                </a:rPr>
                <a:t>типичный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размер</a:t>
              </a:r>
              <a:r>
                <a:rPr lang="en-US" dirty="0">
                  <a:ea typeface="+mn-lt"/>
                  <a:cs typeface="+mn-lt"/>
                </a:rPr>
                <a:t>: 32 </a:t>
              </a:r>
              <a:r>
                <a:rPr lang="en-US" dirty="0" err="1">
                  <a:ea typeface="+mn-lt"/>
                  <a:cs typeface="+mn-lt"/>
                </a:rPr>
                <a:t>бита</a:t>
              </a:r>
              <a:endParaRPr lang="en-US" dirty="0" err="1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89D5EF7-B735-4AE9-8E43-1899F166F1D6}"/>
                </a:ext>
              </a:extLst>
            </p:cNvPr>
            <p:cNvSpPr/>
            <p:nvPr/>
          </p:nvSpPr>
          <p:spPr>
            <a:xfrm>
              <a:off x="4737334" y="1271914"/>
              <a:ext cx="439616" cy="341923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9D1653-B146-4DB7-918B-DCA6D63644BD}"/>
              </a:ext>
            </a:extLst>
          </p:cNvPr>
          <p:cNvGrpSpPr/>
          <p:nvPr/>
        </p:nvGrpSpPr>
        <p:grpSpPr>
          <a:xfrm>
            <a:off x="4737334" y="2555630"/>
            <a:ext cx="5367957" cy="646331"/>
            <a:chOff x="4737334" y="2555630"/>
            <a:chExt cx="5367957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829C7F-D594-44D0-A482-8767E073485A}"/>
                </a:ext>
              </a:extLst>
            </p:cNvPr>
            <p:cNvSpPr txBox="1"/>
            <p:nvPr/>
          </p:nvSpPr>
          <p:spPr>
            <a:xfrm>
              <a:off x="5320323" y="2555630"/>
              <a:ext cx="478496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ea typeface="+mn-lt"/>
                  <a:cs typeface="+mn-lt"/>
                </a:rPr>
                <a:t>Число</a:t>
              </a:r>
              <a:r>
                <a:rPr lang="en-US" dirty="0">
                  <a:ea typeface="+mn-lt"/>
                  <a:cs typeface="+mn-lt"/>
                </a:rPr>
                <a:t> с </a:t>
              </a:r>
              <a:r>
                <a:rPr lang="en-US" dirty="0" err="1">
                  <a:ea typeface="+mn-lt"/>
                  <a:cs typeface="+mn-lt"/>
                </a:rPr>
                <a:t>плавающей</a:t>
              </a:r>
              <a:r>
                <a:rPr lang="en-US" dirty="0">
                  <a:ea typeface="+mn-lt"/>
                  <a:cs typeface="+mn-lt"/>
                </a:rPr>
                <a:t> запятой двойной точности</a:t>
              </a:r>
              <a:endParaRPr lang="en-US">
                <a:ea typeface="+mn-lt"/>
                <a:cs typeface="+mn-lt"/>
              </a:endParaRPr>
            </a:p>
            <a:p>
              <a:r>
                <a:rPr lang="en-US" dirty="0" err="1">
                  <a:ea typeface="+mn-lt"/>
                  <a:cs typeface="+mn-lt"/>
                </a:rPr>
                <a:t>типичный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размер</a:t>
              </a:r>
              <a:r>
                <a:rPr lang="en-US" dirty="0">
                  <a:ea typeface="+mn-lt"/>
                  <a:cs typeface="+mn-lt"/>
                </a:rPr>
                <a:t>: 64 </a:t>
              </a:r>
              <a:r>
                <a:rPr lang="en-US" dirty="0" err="1">
                  <a:ea typeface="+mn-lt"/>
                  <a:cs typeface="+mn-lt"/>
                </a:rPr>
                <a:t>бита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567F31D-8FCD-4CE3-88E6-910B71238AC2}"/>
                </a:ext>
              </a:extLst>
            </p:cNvPr>
            <p:cNvSpPr/>
            <p:nvPr/>
          </p:nvSpPr>
          <p:spPr>
            <a:xfrm>
              <a:off x="4737334" y="2707991"/>
              <a:ext cx="439616" cy="341923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003AA9-C881-44AD-B2E8-E6281E018B47}"/>
              </a:ext>
            </a:extLst>
          </p:cNvPr>
          <p:cNvGrpSpPr/>
          <p:nvPr/>
        </p:nvGrpSpPr>
        <p:grpSpPr>
          <a:xfrm>
            <a:off x="4737333" y="3854938"/>
            <a:ext cx="4469189" cy="396591"/>
            <a:chOff x="4737333" y="3854938"/>
            <a:chExt cx="4469189" cy="3965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0DADD-34AE-4955-B611-22976E4CD86D}"/>
                </a:ext>
              </a:extLst>
            </p:cNvPr>
            <p:cNvSpPr txBox="1"/>
            <p:nvPr/>
          </p:nvSpPr>
          <p:spPr>
            <a:xfrm>
              <a:off x="5320323" y="3854938"/>
              <a:ext cx="3886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ea typeface="+mn-lt"/>
                  <a:cs typeface="+mn-lt"/>
                </a:rPr>
                <a:t>Большее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число</a:t>
              </a:r>
              <a:r>
                <a:rPr lang="en-US" dirty="0">
                  <a:ea typeface="+mn-lt"/>
                  <a:cs typeface="+mn-lt"/>
                </a:rPr>
                <a:t> с </a:t>
              </a:r>
              <a:r>
                <a:rPr lang="en-US" dirty="0" err="1">
                  <a:ea typeface="+mn-lt"/>
                  <a:cs typeface="+mn-lt"/>
                </a:rPr>
                <a:t>плавающей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запятой</a:t>
              </a:r>
              <a:endParaRPr lang="en-US" dirty="0" err="1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293F4D3-D346-40A7-B1AA-DA15EF72313E}"/>
                </a:ext>
              </a:extLst>
            </p:cNvPr>
            <p:cNvSpPr/>
            <p:nvPr/>
          </p:nvSpPr>
          <p:spPr>
            <a:xfrm>
              <a:off x="4737333" y="3909606"/>
              <a:ext cx="439616" cy="341923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02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Сравнение чисел с плавающей запятой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50FE3-B60D-4F33-9B53-F51DDFDD61BB}"/>
              </a:ext>
            </a:extLst>
          </p:cNvPr>
          <p:cNvSpPr txBox="1"/>
          <p:nvPr/>
        </p:nvSpPr>
        <p:spPr>
          <a:xfrm>
            <a:off x="1510323" y="1393092"/>
            <a:ext cx="34856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A4A4A"/>
                </a:solidFill>
                <a:latin typeface="Georgia"/>
              </a:rPr>
              <a:t>x = 1000001.0/0.003</a:t>
            </a:r>
            <a:endParaRPr lang="en-US" sz="24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2D987-470D-498C-B85B-36E31E6D29C2}"/>
              </a:ext>
            </a:extLst>
          </p:cNvPr>
          <p:cNvSpPr txBox="1"/>
          <p:nvPr/>
        </p:nvSpPr>
        <p:spPr>
          <a:xfrm>
            <a:off x="1510323" y="21355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A4A4A"/>
                </a:solidFill>
                <a:latin typeface="Georgia"/>
              </a:rPr>
              <a:t>y = 0.003*x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D3EA3-2104-4C20-8CF5-D77F12FD3314}"/>
              </a:ext>
            </a:extLst>
          </p:cNvPr>
          <p:cNvGrpSpPr/>
          <p:nvPr/>
        </p:nvGrpSpPr>
        <p:grpSpPr>
          <a:xfrm>
            <a:off x="367323" y="3090634"/>
            <a:ext cx="4286737" cy="647614"/>
            <a:chOff x="367323" y="3090634"/>
            <a:chExt cx="4286737" cy="64761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4898795-E082-4CBC-AD9B-1D9759678FD3}"/>
                </a:ext>
              </a:extLst>
            </p:cNvPr>
            <p:cNvSpPr/>
            <p:nvPr/>
          </p:nvSpPr>
          <p:spPr>
            <a:xfrm>
              <a:off x="2925427" y="3090634"/>
              <a:ext cx="1374123" cy="64761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ea typeface="+mn-lt"/>
                  <a:cs typeface="+mn-lt"/>
                </a:rPr>
                <a:t>  x == y </a:t>
              </a:r>
              <a:endParaRPr lang="en-US" b="1" dirty="0">
                <a:cs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F0ED8F-9745-474F-9E8D-C8FF89AD71FA}"/>
                </a:ext>
              </a:extLst>
            </p:cNvPr>
            <p:cNvSpPr txBox="1"/>
            <p:nvPr/>
          </p:nvSpPr>
          <p:spPr>
            <a:xfrm>
              <a:off x="367323" y="3219938"/>
              <a:ext cx="3251199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cs typeface="Calibri"/>
                </a:rPr>
                <a:t>Верно</a:t>
              </a:r>
              <a:r>
                <a:rPr lang="en-US" sz="2000" dirty="0">
                  <a:cs typeface="Calibri"/>
                </a:rPr>
                <a:t> </a:t>
              </a:r>
              <a:r>
                <a:rPr lang="en-US" sz="2000" dirty="0" err="1">
                  <a:cs typeface="Calibri"/>
                </a:rPr>
                <a:t>ли</a:t>
              </a:r>
              <a:r>
                <a:rPr lang="en-US" sz="2000" dirty="0">
                  <a:cs typeface="Calibri"/>
                </a:rPr>
                <a:t> </a:t>
              </a:r>
              <a:r>
                <a:rPr lang="en-US" sz="2000" dirty="0" err="1">
                  <a:cs typeface="Calibri"/>
                </a:rPr>
                <a:t>выражение</a:t>
              </a:r>
              <a:r>
                <a:rPr lang="en-US" sz="2000" dirty="0">
                  <a:cs typeface="Calibri"/>
                </a:rPr>
                <a:t>: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1396E5-FC74-4D8A-8B2F-A65855CBFECC}"/>
                </a:ext>
              </a:extLst>
            </p:cNvPr>
            <p:cNvSpPr txBox="1"/>
            <p:nvPr/>
          </p:nvSpPr>
          <p:spPr>
            <a:xfrm>
              <a:off x="4353168" y="3219938"/>
              <a:ext cx="30089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cs typeface="Calibri"/>
                </a:rPr>
                <a:t>?</a:t>
              </a:r>
            </a:p>
          </p:txBody>
        </p:sp>
      </p:grpSp>
      <p:pic>
        <p:nvPicPr>
          <p:cNvPr id="23" name="Picture 23">
            <a:extLst>
              <a:ext uri="{FF2B5EF4-FFF2-40B4-BE49-F238E27FC236}">
                <a16:creationId xmlns:a16="http://schemas.microsoft.com/office/drawing/2014/main" id="{A47A1621-BC47-4CFB-8461-7D55A608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69" y="4183282"/>
            <a:ext cx="3133969" cy="22721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D933E5-A4E8-46A9-B4BD-9953A78B1376}"/>
              </a:ext>
            </a:extLst>
          </p:cNvPr>
          <p:cNvSpPr txBox="1"/>
          <p:nvPr/>
        </p:nvSpPr>
        <p:spPr>
          <a:xfrm>
            <a:off x="5635381" y="1258765"/>
            <a:ext cx="61819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Объясняется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числа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плавающей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точкой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выделено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конечное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битов</a:t>
            </a:r>
            <a:r>
              <a:rPr lang="en-US" dirty="0">
                <a:ea typeface="+mn-lt"/>
                <a:cs typeface="+mn-lt"/>
              </a:rPr>
              <a:t>, а с </a:t>
            </a:r>
            <a:r>
              <a:rPr lang="en-US" dirty="0" err="1">
                <a:ea typeface="+mn-lt"/>
                <a:cs typeface="+mn-lt"/>
              </a:rPr>
              <a:t>помощью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любого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сколь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угодно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большого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конечного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битов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нельзя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представить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периодическую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десятичную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дробь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бесконечным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знаков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запятой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A1A6A-B71D-4EF8-B9D4-69F0C56802FC}"/>
              </a:ext>
            </a:extLst>
          </p:cNvPr>
          <p:cNvSpPr txBox="1"/>
          <p:nvPr/>
        </p:nvSpPr>
        <p:spPr>
          <a:xfrm>
            <a:off x="5631718" y="4615717"/>
            <a:ext cx="66997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причине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никогда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сравнивать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плавающие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друг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другом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предмет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равенства</a:t>
            </a:r>
            <a:r>
              <a:rPr lang="en-US" dirty="0">
                <a:ea typeface="+mn-lt"/>
                <a:cs typeface="+mn-lt"/>
              </a:rPr>
              <a:t> (==) - </a:t>
            </a:r>
            <a:r>
              <a:rPr lang="en-US" dirty="0" err="1">
                <a:ea typeface="+mn-lt"/>
                <a:cs typeface="+mn-lt"/>
              </a:rPr>
              <a:t>вместо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используйте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сравнения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неравенством</a:t>
            </a:r>
            <a:r>
              <a:rPr lang="en-US" dirty="0">
                <a:ea typeface="+mn-lt"/>
                <a:cs typeface="+mn-lt"/>
              </a:rPr>
              <a:t> (&lt;). </a:t>
            </a:r>
            <a:r>
              <a:rPr lang="en-US" dirty="0" err="1">
                <a:ea typeface="+mn-lt"/>
                <a:cs typeface="+mn-lt"/>
              </a:rPr>
              <a:t>Поймите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правильная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программа</a:t>
            </a:r>
            <a:r>
              <a:rPr lang="en-US" dirty="0">
                <a:ea typeface="+mn-lt"/>
                <a:cs typeface="+mn-lt"/>
              </a:rPr>
              <a:t> C, </a:t>
            </a:r>
            <a:r>
              <a:rPr lang="en-US" dirty="0" err="1">
                <a:ea typeface="+mn-lt"/>
                <a:cs typeface="+mn-lt"/>
              </a:rPr>
              <a:t>запущенная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компьютерах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может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немного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результаты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крайних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правых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цифрах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вычислений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плавающей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запятой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87B60-C6EC-436D-8090-1F5C5AB35357}"/>
              </a:ext>
            </a:extLst>
          </p:cNvPr>
          <p:cNvGrpSpPr/>
          <p:nvPr/>
        </p:nvGrpSpPr>
        <p:grpSpPr>
          <a:xfrm>
            <a:off x="6305580" y="3393480"/>
            <a:ext cx="3552661" cy="647614"/>
            <a:chOff x="6305580" y="3393480"/>
            <a:chExt cx="3552661" cy="64761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375EEBA-B65D-40E9-BFEB-E26B49A4AD7C}"/>
                </a:ext>
              </a:extLst>
            </p:cNvPr>
            <p:cNvSpPr/>
            <p:nvPr/>
          </p:nvSpPr>
          <p:spPr>
            <a:xfrm>
              <a:off x="6305580" y="3393480"/>
              <a:ext cx="739123" cy="64761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&lt;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2F1731D-A350-4BD0-8144-30A4925E6A45}"/>
                </a:ext>
              </a:extLst>
            </p:cNvPr>
            <p:cNvSpPr/>
            <p:nvPr/>
          </p:nvSpPr>
          <p:spPr>
            <a:xfrm>
              <a:off x="7243426" y="3393480"/>
              <a:ext cx="739123" cy="64761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&gt;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9337300-EB19-4A24-9BD2-BE2995E9AD8B}"/>
                </a:ext>
              </a:extLst>
            </p:cNvPr>
            <p:cNvSpPr/>
            <p:nvPr/>
          </p:nvSpPr>
          <p:spPr>
            <a:xfrm>
              <a:off x="8181272" y="3393480"/>
              <a:ext cx="739123" cy="64761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&gt;=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4A8FDBA-2E27-4B4C-9D93-6B8C173C9F78}"/>
                </a:ext>
              </a:extLst>
            </p:cNvPr>
            <p:cNvSpPr/>
            <p:nvPr/>
          </p:nvSpPr>
          <p:spPr>
            <a:xfrm>
              <a:off x="9119118" y="3393480"/>
              <a:ext cx="739123" cy="64761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&lt;=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34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Комментарии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6041A-0089-4B84-AE93-40B1EDE08695}"/>
              </a:ext>
            </a:extLst>
          </p:cNvPr>
          <p:cNvSpPr txBox="1"/>
          <p:nvPr/>
        </p:nvSpPr>
        <p:spPr>
          <a:xfrm>
            <a:off x="592923" y="4627162"/>
            <a:ext cx="111935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" dirty="0">
                <a:ea typeface="+mn-lt"/>
                <a:cs typeface="+mn-lt"/>
              </a:rPr>
              <a:t>Комментарии в C заключаются в: / * .. </a:t>
            </a:r>
            <a:r>
              <a:rPr lang="ru" dirty="0" err="1">
                <a:ea typeface="+mn-lt"/>
                <a:cs typeface="+mn-lt"/>
              </a:rPr>
              <a:t>comments</a:t>
            </a:r>
            <a:r>
              <a:rPr lang="ru" dirty="0">
                <a:ea typeface="+mn-lt"/>
                <a:cs typeface="+mn-lt"/>
              </a:rPr>
              <a:t> .. * /, которые могут пересекать несколько строк. В C ++ появилась форма комментария, начинающегося двумя косыми чертами и продолжающегося до конца строки: // комментарий до конца строки.</a:t>
            </a:r>
            <a:endParaRPr lang="en-US" dirty="0"/>
          </a:p>
          <a:p>
            <a:endParaRPr lang="ru" dirty="0">
              <a:ea typeface="+mn-lt"/>
              <a:cs typeface="+mn-lt"/>
            </a:endParaRPr>
          </a:p>
          <a:p>
            <a:r>
              <a:rPr lang="ru" dirty="0">
                <a:ea typeface="+mn-lt"/>
                <a:cs typeface="+mn-lt"/>
              </a:rPr>
              <a:t>Форма комментария // настолько удобна, что многие компиляторы C теперь также поддерживают ее, хотя она</a:t>
            </a:r>
            <a:endParaRPr lang="ru" dirty="0"/>
          </a:p>
          <a:p>
            <a:r>
              <a:rPr lang="ru" dirty="0">
                <a:ea typeface="+mn-lt"/>
                <a:cs typeface="+mn-lt"/>
              </a:rPr>
              <a:t>технически не является частью языка C.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AEFA83-C618-4A5C-9628-77737E4E4931}"/>
              </a:ext>
            </a:extLst>
          </p:cNvPr>
          <p:cNvGrpSpPr/>
          <p:nvPr/>
        </p:nvGrpSpPr>
        <p:grpSpPr>
          <a:xfrm>
            <a:off x="1327817" y="2696686"/>
            <a:ext cx="4372461" cy="735537"/>
            <a:chOff x="1327817" y="2696686"/>
            <a:chExt cx="4372461" cy="7355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B25FDD-A941-419A-B953-0357586DB46C}"/>
                </a:ext>
              </a:extLst>
            </p:cNvPr>
            <p:cNvSpPr/>
            <p:nvPr/>
          </p:nvSpPr>
          <p:spPr>
            <a:xfrm>
              <a:off x="1327817" y="2696686"/>
              <a:ext cx="1081045" cy="73553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ea typeface="+mn-lt"/>
                  <a:cs typeface="+mn-lt"/>
                </a:rPr>
                <a:t>// </a:t>
              </a:r>
              <a:endParaRPr lang="en-US" sz="2800" b="1" dirty="0"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D8D2C1-02E2-490C-A595-64DC3D9A92B1}"/>
                </a:ext>
              </a:extLst>
            </p:cNvPr>
            <p:cNvSpPr txBox="1"/>
            <p:nvPr/>
          </p:nvSpPr>
          <p:spPr>
            <a:xfrm>
              <a:off x="2449079" y="2922773"/>
              <a:ext cx="3251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- </a:t>
              </a:r>
              <a:r>
                <a:rPr lang="en-US" dirty="0" err="1">
                  <a:ea typeface="+mn-lt"/>
                  <a:cs typeface="+mn-lt"/>
                </a:rPr>
                <a:t>однострочный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комментарий</a:t>
              </a:r>
              <a:endParaRPr lang="en-US" dirty="0" err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7E2E64-A14C-41A3-979A-B3936B6C9384}"/>
              </a:ext>
            </a:extLst>
          </p:cNvPr>
          <p:cNvSpPr txBox="1"/>
          <p:nvPr/>
        </p:nvSpPr>
        <p:spPr>
          <a:xfrm>
            <a:off x="642423" y="799641"/>
            <a:ext cx="5654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Существуют</a:t>
            </a:r>
            <a:r>
              <a:rPr lang="en-US" b="1" dirty="0"/>
              <a:t> </a:t>
            </a:r>
            <a:r>
              <a:rPr lang="en-US" b="1" dirty="0" err="1"/>
              <a:t>два</a:t>
            </a:r>
            <a:r>
              <a:rPr lang="en-US" b="1" dirty="0"/>
              <a:t> </a:t>
            </a:r>
            <a:r>
              <a:rPr lang="en-US" b="1" dirty="0" err="1"/>
              <a:t>вида</a:t>
            </a:r>
            <a:r>
              <a:rPr lang="en-US" b="1" dirty="0"/>
              <a:t> </a:t>
            </a:r>
            <a:r>
              <a:rPr lang="en-US" b="1" dirty="0" err="1"/>
              <a:t>комментариев</a:t>
            </a:r>
            <a:r>
              <a:rPr lang="en-US" b="1" dirty="0"/>
              <a:t>: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9BAE6E-C5B6-45DA-AF4C-EA7B21E8C750}"/>
              </a:ext>
            </a:extLst>
          </p:cNvPr>
          <p:cNvGrpSpPr/>
          <p:nvPr/>
        </p:nvGrpSpPr>
        <p:grpSpPr>
          <a:xfrm>
            <a:off x="1345538" y="1581175"/>
            <a:ext cx="4454249" cy="735536"/>
            <a:chOff x="1345538" y="1581175"/>
            <a:chExt cx="4454249" cy="735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44E66-C918-4DC8-8C80-5FEDF33F4108}"/>
                </a:ext>
              </a:extLst>
            </p:cNvPr>
            <p:cNvSpPr/>
            <p:nvPr/>
          </p:nvSpPr>
          <p:spPr>
            <a:xfrm>
              <a:off x="1345538" y="1581175"/>
              <a:ext cx="1081046" cy="735536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ea typeface="+mn-lt"/>
                  <a:cs typeface="+mn-lt"/>
                </a:rPr>
                <a:t>/* </a:t>
              </a:r>
              <a:r>
                <a:rPr lang="en-US" sz="2800" b="1" dirty="0">
                  <a:cs typeface="Calibri"/>
                </a:rPr>
                <a:t> */</a:t>
              </a:r>
              <a:endParaRPr lang="en-US" b="1" dirty="0" err="1">
                <a:cs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4D3366-3BCD-4A01-AFEC-0F127F5588DD}"/>
                </a:ext>
              </a:extLst>
            </p:cNvPr>
            <p:cNvSpPr txBox="1"/>
            <p:nvPr/>
          </p:nvSpPr>
          <p:spPr>
            <a:xfrm>
              <a:off x="2431358" y="1739787"/>
              <a:ext cx="336842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- </a:t>
              </a:r>
              <a:r>
                <a:rPr lang="en-US" dirty="0" err="1">
                  <a:ea typeface="+mn-lt"/>
                  <a:cs typeface="+mn-lt"/>
                </a:rPr>
                <a:t>многострочный</a:t>
              </a:r>
              <a:r>
                <a:rPr lang="en-US" dirty="0">
                  <a:ea typeface="+mn-lt"/>
                  <a:cs typeface="+mn-lt"/>
                </a:rPr>
                <a:t> </a:t>
              </a:r>
              <a:r>
                <a:rPr lang="en-US" dirty="0" err="1">
                  <a:ea typeface="+mn-lt"/>
                  <a:cs typeface="+mn-lt"/>
                </a:rPr>
                <a:t>комментарий</a:t>
              </a:r>
              <a:endParaRPr lang="en-US" dirty="0" err="1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6A4660-1EFB-4747-B739-B2C3D747725F}"/>
              </a:ext>
            </a:extLst>
          </p:cNvPr>
          <p:cNvSpPr txBox="1"/>
          <p:nvPr/>
        </p:nvSpPr>
        <p:spPr>
          <a:xfrm>
            <a:off x="6160477" y="1451707"/>
            <a:ext cx="58693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Наряду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хорошо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подобранными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именами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комментарии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являются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частью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хорошо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написанного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код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Комментарии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должны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просто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повторять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написано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коде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Комментарии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должны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описывать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делает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код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гораздо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интереснее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перевод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каждое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заявление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делает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Комментарии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должны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указывать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сложным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неочевидным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коде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666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1909</cp:revision>
  <dcterms:created xsi:type="dcterms:W3CDTF">2021-11-29T22:51:53Z</dcterms:created>
  <dcterms:modified xsi:type="dcterms:W3CDTF">2021-12-24T10:08:13Z</dcterms:modified>
</cp:coreProperties>
</file>