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5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35AAA831-2A0B-9B0F-7EFA-DC1609378AD5}" v="118" dt="2021-12-09T10:45:05.636"/>
    <p1510:client id="{3AE1814E-29CF-098E-6F63-66198B5ED3F9}" v="1226" dt="2021-12-09T10:42:43.371"/>
    <p1510:client id="{58A5EECA-69F4-A2C6-FD0E-DB58BAABE3E1}" v="170" dt="2021-12-08T11:52:11.015"/>
    <p1510:client id="{76C67B89-7FF5-29BB-0BA0-9F7066B8DB8E}" v="1998" dt="2021-12-23T11:43:26.82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  <p1510:client id="{EFCDE790-F7A8-3349-1351-42796E12D893}" v="2512" dt="2021-12-17T11:19:57.635"/>
    <p1510:client id="{F0997DAC-AB05-AC6A-0F70-E9C2083FACC0}" v="6" dt="2021-12-18T05:34:0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Переменные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E2E64-A14C-41A3-979A-B3936B6C9384}"/>
              </a:ext>
            </a:extLst>
          </p:cNvPr>
          <p:cNvSpPr txBox="1"/>
          <p:nvPr/>
        </p:nvSpPr>
        <p:spPr>
          <a:xfrm>
            <a:off x="725121" y="832584"/>
            <a:ext cx="2801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Обьявление</a:t>
            </a:r>
            <a:r>
              <a:rPr lang="en-US" b="1" dirty="0"/>
              <a:t> </a:t>
            </a:r>
            <a:r>
              <a:rPr lang="en-US" b="1" dirty="0" err="1"/>
              <a:t>переменной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65FE0-96DE-49FC-BA10-461FB8FA3D29}"/>
              </a:ext>
            </a:extLst>
          </p:cNvPr>
          <p:cNvSpPr txBox="1"/>
          <p:nvPr/>
        </p:nvSpPr>
        <p:spPr>
          <a:xfrm>
            <a:off x="1744785" y="1451708"/>
            <a:ext cx="1795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int </a:t>
            </a:r>
            <a:r>
              <a:rPr lang="en-US" sz="3200" dirty="0">
                <a:ea typeface="+mn-lt"/>
                <a:cs typeface="+mn-lt"/>
              </a:rPr>
              <a:t>num;</a:t>
            </a:r>
            <a:endParaRPr lang="en-US" sz="32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F9415-8EA8-484E-BFD2-5DAFE6BE0932}"/>
              </a:ext>
            </a:extLst>
          </p:cNvPr>
          <p:cNvSpPr txBox="1"/>
          <p:nvPr/>
        </p:nvSpPr>
        <p:spPr>
          <a:xfrm>
            <a:off x="725121" y="2249122"/>
            <a:ext cx="4042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Присваивание</a:t>
            </a:r>
            <a:r>
              <a:rPr lang="en-US" b="1" dirty="0"/>
              <a:t> </a:t>
            </a:r>
            <a:r>
              <a:rPr lang="en-US" b="1" dirty="0" err="1"/>
              <a:t>значения</a:t>
            </a:r>
            <a:r>
              <a:rPr lang="en-US" b="1" dirty="0"/>
              <a:t> </a:t>
            </a:r>
            <a:r>
              <a:rPr lang="en-US" b="1" dirty="0" err="1"/>
              <a:t>переменной</a:t>
            </a:r>
            <a:r>
              <a:rPr lang="en-US" b="1" dirty="0"/>
              <a:t>:</a:t>
            </a:r>
            <a:endParaRPr lang="en-US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C6461-F6B3-4661-B56A-317B92B76EB0}"/>
              </a:ext>
            </a:extLst>
          </p:cNvPr>
          <p:cNvSpPr txBox="1"/>
          <p:nvPr/>
        </p:nvSpPr>
        <p:spPr>
          <a:xfrm>
            <a:off x="1744785" y="2760785"/>
            <a:ext cx="2244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num = </a:t>
            </a:r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42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93D85-9443-42A8-8369-F6D86A1DE131}"/>
              </a:ext>
            </a:extLst>
          </p:cNvPr>
          <p:cNvSpPr txBox="1"/>
          <p:nvPr/>
        </p:nvSpPr>
        <p:spPr>
          <a:xfrm>
            <a:off x="764197" y="3558198"/>
            <a:ext cx="430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Обьявление</a:t>
            </a:r>
            <a:r>
              <a:rPr lang="en-US" b="1" dirty="0">
                <a:cs typeface="Calibri"/>
              </a:rPr>
              <a:t> </a:t>
            </a:r>
            <a:r>
              <a:rPr lang="en-US" b="1" dirty="0" err="1">
                <a:cs typeface="Calibri"/>
              </a:rPr>
              <a:t>переменной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со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значением</a:t>
            </a:r>
            <a:r>
              <a:rPr lang="en-US" b="1" dirty="0">
                <a:cs typeface="Calibri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8C15C-C777-4999-BB3D-4D0CC88570E2}"/>
              </a:ext>
            </a:extLst>
          </p:cNvPr>
          <p:cNvSpPr txBox="1"/>
          <p:nvPr/>
        </p:nvSpPr>
        <p:spPr>
          <a:xfrm>
            <a:off x="1783861" y="4069861"/>
            <a:ext cx="2498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int </a:t>
            </a:r>
            <a:r>
              <a:rPr lang="en-US" sz="3200" dirty="0">
                <a:ea typeface="+mn-lt"/>
                <a:cs typeface="+mn-lt"/>
              </a:rPr>
              <a:t>num = </a:t>
            </a:r>
            <a:r>
              <a:rPr lang="en-US" sz="3200" dirty="0">
                <a:solidFill>
                  <a:srgbClr val="FF6C3A"/>
                </a:solidFill>
                <a:ea typeface="+mn-lt"/>
                <a:cs typeface="+mn-lt"/>
              </a:rPr>
              <a:t>42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9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Метод __</a:t>
            </a:r>
            <a:r>
              <a:rPr lang="ru-RU" sz="2400" b="1" dirty="0" err="1">
                <a:ea typeface="+mn-lt"/>
                <a:cs typeface="+mn-lt"/>
              </a:rPr>
              <a:t>init</a:t>
            </a:r>
            <a:r>
              <a:rPr lang="ru-RU" sz="2400" b="1" dirty="0">
                <a:ea typeface="+mn-lt"/>
                <a:cs typeface="+mn-lt"/>
              </a:rPr>
              <a:t>__()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1959090" y="5701447"/>
            <a:ext cx="104594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Метод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 __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init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__()</a:t>
            </a: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запускается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только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объект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класса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реализуется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000" i="1" dirty="0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666F0E-5ED5-4ACE-89D3-D19B86CEFB03}"/>
              </a:ext>
            </a:extLst>
          </p:cNvPr>
          <p:cNvGrpSpPr/>
          <p:nvPr/>
        </p:nvGrpSpPr>
        <p:grpSpPr>
          <a:xfrm>
            <a:off x="756608" y="1348450"/>
            <a:ext cx="2733431" cy="2518121"/>
            <a:chOff x="756608" y="1348450"/>
            <a:chExt cx="2733431" cy="251812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1CD418-293C-4595-9BC3-EB3A1674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08" y="1865123"/>
              <a:ext cx="2733431" cy="2001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1309868" y="1348450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C807B0-3C45-4919-9676-BB856B218DAD}"/>
              </a:ext>
            </a:extLst>
          </p:cNvPr>
          <p:cNvGrpSpPr/>
          <p:nvPr/>
        </p:nvGrpSpPr>
        <p:grpSpPr>
          <a:xfrm>
            <a:off x="3648746" y="2542692"/>
            <a:ext cx="4938531" cy="646331"/>
            <a:chOff x="3648746" y="2542692"/>
            <a:chExt cx="4938531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ABDC3ED-1C20-450C-A6EC-013AE801DC1E}"/>
                </a:ext>
              </a:extLst>
            </p:cNvPr>
            <p:cNvSpPr/>
            <p:nvPr/>
          </p:nvSpPr>
          <p:spPr>
            <a:xfrm>
              <a:off x="3648746" y="2598304"/>
              <a:ext cx="916329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15ADDBA-A55D-4CCF-A06A-19756C467089}"/>
                </a:ext>
              </a:extLst>
            </p:cNvPr>
            <p:cNvSpPr/>
            <p:nvPr/>
          </p:nvSpPr>
          <p:spPr>
            <a:xfrm>
              <a:off x="7709530" y="2569366"/>
              <a:ext cx="877747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35E6EA-0965-4CCD-83A5-61E105E7A764}"/>
                </a:ext>
              </a:extLst>
            </p:cNvPr>
            <p:cNvSpPr txBox="1"/>
            <p:nvPr/>
          </p:nvSpPr>
          <p:spPr>
            <a:xfrm>
              <a:off x="4645427" y="2542692"/>
              <a:ext cx="31097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Создание</a:t>
              </a:r>
              <a:r>
                <a:rPr lang="en-US" dirty="0"/>
                <a:t> </a:t>
              </a:r>
              <a:r>
                <a:rPr lang="en-US" dirty="0" err="1"/>
                <a:t>объекта</a:t>
              </a:r>
              <a:r>
                <a:rPr lang="en-US" dirty="0"/>
                <a:t> </a:t>
              </a:r>
              <a:r>
                <a:rPr lang="en-US" dirty="0" err="1"/>
                <a:t>спутника</a:t>
              </a:r>
              <a:r>
                <a:rPr lang="en-US" dirty="0"/>
                <a:t> с </a:t>
              </a:r>
              <a:r>
                <a:rPr lang="en-US" dirty="0" err="1"/>
                <a:t>именем</a:t>
              </a:r>
              <a:r>
                <a:rPr lang="en-US" dirty="0"/>
                <a:t> "</a:t>
              </a:r>
              <a:r>
                <a:rPr lang="en-US" dirty="0" err="1"/>
                <a:t>unisat</a:t>
              </a:r>
              <a:r>
                <a:rPr lang="en-US" dirty="0"/>
                <a:t>"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4FBBEB-1F8A-4796-B09D-DEE4A7866C60}"/>
              </a:ext>
            </a:extLst>
          </p:cNvPr>
          <p:cNvGrpSpPr/>
          <p:nvPr/>
        </p:nvGrpSpPr>
        <p:grpSpPr>
          <a:xfrm>
            <a:off x="4683887" y="3608406"/>
            <a:ext cx="2461792" cy="540152"/>
            <a:chOff x="4683887" y="3608406"/>
            <a:chExt cx="2461792" cy="5401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FE241-6EBA-4BC3-B46D-15F013C81E91}"/>
                </a:ext>
              </a:extLst>
            </p:cNvPr>
            <p:cNvSpPr txBox="1"/>
            <p:nvPr/>
          </p:nvSpPr>
          <p:spPr>
            <a:xfrm>
              <a:off x="5820378" y="3688706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unisat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EF30C47-E766-47F1-A19B-B1A515C24892}"/>
                </a:ext>
              </a:extLst>
            </p:cNvPr>
            <p:cNvSpPr/>
            <p:nvPr/>
          </p:nvSpPr>
          <p:spPr>
            <a:xfrm>
              <a:off x="4683887" y="3608406"/>
              <a:ext cx="1022430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D7C4C-C5B8-426E-8E72-3D96CDAE45C6}"/>
              </a:ext>
            </a:extLst>
          </p:cNvPr>
          <p:cNvGrpSpPr/>
          <p:nvPr/>
        </p:nvGrpSpPr>
        <p:grpSpPr>
          <a:xfrm>
            <a:off x="4683888" y="4322178"/>
            <a:ext cx="2847614" cy="540152"/>
            <a:chOff x="4683888" y="4322178"/>
            <a:chExt cx="2847614" cy="5401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D25D8B-C2AD-42B0-A38E-73C95E2FC219}"/>
                </a:ext>
              </a:extLst>
            </p:cNvPr>
            <p:cNvSpPr txBox="1"/>
            <p:nvPr/>
          </p:nvSpPr>
          <p:spPr>
            <a:xfrm>
              <a:off x="6206201" y="4402478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активен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712623-0268-42EE-AD40-13E846A85A03}"/>
                </a:ext>
              </a:extLst>
            </p:cNvPr>
            <p:cNvSpPr/>
            <p:nvPr/>
          </p:nvSpPr>
          <p:spPr>
            <a:xfrm>
              <a:off x="4683888" y="4322178"/>
              <a:ext cx="1466125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work_mode</a:t>
              </a:r>
              <a:endParaRPr lang="en-US" dirty="0" err="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161DD9-424D-4222-B336-98620A9115AC}"/>
              </a:ext>
            </a:extLst>
          </p:cNvPr>
          <p:cNvGrpSpPr/>
          <p:nvPr/>
        </p:nvGrpSpPr>
        <p:grpSpPr>
          <a:xfrm>
            <a:off x="7647007" y="1271285"/>
            <a:ext cx="4633731" cy="2459249"/>
            <a:chOff x="7647007" y="1271285"/>
            <a:chExt cx="4633731" cy="245924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73" t="19188" r="25061" b="6642"/>
            <a:stretch/>
          </p:blipFill>
          <p:spPr>
            <a:xfrm>
              <a:off x="8940132" y="1760994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C744-D4E2-4612-AEB7-60E3F7A0D262}"/>
                </a:ext>
              </a:extLst>
            </p:cNvPr>
            <p:cNvSpPr txBox="1"/>
            <p:nvPr/>
          </p:nvSpPr>
          <p:spPr>
            <a:xfrm>
              <a:off x="7647007" y="1271285"/>
              <a:ext cx="463373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 </a:t>
              </a:r>
              <a:r>
                <a:rPr lang="en-US" b="1" dirty="0" err="1"/>
                <a:t>unisat</a:t>
              </a:r>
              <a:r>
                <a:rPr lang="en-US" b="1" dirty="0"/>
                <a:t> с </a:t>
              </a:r>
              <a:r>
                <a:rPr lang="en-US" b="1" dirty="0" err="1"/>
                <a:t>активным</a:t>
              </a:r>
              <a:r>
                <a:rPr lang="en-US" b="1" dirty="0"/>
                <a:t> </a:t>
              </a:r>
              <a:r>
                <a:rPr lang="en-US" b="1" dirty="0" err="1"/>
                <a:t>режимом</a:t>
              </a:r>
              <a:r>
                <a:rPr lang="en-US" b="1" dirty="0"/>
                <a:t> </a:t>
              </a:r>
              <a:r>
                <a:rPr lang="en-US" b="1" dirty="0" err="1"/>
                <a:t>работы</a:t>
              </a:r>
              <a:r>
                <a:rPr lang="en-US" b="1" dirty="0"/>
                <a:t> </a:t>
              </a:r>
              <a:endParaRPr lang="en-US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2040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Введение в язык C</a:t>
            </a:r>
            <a:endParaRPr lang="ru-RU" sz="2400" b="1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78A562-319C-4B48-8785-A5BC4BDD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7" y="1770458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88E54-0F87-4190-B1C0-6C96B9470276}"/>
              </a:ext>
            </a:extLst>
          </p:cNvPr>
          <p:cNvSpPr txBox="1"/>
          <p:nvPr/>
        </p:nvSpPr>
        <p:spPr>
          <a:xfrm>
            <a:off x="816707" y="4519246"/>
            <a:ext cx="3446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Дата</a:t>
            </a:r>
            <a:r>
              <a:rPr lang="en-US" i="1" dirty="0"/>
              <a:t> </a:t>
            </a:r>
            <a:r>
              <a:rPr lang="en-US" i="1" dirty="0" err="1"/>
              <a:t>создания</a:t>
            </a:r>
            <a:r>
              <a:rPr lang="en-US" i="1" dirty="0"/>
              <a:t> </a:t>
            </a:r>
            <a:r>
              <a:rPr lang="en-US" i="1" dirty="0" err="1"/>
              <a:t>языка</a:t>
            </a:r>
            <a:r>
              <a:rPr lang="en-US" i="1" dirty="0"/>
              <a:t>  C - 1972</a:t>
            </a:r>
            <a:endParaRPr lang="en-US" i="1" u="sng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D63F2-091D-4F5B-8073-A6CA47492789}"/>
              </a:ext>
            </a:extLst>
          </p:cNvPr>
          <p:cNvSpPr txBox="1"/>
          <p:nvPr/>
        </p:nvSpPr>
        <p:spPr>
          <a:xfrm>
            <a:off x="4837967" y="1086583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err="1"/>
              <a:t>программы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языке</a:t>
            </a:r>
            <a:r>
              <a:rPr lang="en-US" b="1" dirty="0"/>
              <a:t> </a:t>
            </a:r>
            <a:r>
              <a:rPr lang="en-US" b="1" dirty="0" err="1"/>
              <a:t>программирования</a:t>
            </a:r>
            <a:r>
              <a:rPr lang="en-US" b="1" dirty="0"/>
              <a:t> C:</a:t>
            </a:r>
            <a:endParaRPr lang="en-US" b="1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1778F-9742-4836-84F5-9535192131C4}"/>
              </a:ext>
            </a:extLst>
          </p:cNvPr>
          <p:cNvSpPr txBox="1"/>
          <p:nvPr/>
        </p:nvSpPr>
        <p:spPr>
          <a:xfrm>
            <a:off x="4847736" y="4193198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C81B8779-9E57-45D0-8EBE-B3F8350C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47" y="1800159"/>
            <a:ext cx="6348046" cy="1714144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386DA12-4891-4F64-97B1-411E29FE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15" y="4856678"/>
            <a:ext cx="6279661" cy="5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Основные типы и операторы</a:t>
            </a:r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317D8-1A8C-474C-B2D4-DA08829D6A19}"/>
              </a:ext>
            </a:extLst>
          </p:cNvPr>
          <p:cNvSpPr txBox="1"/>
          <p:nvPr/>
        </p:nvSpPr>
        <p:spPr>
          <a:xfrm>
            <a:off x="1393093" y="1744784"/>
            <a:ext cx="39350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1. </a:t>
            </a:r>
            <a:r>
              <a:rPr lang="en-US" sz="2000" dirty="0" err="1">
                <a:ea typeface="+mn-lt"/>
                <a:cs typeface="+mn-lt"/>
              </a:rPr>
              <a:t>Целочисленные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типы</a:t>
            </a:r>
            <a:endParaRPr lang="en-US" sz="2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7FFCF-FA04-4AFA-A5C8-9499F2C41C9A}"/>
              </a:ext>
            </a:extLst>
          </p:cNvPr>
          <p:cNvSpPr txBox="1"/>
          <p:nvPr/>
        </p:nvSpPr>
        <p:spPr>
          <a:xfrm>
            <a:off x="1389428" y="2229582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>
                <a:ea typeface="+mn-lt"/>
                <a:cs typeface="+mn-lt"/>
              </a:rPr>
              <a:t>Типы</a:t>
            </a:r>
            <a:r>
              <a:rPr lang="en-US" sz="2000" dirty="0">
                <a:ea typeface="+mn-lt"/>
                <a:cs typeface="+mn-lt"/>
              </a:rPr>
              <a:t> с </a:t>
            </a:r>
            <a:r>
              <a:rPr lang="en-US" sz="2000" dirty="0" err="1">
                <a:ea typeface="+mn-lt"/>
                <a:cs typeface="+mn-lt"/>
              </a:rPr>
              <a:t>плавающей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запятой</a:t>
            </a:r>
            <a:endParaRPr lang="en-US" sz="20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A5BB9-A085-4712-AF24-9DB59BB25940}"/>
              </a:ext>
            </a:extLst>
          </p:cNvPr>
          <p:cNvSpPr txBox="1"/>
          <p:nvPr/>
        </p:nvSpPr>
        <p:spPr>
          <a:xfrm>
            <a:off x="1408966" y="2727812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3. </a:t>
            </a:r>
            <a:r>
              <a:rPr lang="en-US" sz="2000" dirty="0" err="1">
                <a:ea typeface="+mn-lt"/>
                <a:cs typeface="+mn-lt"/>
              </a:rPr>
              <a:t>Оператор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присваивания</a:t>
            </a:r>
            <a:endParaRPr lang="en-US" sz="2000" dirty="0" err="1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E586F-47BF-44D8-9B1A-44A966292461}"/>
              </a:ext>
            </a:extLst>
          </p:cNvPr>
          <p:cNvSpPr txBox="1"/>
          <p:nvPr/>
        </p:nvSpPr>
        <p:spPr>
          <a:xfrm>
            <a:off x="1408966" y="3226043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4. </a:t>
            </a:r>
            <a:r>
              <a:rPr lang="en-US" sz="2000" dirty="0" err="1">
                <a:ea typeface="+mn-lt"/>
                <a:cs typeface="+mn-lt"/>
              </a:rPr>
              <a:t>Операторы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сравнения</a:t>
            </a:r>
            <a:endParaRPr lang="en-US" sz="2000" dirty="0" err="1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E414D-1B0D-4BEF-8719-F18EE00E8B60}"/>
              </a:ext>
            </a:extLst>
          </p:cNvPr>
          <p:cNvSpPr txBox="1"/>
          <p:nvPr/>
        </p:nvSpPr>
        <p:spPr>
          <a:xfrm>
            <a:off x="1418735" y="3724273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5. </a:t>
            </a:r>
            <a:r>
              <a:rPr lang="en-US" sz="2000" dirty="0" err="1">
                <a:ea typeface="+mn-lt"/>
                <a:cs typeface="+mn-lt"/>
              </a:rPr>
              <a:t>Арифметические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операторы</a:t>
            </a:r>
            <a:endParaRPr lang="en-US" sz="2000" dirty="0" err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FB8B7-4B1E-4FA7-9F5E-560408CF813B}"/>
              </a:ext>
            </a:extLst>
          </p:cNvPr>
          <p:cNvSpPr txBox="1"/>
          <p:nvPr/>
        </p:nvSpPr>
        <p:spPr>
          <a:xfrm>
            <a:off x="1428504" y="4193196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6. </a:t>
            </a:r>
            <a:r>
              <a:rPr lang="en-US" sz="2000" dirty="0" err="1">
                <a:ea typeface="+mn-lt"/>
                <a:cs typeface="+mn-lt"/>
              </a:rPr>
              <a:t>Усечение</a:t>
            </a:r>
            <a:endParaRPr lang="en-US" sz="2000" dirty="0" err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593ED-0EEE-4511-BF2C-52A8E73323D5}"/>
              </a:ext>
            </a:extLst>
          </p:cNvPr>
          <p:cNvSpPr txBox="1"/>
          <p:nvPr/>
        </p:nvSpPr>
        <p:spPr>
          <a:xfrm>
            <a:off x="1428504" y="4671888"/>
            <a:ext cx="47947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7. </a:t>
            </a:r>
            <a:r>
              <a:rPr lang="en-US" sz="2000" dirty="0" err="1"/>
              <a:t>Продвижение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30525EBB-D12E-4F55-A780-A2C19CE7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77" y="1549986"/>
            <a:ext cx="4433276" cy="3767796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C7127B2F-FAD6-49B2-991B-428C8D9A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631" y="2084754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Целочисленные типы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42924-E135-4B83-BDDC-62709F2F487E}"/>
              </a:ext>
            </a:extLst>
          </p:cNvPr>
          <p:cNvSpPr/>
          <p:nvPr/>
        </p:nvSpPr>
        <p:spPr>
          <a:xfrm>
            <a:off x="1215811" y="1019559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char</a:t>
            </a:r>
            <a:endParaRPr lang="en-US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1D968-8D42-4504-9C88-5747ED6B0C9F}"/>
              </a:ext>
            </a:extLst>
          </p:cNvPr>
          <p:cNvSpPr txBox="1"/>
          <p:nvPr/>
        </p:nvSpPr>
        <p:spPr>
          <a:xfrm>
            <a:off x="3376247" y="1060939"/>
            <a:ext cx="84093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Символ</a:t>
            </a:r>
            <a:r>
              <a:rPr lang="en-US" dirty="0">
                <a:ea typeface="+mn-lt"/>
                <a:cs typeface="+mn-lt"/>
              </a:rPr>
              <a:t> ASCII -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менее</a:t>
            </a:r>
            <a:r>
              <a:rPr lang="en-US" dirty="0">
                <a:ea typeface="+mn-lt"/>
                <a:cs typeface="+mn-lt"/>
              </a:rPr>
              <a:t> 8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практике</a:t>
            </a:r>
            <a:r>
              <a:rPr lang="en-US" dirty="0">
                <a:ea typeface="+mn-lt"/>
                <a:cs typeface="+mn-lt"/>
              </a:rPr>
              <a:t> char -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байт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размером</a:t>
            </a:r>
            <a:r>
              <a:rPr lang="en-US" dirty="0">
                <a:ea typeface="+mn-lt"/>
                <a:cs typeface="+mn-lt"/>
              </a:rPr>
              <a:t> 8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достаточно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символа</a:t>
            </a:r>
            <a:r>
              <a:rPr lang="en-US" dirty="0">
                <a:ea typeface="+mn-lt"/>
                <a:cs typeface="+mn-lt"/>
              </a:rPr>
              <a:t> ASCII. 8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обеспечивают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диапазон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знаком</a:t>
            </a:r>
            <a:r>
              <a:rPr lang="en-US" dirty="0">
                <a:ea typeface="+mn-lt"/>
                <a:cs typeface="+mn-lt"/>
              </a:rPr>
              <a:t> -128..127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диапазон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знака</a:t>
            </a:r>
            <a:r>
              <a:rPr lang="en-US" dirty="0">
                <a:ea typeface="+mn-lt"/>
                <a:cs typeface="+mn-lt"/>
              </a:rPr>
              <a:t> 0..255.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AC6F65-6930-4E84-B9AE-02C460B66FB9}"/>
              </a:ext>
            </a:extLst>
          </p:cNvPr>
          <p:cNvSpPr/>
          <p:nvPr/>
        </p:nvSpPr>
        <p:spPr>
          <a:xfrm>
            <a:off x="1215810" y="2406788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short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FFA2A-B710-4207-B8EA-7EF5DB14186F}"/>
              </a:ext>
            </a:extLst>
          </p:cNvPr>
          <p:cNvSpPr txBox="1"/>
          <p:nvPr/>
        </p:nvSpPr>
        <p:spPr>
          <a:xfrm>
            <a:off x="3346938" y="2467707"/>
            <a:ext cx="8409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Маленькое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целое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менее</a:t>
            </a:r>
            <a:r>
              <a:rPr lang="en-US" dirty="0">
                <a:ea typeface="+mn-lt"/>
                <a:cs typeface="+mn-lt"/>
              </a:rPr>
              <a:t> 16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обеспечивает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диапазон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знаком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 -32768..32767. </a:t>
            </a:r>
            <a:r>
              <a:rPr lang="en-US" dirty="0" err="1">
                <a:ea typeface="+mn-lt"/>
                <a:cs typeface="+mn-lt"/>
              </a:rPr>
              <a:t>Типичный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размер</a:t>
            </a:r>
            <a:r>
              <a:rPr lang="en-US" dirty="0">
                <a:ea typeface="+mn-lt"/>
                <a:cs typeface="+mn-lt"/>
              </a:rPr>
              <a:t> - 16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D3868E-C4B9-44E1-BA29-56B800010CEC}"/>
              </a:ext>
            </a:extLst>
          </p:cNvPr>
          <p:cNvSpPr/>
          <p:nvPr/>
        </p:nvSpPr>
        <p:spPr>
          <a:xfrm>
            <a:off x="1206041" y="3813558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int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17C76-135D-4A26-8E63-C42A11B1C72C}"/>
              </a:ext>
            </a:extLst>
          </p:cNvPr>
          <p:cNvSpPr txBox="1"/>
          <p:nvPr/>
        </p:nvSpPr>
        <p:spPr>
          <a:xfrm>
            <a:off x="3317630" y="3561861"/>
            <a:ext cx="8536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Целое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менее</a:t>
            </a:r>
            <a:r>
              <a:rPr lang="en-US" dirty="0">
                <a:ea typeface="+mn-lt"/>
                <a:cs typeface="+mn-lt"/>
              </a:rPr>
              <a:t> 16 </a:t>
            </a:r>
            <a:r>
              <a:rPr lang="en-US" dirty="0" err="1">
                <a:ea typeface="+mn-lt"/>
                <a:cs typeface="+mn-lt"/>
              </a:rPr>
              <a:t>бит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обычно</a:t>
            </a:r>
            <a:r>
              <a:rPr lang="en-US" dirty="0">
                <a:ea typeface="+mn-lt"/>
                <a:cs typeface="+mn-lt"/>
              </a:rPr>
              <a:t> 32 </a:t>
            </a:r>
            <a:r>
              <a:rPr lang="en-US" dirty="0" err="1">
                <a:ea typeface="+mn-lt"/>
                <a:cs typeface="+mn-lt"/>
              </a:rPr>
              <a:t>бита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Определен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наиболее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удобный</a:t>
            </a:r>
            <a:r>
              <a:rPr lang="en-US" dirty="0">
                <a:ea typeface="+mn-lt"/>
                <a:cs typeface="+mn-lt"/>
              </a:rPr>
              <a:t>" </a:t>
            </a:r>
            <a:r>
              <a:rPr lang="en-US" dirty="0" err="1">
                <a:ea typeface="+mn-lt"/>
                <a:cs typeface="+mn-lt"/>
              </a:rPr>
              <a:t>размер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компьютера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действительно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волнует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диапазон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целочисленной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переменной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объявите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int, 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вероятно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будет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подходящего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размера</a:t>
            </a:r>
            <a:r>
              <a:rPr lang="en-US" dirty="0">
                <a:ea typeface="+mn-lt"/>
                <a:cs typeface="+mn-lt"/>
              </a:rPr>
              <a:t> (16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32 </a:t>
            </a:r>
            <a:r>
              <a:rPr lang="en-US" dirty="0" err="1">
                <a:ea typeface="+mn-lt"/>
                <a:cs typeface="+mn-lt"/>
              </a:rPr>
              <a:t>бита</a:t>
            </a:r>
            <a:r>
              <a:rPr lang="en-US" dirty="0">
                <a:ea typeface="+mn-lt"/>
                <a:cs typeface="+mn-lt"/>
              </a:rPr>
              <a:t>), </a:t>
            </a:r>
            <a:r>
              <a:rPr lang="en-US" dirty="0" err="1">
                <a:ea typeface="+mn-lt"/>
                <a:cs typeface="+mn-lt"/>
              </a:rPr>
              <a:t>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подходит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машины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87FD16-FE9F-4229-A789-DB2A1308CBA5}"/>
              </a:ext>
            </a:extLst>
          </p:cNvPr>
          <p:cNvSpPr/>
          <p:nvPr/>
        </p:nvSpPr>
        <p:spPr>
          <a:xfrm>
            <a:off x="1215809" y="5230096"/>
            <a:ext cx="1403430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long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D4C19-4AC3-4A73-B7C4-AE81B6AF2B1B}"/>
              </a:ext>
            </a:extLst>
          </p:cNvPr>
          <p:cNvSpPr txBox="1"/>
          <p:nvPr/>
        </p:nvSpPr>
        <p:spPr>
          <a:xfrm>
            <a:off x="3259016" y="5183554"/>
            <a:ext cx="84484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Большое</a:t>
            </a:r>
            <a:r>
              <a:rPr lang="en-US" dirty="0"/>
              <a:t> </a:t>
            </a:r>
            <a:r>
              <a:rPr lang="en-US" dirty="0" err="1"/>
              <a:t>целое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-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менее</a:t>
            </a:r>
            <a:r>
              <a:rPr lang="en-US" dirty="0"/>
              <a:t> 32 </a:t>
            </a:r>
            <a:r>
              <a:rPr lang="en-US" dirty="0" err="1"/>
              <a:t>бит</a:t>
            </a:r>
            <a:r>
              <a:rPr lang="en-US" dirty="0"/>
              <a:t>. </a:t>
            </a:r>
            <a:r>
              <a:rPr lang="en-US" dirty="0" err="1"/>
              <a:t>Типичный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составляет</a:t>
            </a:r>
            <a:r>
              <a:rPr lang="en-US" dirty="0"/>
              <a:t> 32 </a:t>
            </a:r>
            <a:r>
              <a:rPr lang="en-US" dirty="0" err="1"/>
              <a:t>бита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 </a:t>
            </a:r>
            <a:r>
              <a:rPr lang="en-US" dirty="0" err="1"/>
              <a:t>диапазон</a:t>
            </a:r>
            <a:r>
              <a:rPr lang="en-US" dirty="0"/>
              <a:t> </a:t>
            </a:r>
            <a:r>
              <a:rPr lang="en-US" dirty="0" err="1"/>
              <a:t>подписей</a:t>
            </a:r>
            <a:r>
              <a:rPr lang="en-US" dirty="0"/>
              <a:t> </a:t>
            </a:r>
            <a:r>
              <a:rPr lang="en-US" dirty="0" err="1"/>
              <a:t>около</a:t>
            </a:r>
            <a:r>
              <a:rPr lang="en-US" dirty="0"/>
              <a:t> -2 миллиардов..+2 </a:t>
            </a:r>
            <a:r>
              <a:rPr lang="en-US" dirty="0" err="1"/>
              <a:t>миллиарда</a:t>
            </a:r>
            <a:r>
              <a:rPr lang="en-US" dirty="0"/>
              <a:t>. 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компиляторы</a:t>
            </a:r>
            <a:r>
              <a:rPr lang="en-US" dirty="0"/>
              <a:t> </a:t>
            </a:r>
            <a:r>
              <a:rPr lang="en-US" dirty="0" err="1"/>
              <a:t>поддерживают</a:t>
            </a:r>
            <a:r>
              <a:rPr lang="en-US" dirty="0"/>
              <a:t> "long </a:t>
            </a:r>
            <a:r>
              <a:rPr lang="en-US" dirty="0" err="1"/>
              <a:t>long</a:t>
            </a:r>
            <a:r>
              <a:rPr lang="en-US" dirty="0"/>
              <a:t>" </a:t>
            </a:r>
            <a:r>
              <a:rPr lang="en-US" dirty="0" err="1"/>
              <a:t>для</a:t>
            </a:r>
            <a:r>
              <a:rPr lang="en-US" dirty="0"/>
              <a:t> 64-битных</a:t>
            </a:r>
          </a:p>
          <a:p>
            <a:r>
              <a:rPr lang="en-US" dirty="0" err="1"/>
              <a:t>целых</a:t>
            </a:r>
            <a:r>
              <a:rPr lang="en-US" dirty="0"/>
              <a:t> </a:t>
            </a:r>
            <a:r>
              <a:rPr lang="en-US" dirty="0" err="1"/>
              <a:t>чисел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EE756D-95AE-45B8-8ABB-DACB3797AE3C}"/>
              </a:ext>
            </a:extLst>
          </p:cNvPr>
          <p:cNvSpPr/>
          <p:nvPr/>
        </p:nvSpPr>
        <p:spPr>
          <a:xfrm>
            <a:off x="2793257" y="1310991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53E4EC-DD72-4D68-AD16-F27DC864C7CB}"/>
              </a:ext>
            </a:extLst>
          </p:cNvPr>
          <p:cNvSpPr/>
          <p:nvPr/>
        </p:nvSpPr>
        <p:spPr>
          <a:xfrm>
            <a:off x="2793257" y="2668914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C8D133-CC96-4287-AB86-C6524569B000}"/>
              </a:ext>
            </a:extLst>
          </p:cNvPr>
          <p:cNvSpPr/>
          <p:nvPr/>
        </p:nvSpPr>
        <p:spPr>
          <a:xfrm>
            <a:off x="2783487" y="4075683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D749D3-70A3-46F7-A9CE-F1DA0FDC9CCB}"/>
              </a:ext>
            </a:extLst>
          </p:cNvPr>
          <p:cNvSpPr/>
          <p:nvPr/>
        </p:nvSpPr>
        <p:spPr>
          <a:xfrm>
            <a:off x="2793257" y="5492221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err="1">
                <a:ea typeface="+mn-lt"/>
                <a:cs typeface="+mn-lt"/>
              </a:rPr>
              <a:t>char</a:t>
            </a:r>
            <a:r>
              <a:rPr lang="ru-RU" sz="2400" b="1" dirty="0">
                <a:ea typeface="+mn-lt"/>
                <a:cs typeface="+mn-lt"/>
              </a:rPr>
              <a:t> константы</a:t>
            </a:r>
            <a:endParaRPr lang="en-US" b="1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982784" y="4978400"/>
            <a:ext cx="105585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Константа </a:t>
            </a:r>
            <a:r>
              <a:rPr lang="ru" dirty="0" err="1">
                <a:ea typeface="+mn-lt"/>
                <a:cs typeface="+mn-lt"/>
              </a:rPr>
              <a:t>char</a:t>
            </a:r>
            <a:r>
              <a:rPr lang="ru" dirty="0">
                <a:ea typeface="+mn-lt"/>
                <a:cs typeface="+mn-lt"/>
              </a:rPr>
              <a:t> записывается в одинарные кавычки ('), например,' A 'или' z '. Константа символа «A» на самом деле является просто синонимом обычного целочисленного значения 65, которое является значением ASCII для прописной буквы «A». Существуют специальные символьные константы, такие как </a:t>
            </a:r>
            <a:endParaRPr lang="en-US">
              <a:ea typeface="+mn-lt"/>
              <a:cs typeface="+mn-lt"/>
            </a:endParaRPr>
          </a:p>
          <a:p>
            <a:r>
              <a:rPr lang="ru" dirty="0">
                <a:ea typeface="+mn-lt"/>
                <a:cs typeface="+mn-lt"/>
              </a:rPr>
              <a:t>'\ t' для табуляции, для символов, которые неудобно вводить с клавиатуры.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A1348-56C5-42C9-8F85-98BFE1AA7914}"/>
              </a:ext>
            </a:extLst>
          </p:cNvPr>
          <p:cNvSpPr/>
          <p:nvPr/>
        </p:nvSpPr>
        <p:spPr>
          <a:xfrm>
            <a:off x="1010658" y="1556867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'A'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53D0D-806E-4DDD-99FB-F2022DB41F10}"/>
              </a:ext>
            </a:extLst>
          </p:cNvPr>
          <p:cNvSpPr txBox="1"/>
          <p:nvPr/>
        </p:nvSpPr>
        <p:spPr>
          <a:xfrm>
            <a:off x="2243016" y="167640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заглавная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буква</a:t>
            </a:r>
            <a:r>
              <a:rPr lang="en-US" sz="2000" dirty="0">
                <a:ea typeface="+mn-lt"/>
                <a:cs typeface="+mn-lt"/>
              </a:rPr>
              <a:t> "A"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A351CE-2879-4E1E-AC36-5514030510DF}"/>
              </a:ext>
            </a:extLst>
          </p:cNvPr>
          <p:cNvSpPr/>
          <p:nvPr/>
        </p:nvSpPr>
        <p:spPr>
          <a:xfrm>
            <a:off x="1010658" y="2406790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'\n'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A18F3-7190-478C-B05D-A7A153837533}"/>
              </a:ext>
            </a:extLst>
          </p:cNvPr>
          <p:cNvSpPr txBox="1"/>
          <p:nvPr/>
        </p:nvSpPr>
        <p:spPr>
          <a:xfrm>
            <a:off x="2243016" y="2457939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символ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новой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строки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EB97E4-1C50-4BC8-824E-BA6945BD0639}"/>
              </a:ext>
            </a:extLst>
          </p:cNvPr>
          <p:cNvSpPr/>
          <p:nvPr/>
        </p:nvSpPr>
        <p:spPr>
          <a:xfrm>
            <a:off x="1010658" y="3295790"/>
            <a:ext cx="1100584" cy="63784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'\t'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6C826-B94F-475C-9768-9873DD35108D}"/>
              </a:ext>
            </a:extLst>
          </p:cNvPr>
          <p:cNvSpPr txBox="1"/>
          <p:nvPr/>
        </p:nvSpPr>
        <p:spPr>
          <a:xfrm>
            <a:off x="2243016" y="334693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- </a:t>
            </a:r>
            <a:r>
              <a:rPr lang="en-US" sz="2000" dirty="0" err="1">
                <a:ea typeface="+mn-lt"/>
                <a:cs typeface="+mn-lt"/>
              </a:rPr>
              <a:t>символ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табуляции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22C231-8BD0-4DF1-920A-BD4A3C91E851}"/>
              </a:ext>
            </a:extLst>
          </p:cNvPr>
          <p:cNvSpPr txBox="1"/>
          <p:nvPr/>
        </p:nvSpPr>
        <p:spPr>
          <a:xfrm>
            <a:off x="5990736" y="861891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Синтаксис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FD13C-CD49-4AA5-A8EB-E0821E6FFC54}"/>
              </a:ext>
            </a:extLst>
          </p:cNvPr>
          <p:cNvSpPr txBox="1"/>
          <p:nvPr/>
        </p:nvSpPr>
        <p:spPr>
          <a:xfrm>
            <a:off x="6668477" y="222347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6C3A"/>
                </a:solidFill>
              </a:rPr>
              <a:t>char </a:t>
            </a:r>
            <a:r>
              <a:rPr lang="en-US" sz="3600" dirty="0"/>
              <a:t>var = 'A';</a:t>
            </a:r>
            <a:endParaRPr lang="en-US" sz="3600"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A8E7F4-A76B-45FA-9A3C-264E935069F5}"/>
              </a:ext>
            </a:extLst>
          </p:cNvPr>
          <p:cNvSpPr/>
          <p:nvPr/>
        </p:nvSpPr>
        <p:spPr>
          <a:xfrm rot="-2760000">
            <a:off x="6593488" y="3020607"/>
            <a:ext cx="381000" cy="244231"/>
          </a:xfrm>
          <a:prstGeom prst="rightArrow">
            <a:avLst/>
          </a:prstGeom>
          <a:solidFill>
            <a:srgbClr val="001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C2812-503A-436D-9DBE-C2872C853907}"/>
              </a:ext>
            </a:extLst>
          </p:cNvPr>
          <p:cNvSpPr txBox="1"/>
          <p:nvPr/>
        </p:nvSpPr>
        <p:spPr>
          <a:xfrm>
            <a:off x="5678121" y="328466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Тип</a:t>
            </a:r>
            <a:r>
              <a:rPr lang="en-US" i="1" dirty="0"/>
              <a:t> </a:t>
            </a:r>
            <a:r>
              <a:rPr lang="en-US" i="1" dirty="0" err="1"/>
              <a:t>данных</a:t>
            </a:r>
            <a:endParaRPr lang="en-US" i="1">
              <a:cs typeface="Calibri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D7A92F-0589-462C-8D19-08F71D11DAC1}"/>
              </a:ext>
            </a:extLst>
          </p:cNvPr>
          <p:cNvSpPr/>
          <p:nvPr/>
        </p:nvSpPr>
        <p:spPr>
          <a:xfrm rot="7800000">
            <a:off x="7902565" y="2033914"/>
            <a:ext cx="381000" cy="244231"/>
          </a:xfrm>
          <a:prstGeom prst="rightArrow">
            <a:avLst/>
          </a:prstGeom>
          <a:solidFill>
            <a:srgbClr val="001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66DB5-AB32-4CF6-ABD1-56A347583DF9}"/>
              </a:ext>
            </a:extLst>
          </p:cNvPr>
          <p:cNvSpPr txBox="1"/>
          <p:nvPr/>
        </p:nvSpPr>
        <p:spPr>
          <a:xfrm>
            <a:off x="8091121" y="14675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Имя</a:t>
            </a:r>
            <a:r>
              <a:rPr lang="en-US" i="1" dirty="0"/>
              <a:t> </a:t>
            </a:r>
            <a:r>
              <a:rPr lang="en-US" i="1" dirty="0" err="1"/>
              <a:t>переменной</a:t>
            </a:r>
            <a:endParaRPr lang="en-US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6AEEA9-342F-47CA-B1C9-0276F1D3E7B6}"/>
              </a:ext>
            </a:extLst>
          </p:cNvPr>
          <p:cNvSpPr txBox="1"/>
          <p:nvPr/>
        </p:nvSpPr>
        <p:spPr>
          <a:xfrm>
            <a:off x="9302505" y="31478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Значение</a:t>
            </a:r>
            <a:r>
              <a:rPr lang="en-US" i="1" dirty="0"/>
              <a:t> </a:t>
            </a:r>
            <a:r>
              <a:rPr lang="en-US" i="1" dirty="0" err="1"/>
              <a:t>константы</a:t>
            </a:r>
            <a:endParaRPr lang="en-US" dirty="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B570CA1-086B-4A0B-9228-13C7D38D36F0}"/>
              </a:ext>
            </a:extLst>
          </p:cNvPr>
          <p:cNvSpPr/>
          <p:nvPr/>
        </p:nvSpPr>
        <p:spPr>
          <a:xfrm rot="13140000">
            <a:off x="8986949" y="2952221"/>
            <a:ext cx="381000" cy="244231"/>
          </a:xfrm>
          <a:prstGeom prst="rightArrow">
            <a:avLst/>
          </a:prstGeom>
          <a:solidFill>
            <a:srgbClr val="001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Типы с плавающей запятой</a:t>
            </a:r>
            <a:endParaRPr lang="en-US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640860" y="5105400"/>
            <a:ext cx="1119358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Константы в исходном коде, такие как 3.14, по умолчанию имеют тип </a:t>
            </a:r>
            <a:r>
              <a:rPr lang="ru" dirty="0" err="1">
                <a:ea typeface="+mn-lt"/>
                <a:cs typeface="+mn-lt"/>
              </a:rPr>
              <a:t>double</a:t>
            </a:r>
            <a:r>
              <a:rPr lang="ru" dirty="0">
                <a:ea typeface="+mn-lt"/>
                <a:cs typeface="+mn-lt"/>
              </a:rPr>
              <a:t>, если только они не имеют суффикса "f" (с плавающей точкой) или "l" (длинный двойной). Одинарная точность соответствует примерно 6 значениям точности, а двойная - примерно 15 значениям точности. Большинство программ на языке Си используют </a:t>
            </a:r>
            <a:r>
              <a:rPr lang="ru" dirty="0" err="1">
                <a:ea typeface="+mn-lt"/>
                <a:cs typeface="+mn-lt"/>
              </a:rPr>
              <a:t>double</a:t>
            </a:r>
            <a:r>
              <a:rPr lang="ru" dirty="0">
                <a:ea typeface="+mn-lt"/>
                <a:cs typeface="+mn-lt"/>
              </a:rPr>
              <a:t> для своих вычислений. Основная причина использования </a:t>
            </a:r>
            <a:r>
              <a:rPr lang="ru" dirty="0" err="1">
                <a:ea typeface="+mn-lt"/>
                <a:cs typeface="+mn-lt"/>
              </a:rPr>
              <a:t>float</a:t>
            </a:r>
            <a:r>
              <a:rPr lang="ru" dirty="0">
                <a:ea typeface="+mn-lt"/>
                <a:cs typeface="+mn-lt"/>
              </a:rPr>
              <a:t> заключается в экономии памяти, если необходимо сохранить много чисел. </a:t>
            </a: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B25FDD-A941-419A-B953-0357586DB46C}"/>
              </a:ext>
            </a:extLst>
          </p:cNvPr>
          <p:cNvSpPr/>
          <p:nvPr/>
        </p:nvSpPr>
        <p:spPr>
          <a:xfrm>
            <a:off x="2427196" y="980482"/>
            <a:ext cx="2136122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float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D2C1-02E2-490C-A595-64DC3D9A92B1}"/>
              </a:ext>
            </a:extLst>
          </p:cNvPr>
          <p:cNvSpPr txBox="1"/>
          <p:nvPr/>
        </p:nvSpPr>
        <p:spPr>
          <a:xfrm>
            <a:off x="5291016" y="1070708"/>
            <a:ext cx="4980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одинарной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точности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типичный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размер</a:t>
            </a:r>
            <a:r>
              <a:rPr lang="en-US" dirty="0">
                <a:ea typeface="+mn-lt"/>
                <a:cs typeface="+mn-lt"/>
              </a:rPr>
              <a:t>: 32 </a:t>
            </a:r>
            <a:r>
              <a:rPr lang="en-US" dirty="0" err="1">
                <a:ea typeface="+mn-lt"/>
                <a:cs typeface="+mn-lt"/>
              </a:rPr>
              <a:t>бита</a:t>
            </a:r>
            <a:endParaRPr lang="en-US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44E66-C918-4DC8-8C80-5FEDF33F4108}"/>
              </a:ext>
            </a:extLst>
          </p:cNvPr>
          <p:cNvSpPr/>
          <p:nvPr/>
        </p:nvSpPr>
        <p:spPr>
          <a:xfrm>
            <a:off x="2427195" y="2367711"/>
            <a:ext cx="2136122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double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29C7F-D594-44D0-A482-8767E073485A}"/>
              </a:ext>
            </a:extLst>
          </p:cNvPr>
          <p:cNvSpPr txBox="1"/>
          <p:nvPr/>
        </p:nvSpPr>
        <p:spPr>
          <a:xfrm>
            <a:off x="5320323" y="2555630"/>
            <a:ext cx="4784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запятой двойной точности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типичный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размер</a:t>
            </a:r>
            <a:r>
              <a:rPr lang="en-US" dirty="0">
                <a:ea typeface="+mn-lt"/>
                <a:cs typeface="+mn-lt"/>
              </a:rPr>
              <a:t>: 64 </a:t>
            </a:r>
            <a:r>
              <a:rPr lang="en-US" dirty="0" err="1">
                <a:ea typeface="+mn-lt"/>
                <a:cs typeface="+mn-lt"/>
              </a:rPr>
              <a:t>бита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AF363-6699-4D46-A35A-F24523AE80DD}"/>
              </a:ext>
            </a:extLst>
          </p:cNvPr>
          <p:cNvSpPr/>
          <p:nvPr/>
        </p:nvSpPr>
        <p:spPr>
          <a:xfrm>
            <a:off x="2427195" y="3686558"/>
            <a:ext cx="2214276" cy="85276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long double</a:t>
            </a:r>
            <a:endParaRPr lang="en-US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DADD-34AE-4955-B611-22976E4CD86D}"/>
              </a:ext>
            </a:extLst>
          </p:cNvPr>
          <p:cNvSpPr txBox="1"/>
          <p:nvPr/>
        </p:nvSpPr>
        <p:spPr>
          <a:xfrm>
            <a:off x="5320323" y="3854938"/>
            <a:ext cx="3886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Большее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endParaRPr lang="en-US" dirty="0" err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9D5EF7-B735-4AE9-8E43-1899F166F1D6}"/>
              </a:ext>
            </a:extLst>
          </p:cNvPr>
          <p:cNvSpPr/>
          <p:nvPr/>
        </p:nvSpPr>
        <p:spPr>
          <a:xfrm>
            <a:off x="4737334" y="1271914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67F31D-8FCD-4CE3-88E6-910B71238AC2}"/>
              </a:ext>
            </a:extLst>
          </p:cNvPr>
          <p:cNvSpPr/>
          <p:nvPr/>
        </p:nvSpPr>
        <p:spPr>
          <a:xfrm>
            <a:off x="4737334" y="2707991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93F4D3-D346-40A7-B1AA-DA15EF72313E}"/>
              </a:ext>
            </a:extLst>
          </p:cNvPr>
          <p:cNvSpPr/>
          <p:nvPr/>
        </p:nvSpPr>
        <p:spPr>
          <a:xfrm>
            <a:off x="4737333" y="3909606"/>
            <a:ext cx="439616" cy="341923"/>
          </a:xfrm>
          <a:prstGeom prst="rightArrow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Сравнение чисел с плавающей точкой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0FE3-B60D-4F33-9B53-F51DDFDD61BB}"/>
              </a:ext>
            </a:extLst>
          </p:cNvPr>
          <p:cNvSpPr txBox="1"/>
          <p:nvPr/>
        </p:nvSpPr>
        <p:spPr>
          <a:xfrm>
            <a:off x="1510323" y="1393092"/>
            <a:ext cx="34856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A4A4A"/>
                </a:solidFill>
                <a:latin typeface="Georgia"/>
              </a:rPr>
              <a:t>x = 1000001.0/0.003</a:t>
            </a:r>
            <a:endParaRPr lang="en-US" sz="2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2D987-470D-498C-B85B-36E31E6D29C2}"/>
              </a:ext>
            </a:extLst>
          </p:cNvPr>
          <p:cNvSpPr txBox="1"/>
          <p:nvPr/>
        </p:nvSpPr>
        <p:spPr>
          <a:xfrm>
            <a:off x="1510323" y="21355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A4A4A"/>
                </a:solidFill>
                <a:latin typeface="Georgia"/>
              </a:rPr>
              <a:t>y = 0.003*x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898795-E082-4CBC-AD9B-1D9759678FD3}"/>
              </a:ext>
            </a:extLst>
          </p:cNvPr>
          <p:cNvSpPr/>
          <p:nvPr/>
        </p:nvSpPr>
        <p:spPr>
          <a:xfrm>
            <a:off x="2925427" y="3090634"/>
            <a:ext cx="1374123" cy="64761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  x == y 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0ED8F-9745-474F-9E8D-C8FF89AD71FA}"/>
              </a:ext>
            </a:extLst>
          </p:cNvPr>
          <p:cNvSpPr txBox="1"/>
          <p:nvPr/>
        </p:nvSpPr>
        <p:spPr>
          <a:xfrm>
            <a:off x="367323" y="3219938"/>
            <a:ext cx="3251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Верно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ли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выражение</a:t>
            </a:r>
            <a:r>
              <a:rPr lang="en-US" sz="2000" dirty="0">
                <a:cs typeface="Calibri"/>
              </a:rPr>
              <a:t>: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396E5-FC74-4D8A-8B2F-A65855CBFECC}"/>
              </a:ext>
            </a:extLst>
          </p:cNvPr>
          <p:cNvSpPr txBox="1"/>
          <p:nvPr/>
        </p:nvSpPr>
        <p:spPr>
          <a:xfrm>
            <a:off x="4353168" y="3219938"/>
            <a:ext cx="3008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?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A47A1621-BC47-4CFB-8461-7D55A608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4183282"/>
            <a:ext cx="3133969" cy="22721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D933E5-A4E8-46A9-B4BD-9953A78B1376}"/>
              </a:ext>
            </a:extLst>
          </p:cNvPr>
          <p:cNvSpPr txBox="1"/>
          <p:nvPr/>
        </p:nvSpPr>
        <p:spPr>
          <a:xfrm>
            <a:off x="5635381" y="1258765"/>
            <a:ext cx="61819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Объясняется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точкой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выделено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конечное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битов</a:t>
            </a:r>
            <a:r>
              <a:rPr lang="en-US" dirty="0">
                <a:ea typeface="+mn-lt"/>
                <a:cs typeface="+mn-lt"/>
              </a:rPr>
              <a:t>, а с </a:t>
            </a:r>
            <a:r>
              <a:rPr lang="en-US" dirty="0" err="1">
                <a:ea typeface="+mn-lt"/>
                <a:cs typeface="+mn-lt"/>
              </a:rPr>
              <a:t>помощью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любого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сколь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угодно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большого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конечного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битов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нельзя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периодическую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десятичную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дробь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бесконечным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знаков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A1A6A-B71D-4EF8-B9D4-69F0C56802FC}"/>
              </a:ext>
            </a:extLst>
          </p:cNvPr>
          <p:cNvSpPr txBox="1"/>
          <p:nvPr/>
        </p:nvSpPr>
        <p:spPr>
          <a:xfrm>
            <a:off x="5631718" y="4615717"/>
            <a:ext cx="66997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причине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следует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сравнивать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плавающие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числа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друг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другом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предмет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равенства</a:t>
            </a:r>
            <a:r>
              <a:rPr lang="en-US" dirty="0">
                <a:ea typeface="+mn-lt"/>
                <a:cs typeface="+mn-lt"/>
              </a:rPr>
              <a:t> (==) - </a:t>
            </a:r>
            <a:r>
              <a:rPr lang="en-US" dirty="0" err="1">
                <a:ea typeface="+mn-lt"/>
                <a:cs typeface="+mn-lt"/>
              </a:rPr>
              <a:t>вместо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используйте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сравнения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неравенством</a:t>
            </a:r>
            <a:r>
              <a:rPr lang="en-US" dirty="0">
                <a:ea typeface="+mn-lt"/>
                <a:cs typeface="+mn-lt"/>
              </a:rPr>
              <a:t> (&lt;). </a:t>
            </a:r>
            <a:r>
              <a:rPr lang="en-US" dirty="0" err="1">
                <a:ea typeface="+mn-lt"/>
                <a:cs typeface="+mn-lt"/>
              </a:rPr>
              <a:t>Поймите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правильная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программа</a:t>
            </a:r>
            <a:r>
              <a:rPr lang="en-US" dirty="0">
                <a:ea typeface="+mn-lt"/>
                <a:cs typeface="+mn-lt"/>
              </a:rPr>
              <a:t> C, </a:t>
            </a:r>
            <a:r>
              <a:rPr lang="en-US" dirty="0" err="1">
                <a:ea typeface="+mn-lt"/>
                <a:cs typeface="+mn-lt"/>
              </a:rPr>
              <a:t>запущенная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компьютерах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может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немного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результаты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крайних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правых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цифрах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вычислений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плавающей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запятой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75EEBA-B65D-40E9-BFEB-E26B49A4AD7C}"/>
              </a:ext>
            </a:extLst>
          </p:cNvPr>
          <p:cNvSpPr/>
          <p:nvPr/>
        </p:nvSpPr>
        <p:spPr>
          <a:xfrm>
            <a:off x="6305580" y="3393480"/>
            <a:ext cx="739123" cy="64761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&lt;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F1731D-A350-4BD0-8144-30A4925E6A45}"/>
              </a:ext>
            </a:extLst>
          </p:cNvPr>
          <p:cNvSpPr/>
          <p:nvPr/>
        </p:nvSpPr>
        <p:spPr>
          <a:xfrm>
            <a:off x="7243426" y="3393480"/>
            <a:ext cx="739123" cy="64761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&gt;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337300-EB19-4A24-9BD2-BE2995E9AD8B}"/>
              </a:ext>
            </a:extLst>
          </p:cNvPr>
          <p:cNvSpPr/>
          <p:nvPr/>
        </p:nvSpPr>
        <p:spPr>
          <a:xfrm>
            <a:off x="8181272" y="3393480"/>
            <a:ext cx="739123" cy="64761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&gt;=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A8FDBA-2E27-4B4C-9D93-6B8C173C9F78}"/>
              </a:ext>
            </a:extLst>
          </p:cNvPr>
          <p:cNvSpPr/>
          <p:nvPr/>
        </p:nvSpPr>
        <p:spPr>
          <a:xfrm>
            <a:off x="9119118" y="3393480"/>
            <a:ext cx="739123" cy="647614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Calibri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520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A5C4A-9141-4822-A5ED-31251B74E494}"/>
              </a:ext>
            </a:extLst>
          </p:cNvPr>
          <p:cNvSpPr txBox="1"/>
          <p:nvPr/>
        </p:nvSpPr>
        <p:spPr>
          <a:xfrm>
            <a:off x="1786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Комментарии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6041A-0089-4B84-AE93-40B1EDE08695}"/>
              </a:ext>
            </a:extLst>
          </p:cNvPr>
          <p:cNvSpPr txBox="1"/>
          <p:nvPr/>
        </p:nvSpPr>
        <p:spPr>
          <a:xfrm>
            <a:off x="601783" y="4822092"/>
            <a:ext cx="1119358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" dirty="0">
                <a:ea typeface="+mn-lt"/>
                <a:cs typeface="+mn-lt"/>
              </a:rPr>
              <a:t>Комментарии в C заключаются в: / * .. </a:t>
            </a:r>
            <a:r>
              <a:rPr lang="ru" dirty="0" err="1">
                <a:ea typeface="+mn-lt"/>
                <a:cs typeface="+mn-lt"/>
              </a:rPr>
              <a:t>comments</a:t>
            </a:r>
            <a:r>
              <a:rPr lang="ru" dirty="0">
                <a:ea typeface="+mn-lt"/>
                <a:cs typeface="+mn-lt"/>
              </a:rPr>
              <a:t> .. * /, которые могут пересекать несколько строк. В C ++ появилась форма комментария, начинающегося двумя косыми чертами и продолжающегося до конца строки: // комментарий до конца строки.</a:t>
            </a:r>
            <a:endParaRPr lang="en-US" dirty="0"/>
          </a:p>
          <a:p>
            <a:endParaRPr lang="ru" dirty="0">
              <a:ea typeface="+mn-lt"/>
              <a:cs typeface="+mn-lt"/>
            </a:endParaRPr>
          </a:p>
          <a:p>
            <a:r>
              <a:rPr lang="ru" dirty="0">
                <a:ea typeface="+mn-lt"/>
                <a:cs typeface="+mn-lt"/>
              </a:rPr>
              <a:t>Форма комментария // настолько удобна, что многие компиляторы C теперь также поддерживают ее, хотя она</a:t>
            </a:r>
            <a:endParaRPr lang="ru" dirty="0"/>
          </a:p>
          <a:p>
            <a:r>
              <a:rPr lang="ru" dirty="0">
                <a:ea typeface="+mn-lt"/>
                <a:cs typeface="+mn-lt"/>
              </a:rPr>
              <a:t>технически не является частью языка C.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B25FDD-A941-419A-B953-0357586DB46C}"/>
              </a:ext>
            </a:extLst>
          </p:cNvPr>
          <p:cNvSpPr/>
          <p:nvPr/>
        </p:nvSpPr>
        <p:spPr>
          <a:xfrm>
            <a:off x="1372119" y="1713174"/>
            <a:ext cx="1081045" cy="73553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// </a:t>
            </a:r>
            <a:endParaRPr lang="en-US" sz="28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D2C1-02E2-490C-A595-64DC3D9A92B1}"/>
              </a:ext>
            </a:extLst>
          </p:cNvPr>
          <p:cNvSpPr txBox="1"/>
          <p:nvPr/>
        </p:nvSpPr>
        <p:spPr>
          <a:xfrm>
            <a:off x="2457939" y="1930401"/>
            <a:ext cx="325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однострочный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комментарий</a:t>
            </a:r>
            <a:endParaRPr lang="en-US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44E66-C918-4DC8-8C80-5FEDF33F4108}"/>
              </a:ext>
            </a:extLst>
          </p:cNvPr>
          <p:cNvSpPr/>
          <p:nvPr/>
        </p:nvSpPr>
        <p:spPr>
          <a:xfrm>
            <a:off x="1372119" y="2865942"/>
            <a:ext cx="1081046" cy="735536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ea typeface="+mn-lt"/>
                <a:cs typeface="+mn-lt"/>
              </a:rPr>
              <a:t>/* </a:t>
            </a:r>
            <a:r>
              <a:rPr lang="en-US" sz="2800" b="1" dirty="0">
                <a:cs typeface="Calibri"/>
              </a:rPr>
              <a:t> */</a:t>
            </a:r>
            <a:endParaRPr lang="en-US" b="1" dirty="0" err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E2E64-A14C-41A3-979A-B3936B6C9384}"/>
              </a:ext>
            </a:extLst>
          </p:cNvPr>
          <p:cNvSpPr txBox="1"/>
          <p:nvPr/>
        </p:nvSpPr>
        <p:spPr>
          <a:xfrm>
            <a:off x="598121" y="764199"/>
            <a:ext cx="5654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Существуют</a:t>
            </a:r>
            <a:r>
              <a:rPr lang="en-US" b="1" dirty="0"/>
              <a:t> </a:t>
            </a:r>
            <a:r>
              <a:rPr lang="en-US" b="1" dirty="0" err="1"/>
              <a:t>два</a:t>
            </a:r>
            <a:r>
              <a:rPr lang="en-US" b="1" dirty="0"/>
              <a:t> </a:t>
            </a:r>
            <a:r>
              <a:rPr lang="en-US" b="1" dirty="0" err="1"/>
              <a:t>вида</a:t>
            </a:r>
            <a:r>
              <a:rPr lang="en-US" b="1" dirty="0"/>
              <a:t> </a:t>
            </a:r>
            <a:r>
              <a:rPr lang="en-US" b="1" dirty="0" err="1"/>
              <a:t>комментариев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D3366-3BCD-4A01-AFEC-0F127F5588DD}"/>
              </a:ext>
            </a:extLst>
          </p:cNvPr>
          <p:cNvSpPr txBox="1"/>
          <p:nvPr/>
        </p:nvSpPr>
        <p:spPr>
          <a:xfrm>
            <a:off x="2457939" y="3024554"/>
            <a:ext cx="3368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многострочный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комментарий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A4660-1EFB-4747-B739-B2C3D747725F}"/>
              </a:ext>
            </a:extLst>
          </p:cNvPr>
          <p:cNvSpPr txBox="1"/>
          <p:nvPr/>
        </p:nvSpPr>
        <p:spPr>
          <a:xfrm>
            <a:off x="6160477" y="1451707"/>
            <a:ext cx="58693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Наряду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подобранными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именами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функций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частью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хорошо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написанного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код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повторять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написано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описывать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делает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код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гораздо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интереснее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перевод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каждое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заявление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делает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Комментарии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должны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указывать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сложным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неочевидным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коде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6667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1574</cp:revision>
  <dcterms:created xsi:type="dcterms:W3CDTF">2021-11-29T22:51:53Z</dcterms:created>
  <dcterms:modified xsi:type="dcterms:W3CDTF">2021-12-23T11:44:43Z</dcterms:modified>
</cp:coreProperties>
</file>