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B8EF6-F8A4-7AB8-7F88-BD27EDEFE434}" v="2" dt="2021-12-02T05:38:51.155"/>
    <p1510:client id="{C89ACF45-C2F8-E76F-58EF-8272F11558CB}" v="235" dt="2021-12-02T10:05:05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C9AAD-6B40-4CA2-A4BF-CDFBEDF9D5C7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0CD82-FE7C-405F-BA97-171592106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24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5A5C5-A3B4-4CF4-AB08-E9A4441B4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702564-DDF7-4EA5-9995-43125A449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6B7BA4-4DE2-4CB3-AEDB-D3AF6D9B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C1D670-DF52-4A29-AAAC-477789FE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B33595-D96A-444F-87B3-A3ABC42D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1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E7AC7-4DB5-439C-92C3-D7544C47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64A617-E67A-4A63-B23B-CE922D051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B0535C-0BB8-4283-9942-B7B96801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A8E8A8-530A-4DAB-A534-EABBCDD8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14C257-3C70-4274-8407-A149E13B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81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922996C-21BD-4B88-8BDF-CECA33856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49F440-F34D-4382-B1B5-D9267C702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1309AB-0117-4943-95F9-D2CE486C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D012BE-E144-40CB-A4A2-ADEA42BD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F6AB4C-7862-4F2B-BD3A-C2B91872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36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08685-82C4-4E64-BCAC-9FD468EF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C43A80-886A-4578-B8FF-568FEF845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BD4458-F02B-4F05-9615-CB960C49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4FD764-1893-4475-852B-7986BDB3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4EF597-FCB3-4090-A30E-AEC165B8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87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48C94-FBD4-454E-9A5A-7D8ACC14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9AB7B0-8376-4AD7-B914-647104CA1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B6BB7D-6732-461F-9BE1-9A347AB7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B96236-40FA-4CE6-AA0C-18833ACC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90418-1D46-486B-BFD7-A950D619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2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E9151-2FE9-40AF-8956-C49996E1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B0D750-0F1A-4BDB-9A70-1ACFC3CAC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803026-660A-4DE4-B6AA-68BEF9C8C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3641ED-EB7B-42D2-8878-3AB998CA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526CCA-6215-4729-8C71-0D6D6B9A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BCA965-6785-482F-9D95-21FC4554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18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8750A-9459-4A69-9A91-E35080F6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096C9B-A6A9-4718-940E-A90DC0FEB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926D92-7C07-483B-8283-AF966F762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82456A-0B0F-4AF4-8CA5-74973E8D8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6D8A12-63AC-4E3B-9B89-D6D647FB2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4FFC2D-077A-4DC2-9784-AA33F7D7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C9B40C-D1FD-4E7A-880A-013E225F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97C3917-66C6-4CD8-B494-3AE42AF5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32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3B0A1-E4C6-4C88-91EE-48A1D156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C66EBB-A841-4BA3-99B3-1E0C69CB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631029-B210-4664-9FAF-A26D0F9B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6B4223-F9F2-475C-9A4E-60054830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95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D62D06-9C24-4F1D-8C65-9F7088D2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348469-D098-493D-8A52-0C8D6484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103FC5-56AE-4FDA-82AD-3E2EA7F7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16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4CC4F-4485-449E-88B7-D300610A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E9B1FD-526C-4EF7-8C70-97640E90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FE1293-9C73-44B7-88FE-73D294995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43F221-7F1C-494C-B14A-484FF652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C399CB-6ABE-4E83-B848-194B350A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84F730-BB7E-4406-8A33-6464806C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EC284-FE98-43CE-9174-708DD8B2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35D1E6-BD0A-47CF-AF42-3898DC5D3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FC13DF-710B-4EF8-84A7-B01D9D8C8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62347D-B353-409F-9A8C-530262A9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9911E9-04B6-46D9-96C1-F118B23B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55408E-FD27-43F9-87E1-AF93B315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40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A49D5-41C7-40B8-8B64-D1A64F16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656362-6D31-4D42-8070-18321197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25F88D-901B-4707-92CA-C9CE8264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8C3D8-567B-47E3-87B5-079146EAABE3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2C3F4D-A650-4520-B5BF-4CF4A6884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63D287-D752-48EC-B6D1-C2665CDB1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48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">
            <a:extLst>
              <a:ext uri="{FF2B5EF4-FFF2-40B4-BE49-F238E27FC236}">
                <a16:creationId xmlns:a16="http://schemas.microsoft.com/office/drawing/2014/main" id="{74733924-6B60-4BF8-A1A9-292AB6931DAB}"/>
              </a:ext>
            </a:extLst>
          </p:cNvPr>
          <p:cNvSpPr txBox="1"/>
          <p:nvPr/>
        </p:nvSpPr>
        <p:spPr>
          <a:xfrm>
            <a:off x="2209800" y="2983188"/>
            <a:ext cx="7772400" cy="190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Страновой офис ЮНИСЕФ в Казахстане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Навыки для девочек: Программа наноспутников</a:t>
            </a:r>
            <a:endParaRPr sz="4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B7FA6EE7-9314-4A3F-B748-96884BB3A7D8}"/>
              </a:ext>
            </a:extLst>
          </p:cNvPr>
          <p:cNvSpPr/>
          <p:nvPr/>
        </p:nvSpPr>
        <p:spPr>
          <a:xfrm>
            <a:off x="0" y="6021287"/>
            <a:ext cx="12192000" cy="836713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86;p1">
            <a:extLst>
              <a:ext uri="{FF2B5EF4-FFF2-40B4-BE49-F238E27FC236}">
                <a16:creationId xmlns:a16="http://schemas.microsoft.com/office/drawing/2014/main" id="{7B9808BA-5359-4712-A3A9-F1AB65E5593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6295" y="6021287"/>
            <a:ext cx="5401429" cy="8478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87;p1">
            <a:extLst>
              <a:ext uri="{FF2B5EF4-FFF2-40B4-BE49-F238E27FC236}">
                <a16:creationId xmlns:a16="http://schemas.microsoft.com/office/drawing/2014/main" id="{0B8E67C0-6CA0-49DE-89DD-8BD3DFCB1041}"/>
              </a:ext>
            </a:extLst>
          </p:cNvPr>
          <p:cNvGrpSpPr/>
          <p:nvPr/>
        </p:nvGrpSpPr>
        <p:grpSpPr>
          <a:xfrm>
            <a:off x="203191" y="0"/>
            <a:ext cx="11337750" cy="2544045"/>
            <a:chOff x="0" y="2904270"/>
            <a:chExt cx="11766118" cy="2696012"/>
          </a:xfrm>
        </p:grpSpPr>
        <p:pic>
          <p:nvPicPr>
            <p:cNvPr id="8" name="Google Shape;88;p1" descr="https://scontent-arn2-2.xx.fbcdn.net/v/t1.0-9/82983433_103984654497591_8640618899764674560_o.png?_nc_cat=105&amp;_nc_ohc=vvgTRyujNFsAX96XXJm&amp;_nc_ht=scontent-arn2-2.xx&amp;oh=a9453797e03ad817fb44ead8efc39f4f&amp;oe=5ECC24D8">
              <a:extLst>
                <a:ext uri="{FF2B5EF4-FFF2-40B4-BE49-F238E27FC236}">
                  <a16:creationId xmlns:a16="http://schemas.microsoft.com/office/drawing/2014/main" id="{F126AF74-9878-4FF9-BC91-194479F3444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2904270"/>
              <a:ext cx="10488015" cy="26960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89;p1" descr="C:\Users\amirkhan\Documents\лого_технопарка.jpg">
              <a:extLst>
                <a:ext uri="{FF2B5EF4-FFF2-40B4-BE49-F238E27FC236}">
                  <a16:creationId xmlns:a16="http://schemas.microsoft.com/office/drawing/2014/main" id="{BD8E0920-C97F-4E10-8AA2-F350640EF7B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223157" y="3034021"/>
              <a:ext cx="1542961" cy="236461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3115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A105D8-8AFD-4DFC-B91A-D2F61D476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4" name="Google Shape;94;p2"/>
          <p:cNvSpPr/>
          <p:nvPr/>
        </p:nvSpPr>
        <p:spPr>
          <a:xfrm>
            <a:off x="1674305" y="5221608"/>
            <a:ext cx="9473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Программа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наноспутникового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образования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UniSat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для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девочек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(UNEPG)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является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совместным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проектом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ЮНИСЕФ в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Казахстане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и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Научного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парка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Казахского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национального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университета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имени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Аль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–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Фараби</a:t>
            </a:r>
            <a:endParaRPr sz="2000" dirty="0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dirty="0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560914" y="0"/>
            <a:ext cx="11352942" cy="161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414"/>
              </a:buClr>
              <a:buSzPts val="2800"/>
              <a:buFont typeface="Poppins"/>
              <a:buNone/>
            </a:pPr>
            <a:r>
              <a:rPr lang="en-US" sz="2800">
                <a:solidFill>
                  <a:srgbClr val="FCB414"/>
                </a:solidFill>
                <a:latin typeface="Poppins"/>
                <a:ea typeface="Poppins"/>
                <a:cs typeface="Poppins"/>
                <a:sym typeface="Poppins"/>
              </a:rPr>
              <a:t>Запустите свои мечты:</a:t>
            </a:r>
            <a:r>
              <a:rPr lang="en-US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Образовательная программа для девочек с наноспутником UniSat </a:t>
            </a:r>
            <a:endParaRPr sz="28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0EC923F-8745-416D-9CDA-E6F03BDEFA66}"/>
              </a:ext>
            </a:extLst>
          </p:cNvPr>
          <p:cNvSpPr/>
          <p:nvPr/>
        </p:nvSpPr>
        <p:spPr>
          <a:xfrm>
            <a:off x="1146879" y="998002"/>
            <a:ext cx="3182940" cy="1471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Метод "format"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19D319E9-45A7-45D8-BCB0-EFC0D71B64CA}"/>
              </a:ext>
            </a:extLst>
          </p:cNvPr>
          <p:cNvSpPr/>
          <p:nvPr/>
        </p:nvSpPr>
        <p:spPr>
          <a:xfrm>
            <a:off x="1139635" y="2546161"/>
            <a:ext cx="3200451" cy="2985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В </a:t>
            </a:r>
            <a:r>
              <a:rPr lang="en-US" sz="2400" dirty="0" err="1">
                <a:ea typeface="+mn-lt"/>
                <a:cs typeface="+mn-lt"/>
              </a:rPr>
              <a:t>методе</a:t>
            </a:r>
            <a:r>
              <a:rPr lang="en-US" sz="2400" dirty="0">
                <a:ea typeface="+mn-lt"/>
                <a:cs typeface="+mn-lt"/>
              </a:rPr>
              <a:t> format Python </a:t>
            </a:r>
            <a:r>
              <a:rPr lang="en-US" sz="2400" dirty="0" err="1">
                <a:ea typeface="+mn-lt"/>
                <a:cs typeface="+mn-lt"/>
              </a:rPr>
              <a:t>помещает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значение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каждого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аргумента</a:t>
            </a:r>
            <a:r>
              <a:rPr lang="en-US" sz="2400" dirty="0">
                <a:ea typeface="+mn-lt"/>
                <a:cs typeface="+mn-lt"/>
              </a:rPr>
              <a:t> в </a:t>
            </a:r>
            <a:r>
              <a:rPr lang="en-US" sz="2400" dirty="0" err="1">
                <a:ea typeface="+mn-lt"/>
                <a:cs typeface="+mn-lt"/>
              </a:rPr>
              <a:t>обозначенное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место</a:t>
            </a:r>
            <a:endParaRPr lang="en-US" sz="2400"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8E679D2-1786-4838-B5B8-ACAC319F3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938" y="732364"/>
            <a:ext cx="6611815" cy="516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2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6AA9329-4C1E-4FD3-AC9F-E47E1B5E8901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Использование "</a:t>
            </a:r>
            <a:r>
              <a:rPr lang="ru-RU" sz="3200" b="1" dirty="0" err="1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format</a:t>
            </a:r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"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F8D73A4-5395-4710-8B74-E0687E7A8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477" y="1303221"/>
            <a:ext cx="5761892" cy="516986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C5EFB0-D6EA-48C3-8B61-96578E9F1DCE}"/>
              </a:ext>
            </a:extLst>
          </p:cNvPr>
          <p:cNvSpPr/>
          <p:nvPr/>
        </p:nvSpPr>
        <p:spPr>
          <a:xfrm>
            <a:off x="7651262" y="1623647"/>
            <a:ext cx="3331307" cy="231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alibri"/>
                <a:cs typeface="Calibri"/>
              </a:rPr>
              <a:t>Альтернативные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способы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использования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метода</a:t>
            </a:r>
            <a:r>
              <a:rPr lang="en-US" sz="2400" dirty="0">
                <a:latin typeface="Calibri"/>
                <a:cs typeface="Calibri"/>
              </a:rPr>
              <a:t> "format".</a:t>
            </a:r>
          </a:p>
        </p:txBody>
      </p:sp>
    </p:spTree>
    <p:extLst>
      <p:ext uri="{BB962C8B-B14F-4D97-AF65-F5344CB8AC3E}">
        <p14:creationId xmlns:p14="http://schemas.microsoft.com/office/powerpoint/2010/main" val="66526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57E3441-019A-4738-A0C7-F11CA719C1B3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  <a:ea typeface="+mn-lt"/>
                <a:cs typeface="+mn-lt"/>
              </a:rPr>
              <a:t>Переменные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BD2320E-C8CF-47C3-8F78-59EE644FF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092" y="1715369"/>
            <a:ext cx="8966200" cy="186418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959B7E-999F-4096-9449-CC06443662FE}"/>
              </a:ext>
            </a:extLst>
          </p:cNvPr>
          <p:cNvSpPr/>
          <p:nvPr/>
        </p:nvSpPr>
        <p:spPr>
          <a:xfrm>
            <a:off x="685799" y="4349261"/>
            <a:ext cx="10326076" cy="1709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ea typeface="+mn-lt"/>
                <a:cs typeface="+mn-lt"/>
              </a:rPr>
              <a:t>Переменные</a:t>
            </a:r>
            <a:r>
              <a:rPr lang="en-US" dirty="0">
                <a:ea typeface="+mn-lt"/>
                <a:cs typeface="+mn-lt"/>
              </a:rPr>
              <a:t> – 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просто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области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памяти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компьютера</a:t>
            </a:r>
            <a:r>
              <a:rPr lang="en-US" dirty="0">
                <a:ea typeface="+mn-lt"/>
                <a:cs typeface="+mn-lt"/>
              </a:rPr>
              <a:t>, в </a:t>
            </a:r>
            <a:r>
              <a:rPr lang="en-US" dirty="0" err="1">
                <a:ea typeface="+mn-lt"/>
                <a:cs typeface="+mn-lt"/>
              </a:rPr>
              <a:t>которых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храните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некоторую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информацию</a:t>
            </a:r>
            <a:r>
              <a:rPr lang="en-US" dirty="0">
                <a:ea typeface="+mn-lt"/>
                <a:cs typeface="+mn-lt"/>
              </a:rPr>
              <a:t>. В </a:t>
            </a:r>
            <a:r>
              <a:rPr lang="en-US" dirty="0" err="1">
                <a:ea typeface="+mn-lt"/>
                <a:cs typeface="+mn-lt"/>
              </a:rPr>
              <a:t>отличие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констант</a:t>
            </a:r>
            <a:r>
              <a:rPr lang="en-US" dirty="0">
                <a:ea typeface="+mn-lt"/>
                <a:cs typeface="+mn-lt"/>
              </a:rPr>
              <a:t>, к </a:t>
            </a:r>
            <a:r>
              <a:rPr lang="en-US" dirty="0" err="1">
                <a:ea typeface="+mn-lt"/>
                <a:cs typeface="+mn-lt"/>
              </a:rPr>
              <a:t>такой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информации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нужно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каким-то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образом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получать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доступ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по</a:t>
            </a:r>
            <a:r>
              <a:rPr lang="en-US" dirty="0">
                <a:ea typeface="+mn-lt"/>
                <a:cs typeface="+mn-lt"/>
              </a:rPr>
              <a:t>- </a:t>
            </a:r>
            <a:r>
              <a:rPr lang="en-US" dirty="0" err="1">
                <a:ea typeface="+mn-lt"/>
                <a:cs typeface="+mn-lt"/>
              </a:rPr>
              <a:t>этому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переменным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даются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имена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err="1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38888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132B0E8-127E-4AA9-80A4-AB7BA4C8DACA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Имена идентификаторов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C9FF780-B020-4142-8585-9E6E679C4032}"/>
              </a:ext>
            </a:extLst>
          </p:cNvPr>
          <p:cNvSpPr/>
          <p:nvPr/>
        </p:nvSpPr>
        <p:spPr>
          <a:xfrm>
            <a:off x="1241844" y="1255962"/>
            <a:ext cx="9914735" cy="594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>
                <a:ea typeface="+mn-lt"/>
                <a:cs typeface="+mn-lt"/>
              </a:rPr>
              <a:t>Идентификаторы – это имена, присвоенные чему-то для его обозначения.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9E60DC-147D-4BBE-B23E-79A5B36F8634}"/>
              </a:ext>
            </a:extLst>
          </p:cNvPr>
          <p:cNvSpPr txBox="1"/>
          <p:nvPr/>
        </p:nvSpPr>
        <p:spPr>
          <a:xfrm>
            <a:off x="1744784" y="2086708"/>
            <a:ext cx="9659815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• </a:t>
            </a:r>
            <a:r>
              <a:rPr lang="en-US" dirty="0" err="1"/>
              <a:t>Первым</a:t>
            </a:r>
            <a:r>
              <a:rPr lang="en-US" dirty="0"/>
              <a:t> </a:t>
            </a:r>
            <a:r>
              <a:rPr lang="en-US" dirty="0" err="1"/>
              <a:t>символом</a:t>
            </a:r>
            <a:r>
              <a:rPr lang="en-US" dirty="0"/>
              <a:t> </a:t>
            </a:r>
            <a:r>
              <a:rPr lang="en-US" dirty="0" err="1"/>
              <a:t>идентификатора</a:t>
            </a:r>
            <a:r>
              <a:rPr lang="en-US" dirty="0"/>
              <a:t> </a:t>
            </a:r>
            <a:r>
              <a:rPr lang="en-US" dirty="0" err="1"/>
              <a:t>должна</a:t>
            </a:r>
            <a:r>
              <a:rPr lang="en-US" dirty="0"/>
              <a:t> </a:t>
            </a:r>
            <a:r>
              <a:rPr lang="en-US" dirty="0" err="1"/>
              <a:t>быть</a:t>
            </a:r>
            <a:r>
              <a:rPr lang="en-US" dirty="0"/>
              <a:t> </a:t>
            </a:r>
            <a:r>
              <a:rPr lang="en-US" dirty="0" err="1"/>
              <a:t>буква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алфавита</a:t>
            </a:r>
            <a:r>
              <a:rPr lang="en-US" dirty="0"/>
              <a:t> (</a:t>
            </a:r>
            <a:r>
              <a:rPr lang="en-US" dirty="0" err="1"/>
              <a:t>символ</a:t>
            </a:r>
            <a:r>
              <a:rPr lang="en-US" dirty="0"/>
              <a:t> ASCII в</a:t>
            </a:r>
          </a:p>
          <a:p>
            <a:r>
              <a:rPr lang="en-US" dirty="0" err="1"/>
              <a:t>верхнем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нижнем</a:t>
            </a:r>
            <a:r>
              <a:rPr lang="en-US" dirty="0"/>
              <a:t> </a:t>
            </a:r>
            <a:r>
              <a:rPr lang="en-US" dirty="0" err="1"/>
              <a:t>регистре</a:t>
            </a:r>
            <a:r>
              <a:rPr lang="en-US" dirty="0"/>
              <a:t>,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символ</a:t>
            </a:r>
            <a:r>
              <a:rPr lang="en-US" dirty="0"/>
              <a:t> Unicode), а </a:t>
            </a:r>
            <a:r>
              <a:rPr lang="en-US" dirty="0" err="1"/>
              <a:t>также</a:t>
            </a:r>
            <a:r>
              <a:rPr lang="en-US" dirty="0"/>
              <a:t> </a:t>
            </a:r>
            <a:r>
              <a:rPr lang="en-US" dirty="0" err="1"/>
              <a:t>символ</a:t>
            </a:r>
            <a:r>
              <a:rPr lang="en-US" dirty="0"/>
              <a:t> </a:t>
            </a:r>
            <a:r>
              <a:rPr lang="en-US" dirty="0" err="1"/>
              <a:t>подчёркивания</a:t>
            </a:r>
            <a:r>
              <a:rPr lang="en-US" dirty="0"/>
              <a:t> («_»).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Остальная</a:t>
            </a:r>
            <a:r>
              <a:rPr lang="en-US" dirty="0"/>
              <a:t> </a:t>
            </a:r>
            <a:r>
              <a:rPr lang="en-US" dirty="0" err="1"/>
              <a:t>часть</a:t>
            </a:r>
            <a:r>
              <a:rPr lang="en-US" dirty="0"/>
              <a:t> </a:t>
            </a:r>
            <a:r>
              <a:rPr lang="en-US" dirty="0" err="1"/>
              <a:t>идентификатора</a:t>
            </a:r>
            <a:r>
              <a:rPr lang="en-US" dirty="0"/>
              <a:t> </a:t>
            </a:r>
            <a:r>
              <a:rPr lang="en-US" dirty="0" err="1"/>
              <a:t>может</a:t>
            </a:r>
            <a:r>
              <a:rPr lang="en-US" dirty="0"/>
              <a:t> </a:t>
            </a:r>
            <a:r>
              <a:rPr lang="en-US" dirty="0" err="1"/>
              <a:t>состоять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букв</a:t>
            </a:r>
            <a:r>
              <a:rPr lang="en-US" dirty="0"/>
              <a:t> (</a:t>
            </a:r>
            <a:r>
              <a:rPr lang="en-US" dirty="0" err="1"/>
              <a:t>символы</a:t>
            </a:r>
            <a:r>
              <a:rPr lang="en-US" dirty="0"/>
              <a:t> ASCII в </a:t>
            </a:r>
            <a:r>
              <a:rPr lang="en-US" dirty="0" err="1"/>
              <a:t>верхнем</a:t>
            </a:r>
            <a:endParaRPr lang="en-US" dirty="0" err="1">
              <a:cs typeface="Calibri"/>
            </a:endParaRPr>
          </a:p>
          <a:p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нижнем</a:t>
            </a:r>
            <a:r>
              <a:rPr lang="en-US" dirty="0"/>
              <a:t> </a:t>
            </a:r>
            <a:r>
              <a:rPr lang="en-US" dirty="0" err="1"/>
              <a:t>регистре</a:t>
            </a:r>
            <a:r>
              <a:rPr lang="en-US" dirty="0"/>
              <a:t>, а </a:t>
            </a:r>
            <a:r>
              <a:rPr lang="en-US" dirty="0" err="1"/>
              <a:t>также</a:t>
            </a:r>
            <a:r>
              <a:rPr lang="en-US" dirty="0"/>
              <a:t> </a:t>
            </a:r>
            <a:r>
              <a:rPr lang="en-US" dirty="0" err="1"/>
              <a:t>символы</a:t>
            </a:r>
            <a:r>
              <a:rPr lang="en-US" dirty="0"/>
              <a:t> Unicode), </a:t>
            </a:r>
            <a:r>
              <a:rPr lang="en-US" dirty="0" err="1"/>
              <a:t>знаков</a:t>
            </a:r>
            <a:r>
              <a:rPr lang="en-US" dirty="0"/>
              <a:t> </a:t>
            </a:r>
            <a:r>
              <a:rPr lang="en-US" dirty="0" err="1"/>
              <a:t>подчёркивания</a:t>
            </a:r>
            <a:r>
              <a:rPr lang="en-US" dirty="0"/>
              <a:t> («_») </a:t>
            </a:r>
            <a:r>
              <a:rPr lang="en-US" dirty="0" err="1"/>
              <a:t>или</a:t>
            </a:r>
            <a:endParaRPr lang="en-US" dirty="0" err="1">
              <a:cs typeface="Calibri"/>
            </a:endParaRPr>
          </a:p>
          <a:p>
            <a:r>
              <a:rPr lang="en-US" dirty="0" err="1"/>
              <a:t>цифр</a:t>
            </a:r>
            <a:r>
              <a:rPr lang="en-US" dirty="0"/>
              <a:t> (0-9).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Имена</a:t>
            </a:r>
            <a:r>
              <a:rPr lang="en-US" dirty="0"/>
              <a:t> </a:t>
            </a:r>
            <a:r>
              <a:rPr lang="en-US" dirty="0" err="1"/>
              <a:t>идентификаторов</a:t>
            </a:r>
            <a:r>
              <a:rPr lang="en-US" dirty="0"/>
              <a:t> </a:t>
            </a:r>
            <a:r>
              <a:rPr lang="en-US" dirty="0" err="1"/>
              <a:t>чувствительны</a:t>
            </a:r>
            <a:r>
              <a:rPr lang="en-US" dirty="0"/>
              <a:t> к </a:t>
            </a:r>
            <a:r>
              <a:rPr lang="en-US" dirty="0" err="1"/>
              <a:t>регистру</a:t>
            </a:r>
            <a:r>
              <a:rPr lang="en-US" dirty="0"/>
              <a:t>. </a:t>
            </a:r>
            <a:r>
              <a:rPr lang="en-US" dirty="0" err="1"/>
              <a:t>Например</a:t>
            </a:r>
            <a:r>
              <a:rPr lang="en-US" dirty="0"/>
              <a:t>, </a:t>
            </a:r>
            <a:r>
              <a:rPr lang="en-US" dirty="0" err="1"/>
              <a:t>myname</a:t>
            </a:r>
            <a:r>
              <a:rPr lang="en-US" dirty="0"/>
              <a:t> и </a:t>
            </a:r>
            <a:r>
              <a:rPr lang="en-US" dirty="0" err="1"/>
              <a:t>myName</a:t>
            </a:r>
            <a:r>
              <a:rPr lang="en-US" dirty="0"/>
              <a:t> –</a:t>
            </a:r>
            <a:endParaRPr lang="en-US" dirty="0">
              <a:cs typeface="Calibri"/>
            </a:endParaRPr>
          </a:p>
          <a:p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одно</a:t>
            </a:r>
            <a:r>
              <a:rPr lang="en-US" dirty="0"/>
              <a:t> и </a:t>
            </a:r>
            <a:r>
              <a:rPr lang="en-US" dirty="0" err="1"/>
              <a:t>то</a:t>
            </a:r>
            <a:r>
              <a:rPr lang="en-US" dirty="0"/>
              <a:t> </a:t>
            </a:r>
            <a:r>
              <a:rPr lang="en-US" dirty="0" err="1"/>
              <a:t>же</a:t>
            </a:r>
            <a:r>
              <a:rPr lang="en-US" dirty="0"/>
              <a:t>. </a:t>
            </a:r>
            <a:r>
              <a:rPr lang="en-US" dirty="0" err="1"/>
              <a:t>Обратите</a:t>
            </a:r>
            <a:r>
              <a:rPr lang="en-US" dirty="0"/>
              <a:t> </a:t>
            </a:r>
            <a:r>
              <a:rPr lang="en-US" dirty="0" err="1"/>
              <a:t>внимание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« n » в </a:t>
            </a:r>
            <a:r>
              <a:rPr lang="en-US" dirty="0" err="1"/>
              <a:t>нижнем</a:t>
            </a:r>
            <a:r>
              <a:rPr lang="en-US" dirty="0"/>
              <a:t> </a:t>
            </a:r>
            <a:r>
              <a:rPr lang="en-US" dirty="0" err="1"/>
              <a:t>регистре</a:t>
            </a:r>
            <a:r>
              <a:rPr lang="en-US" dirty="0"/>
              <a:t> в </a:t>
            </a:r>
            <a:r>
              <a:rPr lang="en-US" dirty="0" err="1"/>
              <a:t>первом</a:t>
            </a:r>
            <a:r>
              <a:rPr lang="en-US" dirty="0"/>
              <a:t> </a:t>
            </a:r>
            <a:r>
              <a:rPr lang="en-US" dirty="0" err="1"/>
              <a:t>случае</a:t>
            </a:r>
            <a:endParaRPr lang="en-US" dirty="0" err="1">
              <a:cs typeface="Calibri"/>
            </a:endParaRPr>
          </a:p>
          <a:p>
            <a:r>
              <a:rPr lang="en-US" dirty="0"/>
              <a:t>и « N » в </a:t>
            </a:r>
            <a:r>
              <a:rPr lang="en-US" dirty="0" err="1"/>
              <a:t>верхнем</a:t>
            </a:r>
            <a:r>
              <a:rPr lang="en-US" dirty="0"/>
              <a:t> </a:t>
            </a:r>
            <a:r>
              <a:rPr lang="en-US" dirty="0" err="1"/>
              <a:t>во</a:t>
            </a:r>
            <a:r>
              <a:rPr lang="en-US" dirty="0"/>
              <a:t> </a:t>
            </a:r>
            <a:r>
              <a:rPr lang="en-US" dirty="0" err="1"/>
              <a:t>втором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Примеры</a:t>
            </a:r>
            <a:r>
              <a:rPr lang="en-US" dirty="0"/>
              <a:t> </a:t>
            </a:r>
            <a:r>
              <a:rPr lang="en-US" dirty="0" err="1"/>
              <a:t>допустимых</a:t>
            </a:r>
            <a:r>
              <a:rPr lang="en-US" dirty="0"/>
              <a:t> </a:t>
            </a:r>
            <a:r>
              <a:rPr lang="en-US" dirty="0" err="1"/>
              <a:t>имён</a:t>
            </a:r>
            <a:r>
              <a:rPr lang="en-US" dirty="0"/>
              <a:t> </a:t>
            </a:r>
            <a:r>
              <a:rPr lang="en-US" dirty="0" err="1"/>
              <a:t>идентификаторов</a:t>
            </a:r>
            <a:r>
              <a:rPr lang="en-US" dirty="0"/>
              <a:t>: </a:t>
            </a:r>
            <a:r>
              <a:rPr lang="en-US" dirty="0" err="1"/>
              <a:t>i</a:t>
            </a:r>
            <a:r>
              <a:rPr lang="en-US" dirty="0"/>
              <a:t> , __</a:t>
            </a:r>
            <a:r>
              <a:rPr lang="en-US" dirty="0" err="1"/>
              <a:t>my_name</a:t>
            </a:r>
            <a:r>
              <a:rPr lang="en-US" dirty="0"/>
              <a:t> , name_23 , a1b2_c3 и</a:t>
            </a:r>
            <a:endParaRPr lang="en-US" dirty="0">
              <a:cs typeface="Calibri"/>
            </a:endParaRPr>
          </a:p>
          <a:p>
            <a:r>
              <a:rPr lang="en-US" dirty="0"/>
              <a:t>любые_символы_utf8_δξѪђёўЩӆΞέά .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Примеры</a:t>
            </a:r>
            <a:r>
              <a:rPr lang="en-US" dirty="0"/>
              <a:t> </a:t>
            </a:r>
            <a:r>
              <a:rPr lang="en-US" dirty="0" err="1"/>
              <a:t>недопустимых</a:t>
            </a:r>
            <a:r>
              <a:rPr lang="en-US" dirty="0"/>
              <a:t> </a:t>
            </a:r>
            <a:r>
              <a:rPr lang="en-US" dirty="0" err="1"/>
              <a:t>имён</a:t>
            </a:r>
            <a:r>
              <a:rPr lang="en-US" dirty="0"/>
              <a:t> </a:t>
            </a:r>
            <a:r>
              <a:rPr lang="en-US" dirty="0" err="1"/>
              <a:t>идентификаторов</a:t>
            </a:r>
            <a:r>
              <a:rPr lang="en-US" dirty="0"/>
              <a:t>: 2things , </a:t>
            </a:r>
            <a:r>
              <a:rPr lang="en-US" dirty="0" err="1"/>
              <a:t>здесь</a:t>
            </a:r>
            <a:r>
              <a:rPr lang="en-US" dirty="0"/>
              <a:t> </a:t>
            </a:r>
            <a:r>
              <a:rPr lang="en-US" dirty="0" err="1"/>
              <a:t>есть</a:t>
            </a:r>
            <a:r>
              <a:rPr lang="en-US" dirty="0"/>
              <a:t> </a:t>
            </a:r>
            <a:r>
              <a:rPr lang="en-US" dirty="0" err="1"/>
              <a:t>пробелы</a:t>
            </a:r>
            <a:r>
              <a:rPr lang="en-US" dirty="0"/>
              <a:t> ,</a:t>
            </a:r>
            <a:endParaRPr lang="en-US" dirty="0">
              <a:cs typeface="Calibri"/>
            </a:endParaRPr>
          </a:p>
          <a:p>
            <a:r>
              <a:rPr lang="en-US" dirty="0"/>
              <a:t>my-name , &gt;a1b2_c3 и "</a:t>
            </a:r>
            <a:r>
              <a:rPr lang="en-US" dirty="0" err="1"/>
              <a:t>это_в_кавычках</a:t>
            </a:r>
            <a:r>
              <a:rPr lang="en-US" dirty="0"/>
              <a:t>" 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187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3D7DC82-4F50-438E-9ACE-C189736F918C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Отступы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FB788739-1696-441C-AFB1-7218466B46C1}"/>
              </a:ext>
            </a:extLst>
          </p:cNvPr>
          <p:cNvSpPr/>
          <p:nvPr/>
        </p:nvSpPr>
        <p:spPr>
          <a:xfrm>
            <a:off x="7591648" y="2063014"/>
            <a:ext cx="3329395" cy="3567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>
                <a:ea typeface="+mn-lt"/>
                <a:cs typeface="+mn-lt"/>
              </a:rPr>
              <a:t>Передние отступы (пробелы и табуляции) в начале логической строки используются для определения уровня отступа логической строки, который, в свою очередь, используется для группировки предложений.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447E106-C448-474E-BBA4-F003AB92A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965" y="1450182"/>
            <a:ext cx="5341815" cy="479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66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203</Words>
  <Application>Microsoft Office PowerPoint</Application>
  <PresentationFormat>Widescreen</PresentationFormat>
  <Paragraphs>26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Боранбаев Азамат Қайратұлы</dc:creator>
  <cp:lastModifiedBy>Боранбаев Азамат Қайратұлы</cp:lastModifiedBy>
  <cp:revision>86</cp:revision>
  <dcterms:created xsi:type="dcterms:W3CDTF">2021-11-29T22:51:53Z</dcterms:created>
  <dcterms:modified xsi:type="dcterms:W3CDTF">2021-12-02T10:05:28Z</dcterms:modified>
</cp:coreProperties>
</file>