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EC923F-8745-416D-9CDA-E6F03BDEFA66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Курс по основам программирования на языке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Python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AC04ED-64A6-49DA-A9CB-A7664E4A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5" y="1220754"/>
            <a:ext cx="7585788" cy="381622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9D319E9-45A7-45D8-BCB0-EFC0D71B64CA}"/>
              </a:ext>
            </a:extLst>
          </p:cNvPr>
          <p:cNvSpPr/>
          <p:nvPr/>
        </p:nvSpPr>
        <p:spPr>
          <a:xfrm>
            <a:off x="1110343" y="5159829"/>
            <a:ext cx="9806473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rgbClr val="FFFF00"/>
                </a:solidFill>
              </a:rPr>
              <a:t>Python</a:t>
            </a:r>
            <a:r>
              <a:rPr lang="ru-RU" dirty="0"/>
              <a:t> — 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8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A9329-4C1E-4FD3-AC9F-E47E1B5E890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Установка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IDE “</a:t>
            </a:r>
            <a:r>
              <a:rPr lang="en-US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Thonny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”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AC0C64-55E0-41F7-A44A-6680BD27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42" y="1223723"/>
            <a:ext cx="9843796" cy="5335697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7035F5C6-C9A8-471B-B1BC-7847906BFA21}"/>
              </a:ext>
            </a:extLst>
          </p:cNvPr>
          <p:cNvSpPr/>
          <p:nvPr/>
        </p:nvSpPr>
        <p:spPr>
          <a:xfrm>
            <a:off x="6419461" y="2068453"/>
            <a:ext cx="550506" cy="4041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3FC40-7511-4520-BD9B-E4330021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780" y="2638314"/>
            <a:ext cx="2676899" cy="1581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95072D4-34F3-403F-9F51-4956DEB032C2}"/>
              </a:ext>
            </a:extLst>
          </p:cNvPr>
          <p:cNvSpPr/>
          <p:nvPr/>
        </p:nvSpPr>
        <p:spPr>
          <a:xfrm rot="7219109">
            <a:off x="7612541" y="2165867"/>
            <a:ext cx="494523" cy="8886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900564-3390-4792-832F-53529CB0A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1" y="2650370"/>
            <a:ext cx="3601481" cy="1005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40EBDFC1-FE41-43A1-A9BB-B767FD48592F}"/>
              </a:ext>
            </a:extLst>
          </p:cNvPr>
          <p:cNvSpPr/>
          <p:nvPr/>
        </p:nvSpPr>
        <p:spPr>
          <a:xfrm rot="13130014">
            <a:off x="1266210" y="1602719"/>
            <a:ext cx="494523" cy="8886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6364E1-CF24-4A40-94C1-4D2A05C7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2" y="1348934"/>
            <a:ext cx="4333696" cy="508918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7E3441-019A-4738-A0C7-F11CA719C1B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Первая программа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1796D4C-797D-4A1A-A82A-6544F8C2D307}"/>
              </a:ext>
            </a:extLst>
          </p:cNvPr>
          <p:cNvSpPr/>
          <p:nvPr/>
        </p:nvSpPr>
        <p:spPr>
          <a:xfrm>
            <a:off x="5722775" y="2803849"/>
            <a:ext cx="6239069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print(“Hello world”)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057061-C6F0-4ACC-A69A-5D3C41C3BB1F}"/>
              </a:ext>
            </a:extLst>
          </p:cNvPr>
          <p:cNvSpPr/>
          <p:nvPr/>
        </p:nvSpPr>
        <p:spPr>
          <a:xfrm>
            <a:off x="5996473" y="3893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Функция </a:t>
            </a:r>
            <a:r>
              <a:rPr lang="ru-RU" b="1" dirty="0" err="1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выводит заданные объекты на стандартное устройство вывода (экран)</a:t>
            </a: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32B0E8-127E-4AA9-80A4-AB7BA4C8DAC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Комментарии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64077C-FE78-4358-A4CB-D23F1126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4" y="1542980"/>
            <a:ext cx="7115354" cy="1097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9FF780-B020-4142-8585-9E6E679C4032}"/>
              </a:ext>
            </a:extLst>
          </p:cNvPr>
          <p:cNvSpPr/>
          <p:nvPr/>
        </p:nvSpPr>
        <p:spPr>
          <a:xfrm>
            <a:off x="8236614" y="2584579"/>
            <a:ext cx="3398659" cy="209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Комментарии</a:t>
            </a:r>
            <a:r>
              <a:rPr lang="ru-RU" dirty="0"/>
              <a:t> – это то, что пишется после символа </a:t>
            </a:r>
            <a:r>
              <a:rPr lang="ru-RU" dirty="0">
                <a:solidFill>
                  <a:srgbClr val="FFFF00"/>
                </a:solidFill>
              </a:rPr>
              <a:t>#</a:t>
            </a:r>
            <a:r>
              <a:rPr lang="ru-RU" dirty="0"/>
              <a:t>, и представляет интерес лишь как заметка для читающего программу</a:t>
            </a:r>
            <a:r>
              <a:rPr lang="en-US" dirty="0"/>
              <a:t>. </a:t>
            </a:r>
            <a:r>
              <a:rPr lang="ru-RU" dirty="0"/>
              <a:t>Так же для многострочных комментариев используется знак</a:t>
            </a:r>
            <a:r>
              <a:rPr lang="en-US" dirty="0"/>
              <a:t> </a:t>
            </a:r>
            <a:r>
              <a:rPr lang="ru-RU" dirty="0">
                <a:solidFill>
                  <a:srgbClr val="FFFF00"/>
                </a:solidFill>
              </a:rPr>
              <a:t>‘‘’</a:t>
            </a:r>
            <a:r>
              <a:rPr lang="ru-RU" dirty="0"/>
              <a:t> или </a:t>
            </a:r>
            <a:r>
              <a:rPr lang="en-US" dirty="0">
                <a:solidFill>
                  <a:srgbClr val="FFFF00"/>
                </a:solidFill>
              </a:rPr>
              <a:t>“””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A2B7A-C0D3-4F52-B2D8-8453B435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4" y="3129183"/>
            <a:ext cx="6592839" cy="1272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FBBDBC-DD8E-4A7C-8F0B-304D86827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4" y="4848530"/>
            <a:ext cx="6846558" cy="164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8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D7DC82-4F50-438E-9ACE-C189736F918C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Литеральные константы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7EDCA6-988E-4CE9-8C60-2AE92FB6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85" y="2467818"/>
            <a:ext cx="5956074" cy="133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788739-1696-441C-AFB1-7218466B46C1}"/>
              </a:ext>
            </a:extLst>
          </p:cNvPr>
          <p:cNvSpPr/>
          <p:nvPr/>
        </p:nvSpPr>
        <p:spPr>
          <a:xfrm>
            <a:off x="880187" y="5052398"/>
            <a:ext cx="10431625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FFFF00"/>
                </a:solidFill>
              </a:rPr>
              <a:t>Литерал</a:t>
            </a:r>
            <a:r>
              <a:rPr lang="ru-RU" i="1" dirty="0"/>
              <a:t> (англ. </a:t>
            </a:r>
            <a:r>
              <a:rPr lang="ru-RU" b="1" i="1" dirty="0" err="1"/>
              <a:t>literal</a:t>
            </a:r>
            <a:r>
              <a:rPr lang="ru-RU" i="1" dirty="0"/>
              <a:t> ) — запись в исходном коде компьютерной программы, представляющая собой фиксированное 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8AE50C-C4EC-4DFE-8B93-EC157941492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Числа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37C7CF9-ACFF-4D3C-B212-5F9F195EFFFF}"/>
              </a:ext>
            </a:extLst>
          </p:cNvPr>
          <p:cNvSpPr/>
          <p:nvPr/>
        </p:nvSpPr>
        <p:spPr>
          <a:xfrm>
            <a:off x="1370045" y="2118048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Целые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83F5F29-1BA4-45F6-9723-0E80C144A476}"/>
              </a:ext>
            </a:extLst>
          </p:cNvPr>
          <p:cNvSpPr/>
          <p:nvPr/>
        </p:nvSpPr>
        <p:spPr>
          <a:xfrm>
            <a:off x="4925008" y="2519266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плавающей точкой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793326F-EB41-4D4C-A498-5DE8B8D65FB3}"/>
              </a:ext>
            </a:extLst>
          </p:cNvPr>
          <p:cNvSpPr/>
          <p:nvPr/>
        </p:nvSpPr>
        <p:spPr>
          <a:xfrm>
            <a:off x="8479971" y="2118048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Комплексные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F976601-168D-4B6A-B4FB-2ED19E990912}"/>
              </a:ext>
            </a:extLst>
          </p:cNvPr>
          <p:cNvSpPr/>
          <p:nvPr/>
        </p:nvSpPr>
        <p:spPr>
          <a:xfrm>
            <a:off x="5775649" y="1380931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60EA202-ADCE-45B8-92F5-AB598ED4E2F9}"/>
              </a:ext>
            </a:extLst>
          </p:cNvPr>
          <p:cNvSpPr/>
          <p:nvPr/>
        </p:nvSpPr>
        <p:spPr>
          <a:xfrm rot="2224023">
            <a:off x="3849479" y="1269764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1CE0E8D-1977-4C3D-9AD9-3B20E1019F8F}"/>
              </a:ext>
            </a:extLst>
          </p:cNvPr>
          <p:cNvSpPr/>
          <p:nvPr/>
        </p:nvSpPr>
        <p:spPr>
          <a:xfrm rot="19084077">
            <a:off x="7913313" y="1271384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078F61-34D6-4378-A76D-792BE367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9" y="4572001"/>
            <a:ext cx="10756218" cy="1390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10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8AE50C-C4EC-4DFE-8B93-EC157941492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Строки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2B3129-9C3C-4631-9DFA-081D1FE3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1805602"/>
            <a:ext cx="5617329" cy="2294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D692FBA-25E8-4E07-9C3C-C222DAFFA5C6}"/>
              </a:ext>
            </a:extLst>
          </p:cNvPr>
          <p:cNvSpPr/>
          <p:nvPr/>
        </p:nvSpPr>
        <p:spPr>
          <a:xfrm>
            <a:off x="880187" y="5052398"/>
            <a:ext cx="10431625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>
                <a:solidFill>
                  <a:srgbClr val="FFFF00"/>
                </a:solidFill>
              </a:rPr>
              <a:t>Строка</a:t>
            </a:r>
            <a:r>
              <a:rPr lang="en-US" i="1" dirty="0">
                <a:solidFill>
                  <a:srgbClr val="FFFF00"/>
                </a:solidFill>
              </a:rPr>
              <a:t>(String)</a:t>
            </a:r>
            <a:r>
              <a:rPr lang="ru-RU" dirty="0"/>
              <a:t> – это последовательность символов. Чаще всего строки – это просто некоторые наборы слов.</a:t>
            </a:r>
          </a:p>
        </p:txBody>
      </p:sp>
    </p:spTree>
    <p:extLst>
      <p:ext uri="{BB962C8B-B14F-4D97-AF65-F5344CB8AC3E}">
        <p14:creationId xmlns:p14="http://schemas.microsoft.com/office/powerpoint/2010/main" val="3046356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13</cp:revision>
  <dcterms:created xsi:type="dcterms:W3CDTF">2021-11-29T22:51:53Z</dcterms:created>
  <dcterms:modified xsi:type="dcterms:W3CDTF">2021-12-02T05:41:47Z</dcterms:modified>
</cp:coreProperties>
</file>