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6" r:id="rId4"/>
    <p:sldId id="276" r:id="rId5"/>
    <p:sldId id="265" r:id="rId6"/>
    <p:sldId id="282" r:id="rId7"/>
    <p:sldId id="283" r:id="rId8"/>
    <p:sldId id="27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B8EF6-F8A4-7AB8-7F88-BD27EDEFE434}" v="2" dt="2021-12-02T05:38:51.155"/>
    <p1510:client id="{14D01024-C9C5-DA47-B5B3-F55C2D2478EC}" v="190" dt="2021-12-09T08:20:30.219"/>
    <p1510:client id="{1D00F415-21C9-126B-D811-EECC4BD1021F}" v="336" dt="2021-12-08T16:55:26.595"/>
    <p1510:client id="{3AE1814E-29CF-098E-6F63-66198B5ED3F9}" v="1220" dt="2021-12-09T10:33:36.255"/>
    <p1510:client id="{58A5EECA-69F4-A2C6-FD0E-DB58BAABE3E1}" v="170" dt="2021-12-08T11:52:11.015"/>
    <p1510:client id="{8D6854E7-4F17-FE40-59D2-55336647B245}" v="392" dt="2021-12-08T17:31:06.388"/>
    <p1510:client id="{9BFC776D-9240-A62B-7277-02C9E30D22CA}" v="479" dt="2021-12-08T17:59:18.181"/>
    <p1510:client id="{C89ACF45-C2F8-E76F-58EF-8272F11558CB}" v="235" dt="2021-12-02T10:05:05.975"/>
    <p1510:client id="{E143B352-6C6B-8238-531D-573B4674CE9C}" v="2349" dt="2021-12-07T09:23:16.7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C9AAD-6B40-4CA2-A4BF-CDFBEDF9D5C7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90CD82-FE7C-405F-BA97-1715921069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24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5A5C5-A3B4-4CF4-AB08-E9A4441B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702564-DDF7-4EA5-9995-43125A449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C6B7BA4-4DE2-4CB3-AEDB-D3AF6D9B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D670-DF52-4A29-AAAC-477789FE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B33595-D96A-444F-87B3-A3ABC42D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E7AC7-4DB5-439C-92C3-D7544C47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4A617-E67A-4A63-B23B-CE922D05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0535C-0BB8-4283-9942-B7B968019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A8E8A8-530A-4DAB-A534-EABBCDD8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14C257-3C70-4274-8407-A149E13B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81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922996C-21BD-4B88-8BDF-CECA3385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49F440-F34D-4382-B1B5-D9267C702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1309AB-0117-4943-95F9-D2CE486C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D012BE-E144-40CB-A4A2-ADEA42BD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F6AB4C-7862-4F2B-BD3A-C2B918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3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08685-82C4-4E64-BCAC-9FD468E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C43A80-886A-4578-B8FF-568FEF845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BD4458-F02B-4F05-9615-CB960C49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4FD764-1893-4475-852B-7986BDB3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4EF597-FCB3-4090-A30E-AEC165B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87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48C94-FBD4-454E-9A5A-7D8ACC14A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9AB7B0-8376-4AD7-B914-647104CA1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B6BB7D-6732-461F-9BE1-9A347AB7D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96236-40FA-4CE6-AA0C-18833ACC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D90418-1D46-486B-BFD7-A950D619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E9151-2FE9-40AF-8956-C49996E1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B0D750-0F1A-4BDB-9A70-1ACFC3CAC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803026-660A-4DE4-B6AA-68BEF9C8C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3641ED-EB7B-42D2-8878-3AB998CA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526CCA-6215-4729-8C71-0D6D6B9A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BCA965-6785-482F-9D95-21FC4554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18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18750A-9459-4A69-9A91-E35080F6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096C9B-A6A9-4718-940E-A90DC0FEB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26D92-7C07-483B-8283-AF966F762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382456A-0B0F-4AF4-8CA5-74973E8D8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6D8A12-63AC-4E3B-9B89-D6D647FB2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4FFC2D-077A-4DC2-9784-AA33F7D7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2C9B40C-D1FD-4E7A-880A-013E225F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97C3917-66C6-4CD8-B494-3AE42AF5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32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3B0A1-E4C6-4C88-91EE-48A1D1567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C66EBB-A841-4BA3-99B3-1E0C69CB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631029-B210-4664-9FAF-A26D0F9B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6B4223-F9F2-475C-9A4E-60054830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95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D62D06-9C24-4F1D-8C65-9F7088D28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348469-D098-493D-8A52-0C8D6484D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103FC5-56AE-4FDA-82AD-3E2EA7F7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160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4CC4F-4485-449E-88B7-D300610A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E9B1FD-526C-4EF7-8C70-97640E901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FE1293-9C73-44B7-88FE-73D294995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43F221-7F1C-494C-B14A-484FF65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C399CB-6ABE-4E83-B848-194B350A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4F730-BB7E-4406-8A33-6464806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0EC284-FE98-43CE-9174-708DD8B2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835D1E6-BD0A-47CF-AF42-3898DC5D3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FC13DF-710B-4EF8-84A7-B01D9D8C8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62347D-B353-409F-9A8C-530262A9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9911E9-04B6-46D9-96C1-F118B23B6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55408E-FD27-43F9-87E1-AF93B3159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040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49D5-41C7-40B8-8B64-D1A64F168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656362-6D31-4D42-8070-18321197D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5F88D-901B-4707-92CA-C9CE8264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8C3D8-567B-47E3-87B5-079146EAABE3}" type="datetimeFigureOut">
              <a:rPr lang="ru-RU" smtClean="0"/>
              <a:t>09.12.2021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2C3F4D-A650-4520-B5BF-4CF4A68845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D287-D752-48EC-B6D1-C2665CDB1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DFC3-3E29-4ADE-BAEE-427129B23C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48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">
            <a:extLst>
              <a:ext uri="{FF2B5EF4-FFF2-40B4-BE49-F238E27FC236}">
                <a16:creationId xmlns:a16="http://schemas.microsoft.com/office/drawing/2014/main" id="{74733924-6B60-4BF8-A1A9-292AB6931DAB}"/>
              </a:ext>
            </a:extLst>
          </p:cNvPr>
          <p:cNvSpPr txBox="1"/>
          <p:nvPr/>
        </p:nvSpPr>
        <p:spPr>
          <a:xfrm>
            <a:off x="2209800" y="2983188"/>
            <a:ext cx="7772400" cy="190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Страновой офис ЮНИСЕФ в Казахстане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4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Навыки для девочек: Программа наноспутников</a:t>
            </a:r>
            <a:endParaRPr sz="44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5;p1">
            <a:extLst>
              <a:ext uri="{FF2B5EF4-FFF2-40B4-BE49-F238E27FC236}">
                <a16:creationId xmlns:a16="http://schemas.microsoft.com/office/drawing/2014/main" id="{B7FA6EE7-9314-4A3F-B748-96884BB3A7D8}"/>
              </a:ext>
            </a:extLst>
          </p:cNvPr>
          <p:cNvSpPr/>
          <p:nvPr/>
        </p:nvSpPr>
        <p:spPr>
          <a:xfrm>
            <a:off x="0" y="6021287"/>
            <a:ext cx="12192000" cy="836713"/>
          </a:xfrm>
          <a:prstGeom prst="rect">
            <a:avLst/>
          </a:prstGeom>
          <a:solidFill>
            <a:srgbClr val="00ADE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86;p1">
            <a:extLst>
              <a:ext uri="{FF2B5EF4-FFF2-40B4-BE49-F238E27FC236}">
                <a16:creationId xmlns:a16="http://schemas.microsoft.com/office/drawing/2014/main" id="{7B9808BA-5359-4712-A3A9-F1AB65E5593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16295" y="6021287"/>
            <a:ext cx="5401429" cy="84784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87;p1">
            <a:extLst>
              <a:ext uri="{FF2B5EF4-FFF2-40B4-BE49-F238E27FC236}">
                <a16:creationId xmlns:a16="http://schemas.microsoft.com/office/drawing/2014/main" id="{0B8E67C0-6CA0-49DE-89DD-8BD3DFCB1041}"/>
              </a:ext>
            </a:extLst>
          </p:cNvPr>
          <p:cNvGrpSpPr/>
          <p:nvPr/>
        </p:nvGrpSpPr>
        <p:grpSpPr>
          <a:xfrm>
            <a:off x="203191" y="0"/>
            <a:ext cx="11337750" cy="2544045"/>
            <a:chOff x="0" y="2904270"/>
            <a:chExt cx="11766118" cy="2696012"/>
          </a:xfrm>
        </p:grpSpPr>
        <p:pic>
          <p:nvPicPr>
            <p:cNvPr id="8" name="Google Shape;88;p1" descr="https://scontent-arn2-2.xx.fbcdn.net/v/t1.0-9/82983433_103984654497591_8640618899764674560_o.png?_nc_cat=105&amp;_nc_ohc=vvgTRyujNFsAX96XXJm&amp;_nc_ht=scontent-arn2-2.xx&amp;oh=a9453797e03ad817fb44ead8efc39f4f&amp;oe=5ECC24D8">
              <a:extLst>
                <a:ext uri="{FF2B5EF4-FFF2-40B4-BE49-F238E27FC236}">
                  <a16:creationId xmlns:a16="http://schemas.microsoft.com/office/drawing/2014/main" id="{F126AF74-9878-4FF9-BC91-194479F3444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2904270"/>
              <a:ext cx="10488015" cy="2696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89;p1" descr="C:\Users\amirkhan\Documents\лого_технопарка.jpg">
              <a:extLst>
                <a:ext uri="{FF2B5EF4-FFF2-40B4-BE49-F238E27FC236}">
                  <a16:creationId xmlns:a16="http://schemas.microsoft.com/office/drawing/2014/main" id="{BD8E0920-C97F-4E10-8AA2-F350640EF7B1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223157" y="3034021"/>
              <a:ext cx="1542961" cy="236461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311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A105D8-8AFD-4DFC-B91A-D2F61D476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4" name="Google Shape;94;p2"/>
          <p:cNvSpPr/>
          <p:nvPr/>
        </p:nvSpPr>
        <p:spPr>
          <a:xfrm>
            <a:off x="1674305" y="5221608"/>
            <a:ext cx="947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Программа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наноспутникового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образования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UniSat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для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девочек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(UNEPG)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является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совместным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проектом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ЮНИСЕФ в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Казахстане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и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Научного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парка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Казахского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национального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университета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имени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Аль</a:t>
            </a:r>
            <a:r>
              <a:rPr lang="en-US" sz="2000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–</a:t>
            </a:r>
            <a:r>
              <a:rPr lang="en-US" sz="2000" err="1">
                <a:solidFill>
                  <a:srgbClr val="074D67"/>
                </a:solidFill>
                <a:latin typeface="Poppins"/>
                <a:ea typeface="Poppins"/>
                <a:cs typeface="Poppins"/>
                <a:sym typeface="Poppins"/>
              </a:rPr>
              <a:t>Фараби</a:t>
            </a: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>
              <a:solidFill>
                <a:srgbClr val="074D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560914" y="0"/>
            <a:ext cx="11352942" cy="1613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414"/>
              </a:buClr>
              <a:buSzPts val="2800"/>
              <a:buFont typeface="Poppins"/>
              <a:buNone/>
            </a:pPr>
            <a:r>
              <a:rPr lang="en-US" sz="2800">
                <a:solidFill>
                  <a:srgbClr val="FCB414"/>
                </a:solidFill>
                <a:latin typeface="Poppins"/>
                <a:ea typeface="Poppins"/>
                <a:cs typeface="Poppins"/>
                <a:sym typeface="Poppins"/>
              </a:rPr>
              <a:t>Запустите свои мечты:</a:t>
            </a:r>
            <a:r>
              <a:rPr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Образовательная программа для девочек с наноспутником UniSat </a:t>
            </a:r>
            <a:endParaRPr sz="2800" b="0" i="0" u="none" strike="noStrike" cap="non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4">
            <a:extLst>
              <a:ext uri="{FF2B5EF4-FFF2-40B4-BE49-F238E27FC236}">
                <a16:creationId xmlns:a16="http://schemas.microsoft.com/office/drawing/2014/main" id="{7A796137-1066-4DB9-8DC6-5377E016B8A2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Объектно-ориентированное программирование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AE51717-D929-47F8-A1A0-A8A2A6647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752" y="1155072"/>
            <a:ext cx="6017004" cy="39149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BE6658-195F-4253-B5D6-79E1AC3CAA8F}"/>
              </a:ext>
            </a:extLst>
          </p:cNvPr>
          <p:cNvSpPr/>
          <p:nvPr/>
        </p:nvSpPr>
        <p:spPr>
          <a:xfrm>
            <a:off x="822570" y="5326183"/>
            <a:ext cx="11078305" cy="13286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Объе́ктно-ориенти́рованное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программи́рование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</a:rPr>
              <a:t>— </a:t>
            </a:r>
            <a:r>
              <a:rPr lang="en-US" dirty="0" err="1">
                <a:ea typeface="+mn-lt"/>
                <a:cs typeface="+mn-lt"/>
              </a:rPr>
              <a:t>методология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программирования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основанная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представлении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программы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виде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совокупности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каждый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которых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является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экземпляром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определённого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, а </a:t>
            </a:r>
            <a:r>
              <a:rPr lang="en-US" dirty="0" err="1">
                <a:ea typeface="+mn-lt"/>
                <a:cs typeface="+mn-lt"/>
              </a:rPr>
              <a:t>классы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образуют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иерархию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наследования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1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Self</a:t>
            </a:r>
            <a:endParaRPr lang="ru-RU" sz="3200" b="1" dirty="0">
              <a:ln w="12700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A95EDD-2671-44AD-8123-129B06B9D4EC}"/>
              </a:ext>
            </a:extLst>
          </p:cNvPr>
          <p:cNvSpPr/>
          <p:nvPr/>
        </p:nvSpPr>
        <p:spPr>
          <a:xfrm>
            <a:off x="2357575" y="5586368"/>
            <a:ext cx="7873999" cy="5373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Self </a:t>
            </a:r>
            <a:r>
              <a:rPr lang="en-US" dirty="0">
                <a:ea typeface="+mn-lt"/>
                <a:cs typeface="+mn-lt"/>
              </a:rPr>
              <a:t>- </a:t>
            </a:r>
            <a:r>
              <a:rPr lang="en-US" dirty="0" err="1">
                <a:ea typeface="+mn-lt"/>
                <a:cs typeface="+mn-lt"/>
              </a:rPr>
              <a:t>имя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аргумента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представляющего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текущий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7E701-860F-4F89-AC91-14FED252D43B}"/>
              </a:ext>
            </a:extLst>
          </p:cNvPr>
          <p:cNvSpPr txBox="1"/>
          <p:nvPr/>
        </p:nvSpPr>
        <p:spPr>
          <a:xfrm>
            <a:off x="2661160" y="1379164"/>
            <a:ext cx="13755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Класс</a:t>
            </a:r>
            <a:r>
              <a:rPr lang="en-US" sz="1600" dirty="0">
                <a:cs typeface="Calibri"/>
              </a:rPr>
              <a:t> 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ED3564-D187-42FE-A1B2-636E49525386}"/>
              </a:ext>
            </a:extLst>
          </p:cNvPr>
          <p:cNvSpPr/>
          <p:nvPr/>
        </p:nvSpPr>
        <p:spPr>
          <a:xfrm>
            <a:off x="2069783" y="1763970"/>
            <a:ext cx="1787768" cy="7424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 err="1">
                <a:solidFill>
                  <a:schemeClr val="accent4"/>
                </a:solidFill>
                <a:cs typeface="Calibri"/>
              </a:rPr>
              <a:t>MyClass</a:t>
            </a:r>
            <a:endParaRPr lang="en-US" sz="2800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7EFCB7-B362-4A0F-959E-4981F11BFEAA}"/>
              </a:ext>
            </a:extLst>
          </p:cNvPr>
          <p:cNvSpPr txBox="1"/>
          <p:nvPr/>
        </p:nvSpPr>
        <p:spPr>
          <a:xfrm>
            <a:off x="4222380" y="3563638"/>
            <a:ext cx="22645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Экземпляр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класса</a:t>
            </a:r>
            <a:endParaRPr lang="en-US" sz="1600" dirty="0"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9A6547-CB20-4C97-98B6-F73EA8B91D3E}"/>
              </a:ext>
            </a:extLst>
          </p:cNvPr>
          <p:cNvSpPr/>
          <p:nvPr/>
        </p:nvSpPr>
        <p:spPr>
          <a:xfrm>
            <a:off x="4219260" y="4045271"/>
            <a:ext cx="1787768" cy="6545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 err="1">
                <a:solidFill>
                  <a:schemeClr val="accent4"/>
                </a:solidFill>
                <a:cs typeface="Calibri"/>
              </a:rPr>
              <a:t>myobject</a:t>
            </a:r>
            <a:endParaRPr lang="en-US" sz="2400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CE1A9CB-957A-4C8C-805B-BA7467C0FE96}"/>
              </a:ext>
            </a:extLst>
          </p:cNvPr>
          <p:cNvSpPr/>
          <p:nvPr/>
        </p:nvSpPr>
        <p:spPr>
          <a:xfrm rot="-1680000">
            <a:off x="3898540" y="2640468"/>
            <a:ext cx="363069" cy="72613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E1E1A-DE2F-49A2-B06D-C941F62346E0}"/>
              </a:ext>
            </a:extLst>
          </p:cNvPr>
          <p:cNvSpPr/>
          <p:nvPr/>
        </p:nvSpPr>
        <p:spPr>
          <a:xfrm>
            <a:off x="7415996" y="3803729"/>
            <a:ext cx="3462758" cy="60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ea typeface="+mn-lt"/>
                <a:cs typeface="+mn-lt"/>
              </a:rPr>
              <a:t>myobject.method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(arg1, arg2)</a:t>
            </a:r>
            <a:endParaRPr lang="en-US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523A32-B8DB-4500-A71E-0AAA05168DCD}"/>
              </a:ext>
            </a:extLst>
          </p:cNvPr>
          <p:cNvSpPr/>
          <p:nvPr/>
        </p:nvSpPr>
        <p:spPr>
          <a:xfrm>
            <a:off x="6046325" y="1951779"/>
            <a:ext cx="4253695" cy="607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ea typeface="+mn-lt"/>
                <a:cs typeface="+mn-lt"/>
              </a:rPr>
              <a:t>MyClass.method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(</a:t>
            </a:r>
            <a:r>
              <a:rPr lang="en-US" b="1" dirty="0" err="1">
                <a:solidFill>
                  <a:schemeClr val="accent4"/>
                </a:solidFill>
                <a:ea typeface="+mn-lt"/>
                <a:cs typeface="+mn-lt"/>
              </a:rPr>
              <a:t>myobject</a:t>
            </a:r>
            <a:r>
              <a:rPr lang="en-US" b="1" dirty="0">
                <a:solidFill>
                  <a:schemeClr val="accent4"/>
                </a:solidFill>
                <a:ea typeface="+mn-lt"/>
                <a:cs typeface="+mn-lt"/>
              </a:rPr>
              <a:t>, arg1, arg2)</a:t>
            </a:r>
            <a:endParaRPr lang="en-US" b="1">
              <a:solidFill>
                <a:schemeClr val="accent4"/>
              </a:solidFill>
              <a:cs typeface="Calibri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78ADC4A-49BC-4010-9ED2-358337934ADA}"/>
              </a:ext>
            </a:extLst>
          </p:cNvPr>
          <p:cNvSpPr/>
          <p:nvPr/>
        </p:nvSpPr>
        <p:spPr>
          <a:xfrm rot="14820000">
            <a:off x="6425679" y="3913683"/>
            <a:ext cx="363069" cy="72613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B098C8C-7D5C-4C0B-9F36-7BBBECF0930F}"/>
              </a:ext>
            </a:extLst>
          </p:cNvPr>
          <p:cNvSpPr/>
          <p:nvPr/>
        </p:nvSpPr>
        <p:spPr>
          <a:xfrm rot="8520000">
            <a:off x="8354793" y="2746569"/>
            <a:ext cx="363069" cy="726139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1555FA-512B-4324-A92C-E17676CDC13D}"/>
              </a:ext>
            </a:extLst>
          </p:cNvPr>
          <p:cNvSpPr txBox="1"/>
          <p:nvPr/>
        </p:nvSpPr>
        <p:spPr>
          <a:xfrm>
            <a:off x="6527671" y="4586068"/>
            <a:ext cx="2264507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Вызов</a:t>
            </a:r>
            <a:r>
              <a:rPr lang="en-US" sz="1600" dirty="0">
                <a:cs typeface="Calibri"/>
              </a:rPr>
              <a:t> </a:t>
            </a:r>
            <a:r>
              <a:rPr lang="en-US" sz="1600" dirty="0" err="1">
                <a:cs typeface="Calibri"/>
              </a:rPr>
              <a:t>метода</a:t>
            </a:r>
            <a:endParaRPr lang="en-US" sz="1600" dirty="0"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33BD01-0AF5-4BAD-B87A-5A3BE2F1EE88}"/>
              </a:ext>
            </a:extLst>
          </p:cNvPr>
          <p:cNvSpPr txBox="1"/>
          <p:nvPr/>
        </p:nvSpPr>
        <p:spPr>
          <a:xfrm>
            <a:off x="8968000" y="2936675"/>
            <a:ext cx="314225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cs typeface="Calibri"/>
              </a:rPr>
              <a:t>Автоматическое</a:t>
            </a:r>
            <a:r>
              <a:rPr lang="en-US" sz="1600" dirty="0">
                <a:cs typeface="Calibri"/>
              </a:rPr>
              <a:t> </a:t>
            </a:r>
            <a:r>
              <a:rPr lang="en-US" sz="1600" dirty="0" err="1">
                <a:cs typeface="Calibri"/>
              </a:rPr>
              <a:t>преобразование</a:t>
            </a:r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52702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Классы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4005083-829B-40A0-A2E4-0FE4F8C6A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98" b="13115"/>
          <a:stretch/>
        </p:blipFill>
        <p:spPr>
          <a:xfrm>
            <a:off x="740656" y="2064389"/>
            <a:ext cx="6035430" cy="19777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3A384-8EAD-4D5A-9A25-85E13DC09C7E}"/>
              </a:ext>
            </a:extLst>
          </p:cNvPr>
          <p:cNvSpPr txBox="1"/>
          <p:nvPr/>
        </p:nvSpPr>
        <p:spPr>
          <a:xfrm>
            <a:off x="201246" y="1481015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b="1" dirty="0" err="1"/>
              <a:t>простейшего</a:t>
            </a:r>
            <a:r>
              <a:rPr lang="en-US" b="1" dirty="0"/>
              <a:t> </a:t>
            </a:r>
            <a:r>
              <a:rPr lang="en-US" b="1" dirty="0" err="1"/>
              <a:t>класса</a:t>
            </a:r>
            <a:r>
              <a:rPr lang="en-US" b="1" dirty="0"/>
              <a:t>:</a:t>
            </a:r>
            <a:endParaRPr lang="en-US" b="1" dirty="0">
              <a:cs typeface="Calibri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8FF6F82-BCA5-4CE7-B755-B7118C57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46" y="5492288"/>
            <a:ext cx="4677507" cy="562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216394E-6FDB-4755-AD4D-B52D336B0461}"/>
              </a:ext>
            </a:extLst>
          </p:cNvPr>
          <p:cNvSpPr txBox="1"/>
          <p:nvPr/>
        </p:nvSpPr>
        <p:spPr>
          <a:xfrm>
            <a:off x="201246" y="4910015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102A3DD-933B-43FA-B3D3-02F140C96CDE}"/>
              </a:ext>
            </a:extLst>
          </p:cNvPr>
          <p:cNvSpPr/>
          <p:nvPr/>
        </p:nvSpPr>
        <p:spPr>
          <a:xfrm>
            <a:off x="6541941" y="4798196"/>
            <a:ext cx="4988366" cy="1133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ea typeface="+mn-lt"/>
                <a:cs typeface="+mn-lt"/>
              </a:rPr>
              <a:t>Класс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можно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сравнить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чертежом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по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которому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создаются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объекты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cs typeface="Calibri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97D810-C6D7-4012-84BB-36E86B8FD46C}"/>
              </a:ext>
            </a:extLst>
          </p:cNvPr>
          <p:cNvSpPr/>
          <p:nvPr/>
        </p:nvSpPr>
        <p:spPr>
          <a:xfrm>
            <a:off x="6242930" y="1431892"/>
            <a:ext cx="5460996" cy="930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 err="1">
                <a:solidFill>
                  <a:srgbClr val="FFC000"/>
                </a:solidFill>
                <a:ea typeface="+mn-lt"/>
                <a:cs typeface="+mn-lt"/>
              </a:rPr>
              <a:t>Класс</a:t>
            </a:r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 -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это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тип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описывающий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устройство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объектов</a:t>
            </a:r>
            <a:r>
              <a:rPr lang="en-US" dirty="0">
                <a:ea typeface="+mn-lt"/>
                <a:cs typeface="+mn-lt"/>
              </a:rPr>
              <a:t>.  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42A2D75-B235-431C-A9E6-2144F0F60083}"/>
              </a:ext>
            </a:extLst>
          </p:cNvPr>
          <p:cNvSpPr/>
          <p:nvPr/>
        </p:nvSpPr>
        <p:spPr>
          <a:xfrm>
            <a:off x="7303941" y="2975181"/>
            <a:ext cx="3821252" cy="641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  </a:t>
            </a:r>
            <a:r>
              <a:rPr lang="en-US" b="1" dirty="0" err="1">
                <a:solidFill>
                  <a:srgbClr val="FFC000"/>
                </a:solidFill>
                <a:ea typeface="+mn-lt"/>
                <a:cs typeface="+mn-lt"/>
              </a:rPr>
              <a:t>Объект</a:t>
            </a:r>
            <a:r>
              <a:rPr lang="en-US" dirty="0">
                <a:solidFill>
                  <a:srgbClr val="FFC000"/>
                </a:solidFill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</a:rPr>
              <a:t>—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  </a:t>
            </a:r>
            <a:endParaRPr lang="en-US" dirty="0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75887914-9D4B-4923-9506-A72E714EAD9A}"/>
              </a:ext>
            </a:extLst>
          </p:cNvPr>
          <p:cNvSpPr/>
          <p:nvPr/>
        </p:nvSpPr>
        <p:spPr>
          <a:xfrm>
            <a:off x="9007784" y="2476808"/>
            <a:ext cx="318305" cy="453342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23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E18833D8-4A15-461E-A767-C95346D8F319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Метод __</a:t>
            </a:r>
            <a:r>
              <a:rPr lang="ru-RU" sz="3200" b="1" dirty="0" err="1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init</a:t>
            </a:r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__()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63B2B-A867-4395-AEDC-12236EADC6E9}"/>
              </a:ext>
            </a:extLst>
          </p:cNvPr>
          <p:cNvSpPr txBox="1"/>
          <p:nvPr/>
        </p:nvSpPr>
        <p:spPr>
          <a:xfrm>
            <a:off x="7223220" y="1466547"/>
            <a:ext cx="33000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Вывод</a:t>
            </a:r>
            <a:r>
              <a:rPr lang="en-US" b="1" dirty="0"/>
              <a:t>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35D61-5E53-475C-A6B5-ED712242C129}"/>
              </a:ext>
            </a:extLst>
          </p:cNvPr>
          <p:cNvSpPr txBox="1"/>
          <p:nvPr/>
        </p:nvSpPr>
        <p:spPr>
          <a:xfrm>
            <a:off x="625650" y="1485837"/>
            <a:ext cx="42838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Добавим</a:t>
            </a:r>
            <a:r>
              <a:rPr lang="en-US" b="1" dirty="0"/>
              <a:t> </a:t>
            </a:r>
            <a:r>
              <a:rPr lang="en-US" b="1" dirty="0" err="1"/>
              <a:t>метод</a:t>
            </a:r>
            <a:r>
              <a:rPr lang="en-US" b="1" dirty="0"/>
              <a:t>  __</a:t>
            </a:r>
            <a:r>
              <a:rPr lang="en-US" b="1" dirty="0" err="1"/>
              <a:t>init</a:t>
            </a:r>
            <a:r>
              <a:rPr lang="en-US" b="1" dirty="0"/>
              <a:t>__():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F0D205-16F8-44E0-A5A4-74B17F1E76A5}"/>
              </a:ext>
            </a:extLst>
          </p:cNvPr>
          <p:cNvSpPr/>
          <p:nvPr/>
        </p:nvSpPr>
        <p:spPr>
          <a:xfrm>
            <a:off x="1082549" y="5135791"/>
            <a:ext cx="10399528" cy="12296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rgbClr val="FFC000"/>
                </a:solidFill>
                <a:ea typeface="+mn-lt"/>
                <a:cs typeface="+mn-lt"/>
              </a:rPr>
              <a:t>   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Метод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__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init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__ </a:t>
            </a:r>
            <a:r>
              <a:rPr lang="en-US" dirty="0" err="1">
                <a:ea typeface="+mn-lt"/>
                <a:cs typeface="+mn-lt"/>
              </a:rPr>
              <a:t>запускается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как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только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реализуется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Этот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метод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полезен</a:t>
            </a:r>
            <a:endParaRPr lang="en-US" dirty="0" err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осуществления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рода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инициализации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необходимой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для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данного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Об</a:t>
            </a:r>
            <a:r>
              <a:rPr lang="en-US" dirty="0">
                <a:ea typeface="+mn-lt"/>
                <a:cs typeface="+mn-lt"/>
              </a:rPr>
              <a:t>-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ратите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внимание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на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двойные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подчёркивания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начале</a:t>
            </a:r>
            <a:r>
              <a:rPr lang="en-US" dirty="0">
                <a:ea typeface="+mn-lt"/>
                <a:cs typeface="+mn-lt"/>
              </a:rPr>
              <a:t> и в </a:t>
            </a:r>
            <a:r>
              <a:rPr lang="en-US" dirty="0" err="1">
                <a:ea typeface="+mn-lt"/>
                <a:cs typeface="+mn-lt"/>
              </a:rPr>
              <a:t>конце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имени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9283159F-5087-4FCF-9CC8-1238BB6EA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716" y="2057880"/>
            <a:ext cx="4016414" cy="2607202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1E9B8C3C-8A56-4C1F-91B0-938222B32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514" y="2101986"/>
            <a:ext cx="4508339" cy="93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80EDA8-1C6C-4CC4-9A1E-18CE918DFDD0}"/>
              </a:ext>
            </a:extLst>
          </p:cNvPr>
          <p:cNvSpPr/>
          <p:nvPr/>
        </p:nvSpPr>
        <p:spPr>
          <a:xfrm>
            <a:off x="6811107" y="1525953"/>
            <a:ext cx="4972537" cy="227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  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Переме</a:t>
            </a:r>
            <a:r>
              <a:rPr lang="en-US" dirty="0" err="1">
                <a:solidFill>
                  <a:schemeClr val="accent4"/>
                </a:solidFill>
              </a:rPr>
              <a:t>нные</a:t>
            </a:r>
            <a:r>
              <a:rPr lang="en-US" dirty="0">
                <a:solidFill>
                  <a:schemeClr val="accent4"/>
                </a:solidFill>
              </a:rPr>
              <a:t> </a:t>
            </a:r>
            <a:r>
              <a:rPr lang="en-US" dirty="0" err="1">
                <a:solidFill>
                  <a:schemeClr val="accent4"/>
                </a:solidFill>
              </a:rPr>
              <a:t>кла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сса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разделяемы</a:t>
            </a:r>
            <a:r>
              <a:rPr lang="en-US" dirty="0">
                <a:ea typeface="+mn-lt"/>
                <a:cs typeface="+mn-lt"/>
              </a:rPr>
              <a:t> – </a:t>
            </a:r>
            <a:r>
              <a:rPr lang="en-US" dirty="0" err="1">
                <a:ea typeface="+mn-lt"/>
                <a:cs typeface="+mn-lt"/>
              </a:rPr>
              <a:t>доступ</a:t>
            </a:r>
            <a:r>
              <a:rPr lang="en-US" dirty="0">
                <a:ea typeface="+mn-lt"/>
                <a:cs typeface="+mn-lt"/>
              </a:rPr>
              <a:t> к </a:t>
            </a:r>
            <a:r>
              <a:rPr lang="en-US" dirty="0" err="1">
                <a:ea typeface="+mn-lt"/>
                <a:cs typeface="+mn-lt"/>
              </a:rPr>
              <a:t>ним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могут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получать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экземпляры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этого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 </a:t>
            </a:r>
            <a:r>
              <a:rPr lang="en-US" dirty="0" err="1">
                <a:ea typeface="+mn-lt"/>
                <a:cs typeface="+mn-lt"/>
              </a:rPr>
              <a:t>Переменная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существует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только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одна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поэтому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когда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любой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объект-ов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изменяет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переменную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это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изменение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отразится</a:t>
            </a:r>
            <a:r>
              <a:rPr lang="en-US" dirty="0">
                <a:ea typeface="+mn-lt"/>
                <a:cs typeface="+mn-lt"/>
              </a:rPr>
              <a:t> и </a:t>
            </a:r>
            <a:r>
              <a:rPr lang="en-US" dirty="0" err="1">
                <a:ea typeface="+mn-lt"/>
                <a:cs typeface="+mn-lt"/>
              </a:rPr>
              <a:t>во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всех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остальных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экземплярах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того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</a:t>
            </a:r>
          </a:p>
        </p:txBody>
      </p:sp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4E74651B-C9E9-46F0-961F-6E77A667B27D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cs typeface="Calibri"/>
              </a:rPr>
              <a:t>Переменные класса и объекта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FC82174-534C-43B4-BF8B-5FF065FC8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54"/>
          <a:stretch/>
        </p:blipFill>
        <p:spPr>
          <a:xfrm>
            <a:off x="966585" y="1123484"/>
            <a:ext cx="4970584" cy="559510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DDFA3F2-AF88-47F8-9B53-44119A76FFFE}"/>
              </a:ext>
            </a:extLst>
          </p:cNvPr>
          <p:cNvSpPr/>
          <p:nvPr/>
        </p:nvSpPr>
        <p:spPr>
          <a:xfrm>
            <a:off x="6811107" y="4144106"/>
            <a:ext cx="4972537" cy="22762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       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Переменные</a:t>
            </a:r>
            <a:r>
              <a:rPr lang="en-US" dirty="0">
                <a:solidFill>
                  <a:schemeClr val="accent4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accent4"/>
                </a:solidFill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принадлежат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каждому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отдельному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экземпляру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класса</a:t>
            </a:r>
            <a:r>
              <a:rPr lang="en-US" dirty="0">
                <a:ea typeface="+mn-lt"/>
                <a:cs typeface="+mn-lt"/>
              </a:rPr>
              <a:t>. В </a:t>
            </a:r>
            <a:r>
              <a:rPr lang="en-US" dirty="0" err="1">
                <a:ea typeface="+mn-lt"/>
                <a:cs typeface="+mn-lt"/>
              </a:rPr>
              <a:t>этом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случае</a:t>
            </a:r>
            <a:r>
              <a:rPr lang="en-US" dirty="0">
                <a:ea typeface="+mn-lt"/>
                <a:cs typeface="+mn-lt"/>
              </a:rPr>
              <a:t> у </a:t>
            </a:r>
            <a:r>
              <a:rPr lang="en-US" dirty="0" err="1">
                <a:ea typeface="+mn-lt"/>
                <a:cs typeface="+mn-lt"/>
              </a:rPr>
              <a:t>каждого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объекта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есть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своя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собственная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копия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поля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т.е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разделяемая</a:t>
            </a:r>
            <a:r>
              <a:rPr lang="en-US" dirty="0">
                <a:ea typeface="+mn-lt"/>
                <a:cs typeface="+mn-lt"/>
              </a:rPr>
              <a:t> и </a:t>
            </a:r>
            <a:r>
              <a:rPr lang="en-US" dirty="0" err="1">
                <a:ea typeface="+mn-lt"/>
                <a:cs typeface="+mn-lt"/>
              </a:rPr>
              <a:t>никоим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образом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не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связанная</a:t>
            </a:r>
            <a:r>
              <a:rPr lang="en-US" dirty="0">
                <a:ea typeface="+mn-lt"/>
                <a:cs typeface="+mn-lt"/>
              </a:rPr>
              <a:t> с </a:t>
            </a:r>
            <a:r>
              <a:rPr lang="en-US" dirty="0" err="1">
                <a:ea typeface="+mn-lt"/>
                <a:cs typeface="+mn-lt"/>
              </a:rPr>
              <a:t>другими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такими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же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полями</a:t>
            </a:r>
            <a:r>
              <a:rPr lang="en-US" dirty="0">
                <a:ea typeface="+mn-lt"/>
                <a:cs typeface="+mn-lt"/>
              </a:rPr>
              <a:t> в </a:t>
            </a:r>
            <a:r>
              <a:rPr lang="en-US" dirty="0" err="1">
                <a:ea typeface="+mn-lt"/>
                <a:cs typeface="+mn-lt"/>
              </a:rPr>
              <a:t>других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экземплярах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3408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4">
            <a:extLst>
              <a:ext uri="{FF2B5EF4-FFF2-40B4-BE49-F238E27FC236}">
                <a16:creationId xmlns:a16="http://schemas.microsoft.com/office/drawing/2014/main" id="{36CC0B9C-0EBE-4A1E-B58D-B636BD15693B}"/>
              </a:ext>
            </a:extLst>
          </p:cNvPr>
          <p:cNvSpPr/>
          <p:nvPr/>
        </p:nvSpPr>
        <p:spPr>
          <a:xfrm>
            <a:off x="569167" y="242596"/>
            <a:ext cx="11150082" cy="811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ru-RU" sz="3200" b="1" dirty="0">
                <a:ln w="12700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a typeface="+mn-lt"/>
                <a:cs typeface="+mn-lt"/>
              </a:rPr>
              <a:t>Наследование</a:t>
            </a:r>
            <a:endParaRPr lang="en-US" dirty="0">
              <a:cs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1947B-9B3F-4ACF-8C66-E53BAB505B8C}"/>
              </a:ext>
            </a:extLst>
          </p:cNvPr>
          <p:cNvSpPr/>
          <p:nvPr/>
        </p:nvSpPr>
        <p:spPr>
          <a:xfrm>
            <a:off x="959336" y="1594337"/>
            <a:ext cx="3849076" cy="65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Класс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accent4"/>
                </a:solidFill>
                <a:cs typeface="Calibri"/>
              </a:rPr>
              <a:t>родитель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- Satellite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D9DA5C-C1D4-4374-ADCB-14622BE0B820}"/>
              </a:ext>
            </a:extLst>
          </p:cNvPr>
          <p:cNvSpPr/>
          <p:nvPr/>
        </p:nvSpPr>
        <p:spPr>
          <a:xfrm>
            <a:off x="7553567" y="1594337"/>
            <a:ext cx="3849076" cy="63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>
                <a:solidFill>
                  <a:schemeClr val="accent4"/>
                </a:solidFill>
                <a:cs typeface="Calibri"/>
              </a:rPr>
              <a:t>Класс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</a:t>
            </a:r>
            <a:r>
              <a:rPr lang="en-US" b="1" dirty="0" err="1">
                <a:solidFill>
                  <a:schemeClr val="accent4"/>
                </a:solidFill>
                <a:cs typeface="Calibri"/>
              </a:rPr>
              <a:t>наследник</a:t>
            </a:r>
            <a:r>
              <a:rPr lang="en-US" b="1" dirty="0">
                <a:solidFill>
                  <a:schemeClr val="accent4"/>
                </a:solidFill>
                <a:cs typeface="Calibri"/>
              </a:rPr>
              <a:t> - </a:t>
            </a:r>
            <a:r>
              <a:rPr lang="en-US" b="1" dirty="0" err="1">
                <a:solidFill>
                  <a:schemeClr val="accent4"/>
                </a:solidFill>
                <a:cs typeface="Calibri"/>
              </a:rPr>
              <a:t>NanoSatellite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4AD0673B-C7F6-4264-9F95-FE67AF5E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3" y="2462436"/>
            <a:ext cx="3827583" cy="4199588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BF4FEE4D-9467-4C43-AA82-D650B0116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092" y="2459953"/>
            <a:ext cx="4022968" cy="2240939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077B00-FA74-4548-8671-55C74CA7FF0A}"/>
              </a:ext>
            </a:extLst>
          </p:cNvPr>
          <p:cNvSpPr/>
          <p:nvPr/>
        </p:nvSpPr>
        <p:spPr>
          <a:xfrm>
            <a:off x="5759439" y="3007173"/>
            <a:ext cx="976923" cy="488461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25A65-A656-4F25-AD79-820CE4F73F8D}"/>
              </a:ext>
            </a:extLst>
          </p:cNvPr>
          <p:cNvSpPr txBox="1"/>
          <p:nvPr/>
        </p:nvSpPr>
        <p:spPr>
          <a:xfrm>
            <a:off x="4931996" y="3720612"/>
            <a:ext cx="328050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    </a:t>
            </a: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атрибуты</a:t>
            </a:r>
            <a:r>
              <a:rPr lang="en-US" dirty="0"/>
              <a:t> и </a:t>
            </a:r>
            <a:r>
              <a:rPr lang="en-US" dirty="0" err="1"/>
              <a:t>методы</a:t>
            </a:r>
            <a:r>
              <a:rPr lang="en-US" dirty="0"/>
              <a:t> </a:t>
            </a:r>
            <a:r>
              <a:rPr lang="en-US" dirty="0" err="1"/>
              <a:t>наследуются</a:t>
            </a:r>
            <a:r>
              <a:rPr lang="en-US" dirty="0"/>
              <a:t> и </a:t>
            </a:r>
            <a:r>
              <a:rPr lang="en-US" dirty="0" err="1"/>
              <a:t>могут</a:t>
            </a:r>
            <a:r>
              <a:rPr lang="en-US" dirty="0"/>
              <a:t> </a:t>
            </a:r>
            <a:r>
              <a:rPr lang="en-US" dirty="0" err="1"/>
              <a:t>быть</a:t>
            </a:r>
            <a:r>
              <a:rPr lang="en-US" dirty="0"/>
              <a:t> </a:t>
            </a:r>
            <a:r>
              <a:rPr lang="en-US" dirty="0" err="1"/>
              <a:t>использованы</a:t>
            </a:r>
            <a:r>
              <a:rPr lang="en-US" dirty="0"/>
              <a:t> в </a:t>
            </a:r>
            <a:r>
              <a:rPr lang="en-US" dirty="0" err="1"/>
              <a:t>классе</a:t>
            </a:r>
            <a:r>
              <a:rPr lang="en-US" dirty="0"/>
              <a:t> </a:t>
            </a:r>
            <a:r>
              <a:rPr lang="en-US" dirty="0" err="1"/>
              <a:t>наследнике</a:t>
            </a:r>
            <a:endParaRPr lang="en-US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5644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Боранбаев Азамат Қайратұлы</dc:creator>
  <cp:revision>706</cp:revision>
  <dcterms:created xsi:type="dcterms:W3CDTF">2021-11-29T22:51:53Z</dcterms:created>
  <dcterms:modified xsi:type="dcterms:W3CDTF">2021-12-09T10:34:11Z</dcterms:modified>
</cp:coreProperties>
</file>