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59" r:id="rId2"/>
    <p:sldMasterId id="2147483660" r:id="rId3"/>
  </p:sldMasterIdLst>
  <p:notesMasterIdLst>
    <p:notesMasterId r:id="rId14"/>
  </p:notesMasterIdLst>
  <p:sldIdLst>
    <p:sldId id="272" r:id="rId4"/>
    <p:sldId id="273" r:id="rId5"/>
    <p:sldId id="271" r:id="rId6"/>
    <p:sldId id="262" r:id="rId7"/>
    <p:sldId id="270" r:id="rId8"/>
    <p:sldId id="266" r:id="rId9"/>
    <p:sldId id="267" r:id="rId10"/>
    <p:sldId id="268" r:id="rId11"/>
    <p:sldId id="265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202122"/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43061B86-0BD5-B541-AC04-0B0A83041687}" v="1391" dt="2021-12-11T12:04:42.780"/>
    <p1510:client id="{639BEA99-BFDD-2AC5-338E-FD1777C73D64}" v="439" dt="2022-01-31T04:58:58.959"/>
    <p1510:client id="{9F15875C-D168-AEAC-E21B-CEF8A7959685}" v="15" dt="2021-12-12T14:33:07.019"/>
    <p1510:client id="{C89ACF45-C2F8-E76F-58EF-8272F11558CB}" v="235" dt="2021-12-02T10:05:0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3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43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51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0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48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97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18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7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15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1128585" y="2987758"/>
            <a:ext cx="9695934" cy="190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ja-JP" b="1" dirty="0">
                <a:solidFill>
                  <a:srgbClr val="002060"/>
                </a:solidFill>
              </a:rPr>
              <a:t>Страновой офис ЮНИСЕФ в Казахстане </a:t>
            </a:r>
          </a:p>
          <a:p>
            <a:pPr algn="ctr">
              <a:lnSpc>
                <a:spcPct val="100000"/>
              </a:lnSpc>
            </a:pPr>
            <a:r>
              <a:rPr lang="ru-RU" altLang="ja-JP" b="1" dirty="0">
                <a:solidFill>
                  <a:srgbClr val="002060"/>
                </a:solidFill>
              </a:rPr>
              <a:t>- Навыки для девочек: программа по разработке наноспутников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025857"/>
            <a:ext cx="12192000" cy="836713"/>
          </a:xfrm>
          <a:prstGeom prst="rect">
            <a:avLst/>
          </a:prstGeom>
          <a:solidFill>
            <a:srgbClr val="00A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95" y="6025857"/>
            <a:ext cx="5401429" cy="828793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1973604" y="147484"/>
            <a:ext cx="8005896" cy="2544045"/>
            <a:chOff x="3341038" y="2904270"/>
            <a:chExt cx="8308378" cy="2696012"/>
          </a:xfrm>
        </p:grpSpPr>
        <p:pic>
          <p:nvPicPr>
            <p:cNvPr id="9" name="Picture 4" descr="https://scontent-arn2-2.xx.fbcdn.net/v/t1.0-9/82983433_103984654497591_8640618899764674560_o.png?_nc_cat=105&amp;_nc_ohc=vvgTRyujNFsAX96XXJm&amp;_nc_ht=scontent-arn2-2.xx&amp;oh=a9453797e03ad817fb44ead8efc39f4f&amp;oe=5ECC24D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6"/>
            <a:stretch/>
          </p:blipFill>
          <p:spPr bwMode="auto">
            <a:xfrm>
              <a:off x="3341038" y="2904270"/>
              <a:ext cx="7146977" cy="269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mirkhan\Documents\лого_технопарка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405" y="2904270"/>
              <a:ext cx="1512011" cy="231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942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2F3BAAA-2D2A-44F9-99C4-F6F42B79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3" y="1128420"/>
            <a:ext cx="5449277" cy="2749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3859D-4FB9-4775-8856-AE1B564C655B}"/>
              </a:ext>
            </a:extLst>
          </p:cNvPr>
          <p:cNvSpPr txBox="1"/>
          <p:nvPr/>
        </p:nvSpPr>
        <p:spPr>
          <a:xfrm>
            <a:off x="393057" y="4203773"/>
            <a:ext cx="58693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02122"/>
                </a:solidFill>
              </a:rPr>
              <a:t>Передние отступы (пробелы и табуляции) в начале логической строки используются для определения уровня отступа логической строки, который, в свою очередь, используется для группировки предложений.</a:t>
            </a:r>
            <a:endParaRPr lang="en-US" dirty="0">
              <a:solidFill>
                <a:srgbClr val="202122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707E3C9-F365-4574-A69A-2879B5D65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4" b="42857"/>
          <a:stretch/>
        </p:blipFill>
        <p:spPr>
          <a:xfrm>
            <a:off x="6457925" y="827096"/>
            <a:ext cx="5341815" cy="27476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5150E-2B73-4409-82ED-9A7E61B37FF8}"/>
              </a:ext>
            </a:extLst>
          </p:cNvPr>
          <p:cNvGrpSpPr/>
          <p:nvPr/>
        </p:nvGrpSpPr>
        <p:grpSpPr>
          <a:xfrm>
            <a:off x="6453971" y="265842"/>
            <a:ext cx="5346248" cy="5424821"/>
            <a:chOff x="6676996" y="814109"/>
            <a:chExt cx="5346248" cy="5424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7B5EB-EDC9-4EC1-8FEA-4B1D9E1D3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83" t="57551" b="-204"/>
            <a:stretch/>
          </p:blipFill>
          <p:spPr>
            <a:xfrm>
              <a:off x="6676996" y="4195335"/>
              <a:ext cx="5346248" cy="2043595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B17129C2-C088-46AF-8AF0-F629B39C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6862" y="814109"/>
              <a:ext cx="2743200" cy="3881628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4E91A1-B1D3-458E-87DA-60E9DC7ADB90}"/>
              </a:ext>
            </a:extLst>
          </p:cNvPr>
          <p:cNvSpPr>
            <a:spLocks noGrp="1"/>
          </p:cNvSpPr>
          <p:nvPr/>
        </p:nvSpPr>
        <p:spPr>
          <a:xfrm>
            <a:off x="-27878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5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Отступы</a:t>
            </a:r>
            <a:endParaRPr lang="ru-RU" sz="2000" b="1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8" name="Группа 8">
            <a:extLst>
              <a:ext uri="{FF2B5EF4-FFF2-40B4-BE49-F238E27FC236}">
                <a16:creationId xmlns:a16="http://schemas.microsoft.com/office/drawing/2014/main" id="{8A50AABC-4EB3-40D6-A617-BB41500CB314}"/>
              </a:ext>
            </a:extLst>
          </p:cNvPr>
          <p:cNvGrpSpPr/>
          <p:nvPr/>
        </p:nvGrpSpPr>
        <p:grpSpPr>
          <a:xfrm>
            <a:off x="0" y="6016564"/>
            <a:ext cx="12192000" cy="838253"/>
            <a:chOff x="0" y="6025857"/>
            <a:chExt cx="12192000" cy="838253"/>
          </a:xfrm>
        </p:grpSpPr>
        <p:grpSp>
          <p:nvGrpSpPr>
            <p:cNvPr id="13" name="Группа 9">
              <a:extLst>
                <a:ext uri="{FF2B5EF4-FFF2-40B4-BE49-F238E27FC236}">
                  <a16:creationId xmlns:a16="http://schemas.microsoft.com/office/drawing/2014/main" id="{250F9AA6-5BFD-4546-9CD8-F30AFB17F901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5" name="Прямоугольник 11">
                <a:extLst>
                  <a:ext uri="{FF2B5EF4-FFF2-40B4-BE49-F238E27FC236}">
                    <a16:creationId xmlns:a16="http://schemas.microsoft.com/office/drawing/2014/main" id="{B89BBB90-7647-4A31-94D1-8F9AAA5F4618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" name="Рисунок 12">
                <a:extLst>
                  <a:ext uri="{FF2B5EF4-FFF2-40B4-BE49-F238E27FC236}">
                    <a16:creationId xmlns:a16="http://schemas.microsoft.com/office/drawing/2014/main" id="{17BFAE8E-398D-4C8C-988F-C65AFCCBF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9" name="Picture 18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9FD30137-22D4-4A60-B64D-5FCFB0E02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E60671-0877-47EF-B6C9-7D0C1843E1DC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4" name="Рисунок 10">
              <a:extLst>
                <a:ext uri="{FF2B5EF4-FFF2-40B4-BE49-F238E27FC236}">
                  <a16:creationId xmlns:a16="http://schemas.microsoft.com/office/drawing/2014/main" id="{62EF1F1A-09C5-4F00-BAFA-03E0AADC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DB6F483-DFDC-45E0-8619-AE6EBD38E87B}"/>
              </a:ext>
            </a:extLst>
          </p:cNvPr>
          <p:cNvSpPr/>
          <p:nvPr/>
        </p:nvSpPr>
        <p:spPr>
          <a:xfrm rot="5400000">
            <a:off x="11477106" y="531039"/>
            <a:ext cx="635000" cy="4982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56102" y="5402973"/>
            <a:ext cx="8531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74D67"/>
                </a:solidFill>
                <a:latin typeface="Futura Md BT" panose="020B0602020204020303" pitchFamily="34" charset="0"/>
              </a:rPr>
              <a:t>UNEPG является совместным проектом </a:t>
            </a:r>
            <a:r>
              <a:rPr lang="ru-RU" sz="2000" dirty="0">
                <a:solidFill>
                  <a:srgbClr val="00B0F0"/>
                </a:solidFill>
                <a:latin typeface="Futura Md BT" panose="020B0602020204020303" pitchFamily="34" charset="0"/>
              </a:rPr>
              <a:t>ЮНИСЕФ Казахстан </a:t>
            </a:r>
            <a:r>
              <a:rPr lang="ru-RU" sz="2000" dirty="0">
                <a:solidFill>
                  <a:srgbClr val="074D67"/>
                </a:solidFill>
                <a:latin typeface="Futura Md BT" panose="020B0602020204020303" pitchFamily="34" charset="0"/>
              </a:rPr>
              <a:t>и Казахского национального университета имени аль–</a:t>
            </a:r>
            <a:r>
              <a:rPr lang="ru-RU" sz="2000" dirty="0" err="1">
                <a:solidFill>
                  <a:srgbClr val="074D67"/>
                </a:solidFill>
                <a:latin typeface="Futura Md BT" panose="020B0602020204020303" pitchFamily="34" charset="0"/>
              </a:rPr>
              <a:t>Фараби</a:t>
            </a:r>
            <a:endParaRPr lang="ru-RU" sz="2000" dirty="0">
              <a:solidFill>
                <a:srgbClr val="074D67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60914" y="0"/>
            <a:ext cx="11352942" cy="161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FCB414"/>
                </a:solidFill>
                <a:latin typeface="Futura Md BT" panose="020B0602020204020303" pitchFamily="34" charset="0"/>
              </a:rPr>
              <a:t>Запусти свою мечту</a:t>
            </a:r>
            <a:r>
              <a:rPr lang="en-US" sz="2800" dirty="0">
                <a:solidFill>
                  <a:srgbClr val="FCB414"/>
                </a:solidFill>
                <a:latin typeface="Futura Md BT" panose="020B0602020204020303" pitchFamily="34" charset="0"/>
              </a:rPr>
              <a:t>: </a:t>
            </a:r>
            <a:r>
              <a:rPr lang="ru-RU" sz="2800" dirty="0">
                <a:solidFill>
                  <a:prstClr val="black"/>
                </a:solidFill>
                <a:latin typeface="Futura Md BT" panose="020B0602020204020303" pitchFamily="34" charset="0"/>
              </a:rPr>
              <a:t>Образовательная программа по разработке наноспутников UniSat для девочек (UNEPG)</a:t>
            </a:r>
            <a:endParaRPr lang="ja-JP" altLang="en-US" sz="28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493" y="1217513"/>
            <a:ext cx="7585788" cy="381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601371" y="215648"/>
            <a:ext cx="117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 err="1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Основы</a:t>
            </a:r>
            <a:r>
              <a:rPr lang="en-US" sz="3200" b="1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программирования</a:t>
            </a:r>
            <a:r>
              <a:rPr lang="en-US" sz="3200" b="1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в</a:t>
            </a:r>
            <a:r>
              <a:rPr lang="en-US" sz="3200" b="1" i="0" u="none" strike="noStrike" cap="none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3200" dirty="0">
              <a:solidFill>
                <a:srgbClr val="001D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93933" y="1170019"/>
            <a:ext cx="697675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b="1" dirty="0">
              <a:solidFill>
                <a:schemeClr val="dk1"/>
              </a:solidFill>
            </a:endParaRPr>
          </a:p>
          <a:p>
            <a:endParaRPr lang="en-US" sz="3200" b="1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8FFD09E8-193C-499F-BBB1-08D400438D6F}"/>
              </a:ext>
            </a:extLst>
          </p:cNvPr>
          <p:cNvSpPr txBox="1"/>
          <p:nvPr/>
        </p:nvSpPr>
        <p:spPr>
          <a:xfrm>
            <a:off x="6577152" y="2155043"/>
            <a:ext cx="6419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      1) </a:t>
            </a:r>
            <a:r>
              <a:rPr lang="en-US" sz="2000" dirty="0" err="1">
                <a:solidFill>
                  <a:schemeClr val="dk1"/>
                </a:solidFill>
              </a:rPr>
              <a:t>Переменные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10" name="Google Shape;107;p15">
            <a:extLst>
              <a:ext uri="{FF2B5EF4-FFF2-40B4-BE49-F238E27FC236}">
                <a16:creationId xmlns:a16="http://schemas.microsoft.com/office/drawing/2014/main" id="{7C97EF4E-E55A-4CA9-8A44-C47063C326B3}"/>
              </a:ext>
            </a:extLst>
          </p:cNvPr>
          <p:cNvSpPr txBox="1"/>
          <p:nvPr/>
        </p:nvSpPr>
        <p:spPr>
          <a:xfrm>
            <a:off x="7023201" y="2554629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2) </a:t>
            </a:r>
            <a:r>
              <a:rPr lang="en-US" sz="2000" dirty="0" err="1">
                <a:solidFill>
                  <a:schemeClr val="dk1"/>
                </a:solidFill>
              </a:rPr>
              <a:t>Имена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идентификаторов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1" name="Google Shape;107;p15">
            <a:extLst>
              <a:ext uri="{FF2B5EF4-FFF2-40B4-BE49-F238E27FC236}">
                <a16:creationId xmlns:a16="http://schemas.microsoft.com/office/drawing/2014/main" id="{A91F13FC-83A2-425B-BF14-62E9F76FA44F}"/>
              </a:ext>
            </a:extLst>
          </p:cNvPr>
          <p:cNvSpPr txBox="1"/>
          <p:nvPr/>
        </p:nvSpPr>
        <p:spPr>
          <a:xfrm>
            <a:off x="7023200" y="295421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3) </a:t>
            </a:r>
            <a:r>
              <a:rPr lang="en-US" sz="2000" dirty="0" err="1">
                <a:solidFill>
                  <a:schemeClr val="dk1"/>
                </a:solidFill>
              </a:rPr>
              <a:t>Метод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формат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8FA4D31-4CDB-4F95-AB63-C5EC7B168E11}"/>
              </a:ext>
            </a:extLst>
          </p:cNvPr>
          <p:cNvSpPr txBox="1"/>
          <p:nvPr/>
        </p:nvSpPr>
        <p:spPr>
          <a:xfrm>
            <a:off x="7023201" y="3353800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4) </a:t>
            </a:r>
            <a:r>
              <a:rPr lang="en-US" sz="2000" dirty="0" err="1">
                <a:solidFill>
                  <a:schemeClr val="dk1"/>
                </a:solidFill>
              </a:rPr>
              <a:t>Форматирование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строк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1898BD93-BF7C-4137-BEC9-9170156CBBE9}"/>
              </a:ext>
            </a:extLst>
          </p:cNvPr>
          <p:cNvSpPr txBox="1"/>
          <p:nvPr/>
        </p:nvSpPr>
        <p:spPr>
          <a:xfrm>
            <a:off x="7023201" y="3753385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5) </a:t>
            </a:r>
            <a:r>
              <a:rPr lang="en-US" sz="2000" dirty="0" err="1">
                <a:solidFill>
                  <a:schemeClr val="dk1"/>
                </a:solidFill>
              </a:rPr>
              <a:t>Отступы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  <p:grpSp>
        <p:nvGrpSpPr>
          <p:cNvPr id="14" name="Группа 8">
            <a:extLst>
              <a:ext uri="{FF2B5EF4-FFF2-40B4-BE49-F238E27FC236}">
                <a16:creationId xmlns:a16="http://schemas.microsoft.com/office/drawing/2014/main" id="{A438F283-9C52-4AB2-B523-5B6EE62F4832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5" name="Группа 9">
              <a:extLst>
                <a:ext uri="{FF2B5EF4-FFF2-40B4-BE49-F238E27FC236}">
                  <a16:creationId xmlns:a16="http://schemas.microsoft.com/office/drawing/2014/main" id="{27726B12-E661-4D00-9822-F835E86423D5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7" name="Прямоугольник 11">
                <a:extLst>
                  <a:ext uri="{FF2B5EF4-FFF2-40B4-BE49-F238E27FC236}">
                    <a16:creationId xmlns:a16="http://schemas.microsoft.com/office/drawing/2014/main" id="{1AB42C44-60B0-4242-8530-28C8ADD4A0BA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8" name="Рисунок 12">
                <a:extLst>
                  <a:ext uri="{FF2B5EF4-FFF2-40B4-BE49-F238E27FC236}">
                    <a16:creationId xmlns:a16="http://schemas.microsoft.com/office/drawing/2014/main" id="{331181D7-A416-4466-AB00-5C0643C9D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9" name="Picture 18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4B236F53-92AC-4A8A-A4AF-49256CBE5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1AAF2975-427A-4F58-910A-412192C37CD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6" name="Рисунок 10">
              <a:extLst>
                <a:ext uri="{FF2B5EF4-FFF2-40B4-BE49-F238E27FC236}">
                  <a16:creationId xmlns:a16="http://schemas.microsoft.com/office/drawing/2014/main" id="{C28ABBA4-CE70-4499-8B7C-9D4C132C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85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E4C26A-8B52-4026-A87C-23AA50E0E96E}"/>
              </a:ext>
            </a:extLst>
          </p:cNvPr>
          <p:cNvSpPr txBox="1"/>
          <p:nvPr/>
        </p:nvSpPr>
        <p:spPr>
          <a:xfrm>
            <a:off x="2721707" y="3395785"/>
            <a:ext cx="100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7E29-E081-4469-B118-4086C3009A08}"/>
              </a:ext>
            </a:extLst>
          </p:cNvPr>
          <p:cNvSpPr txBox="1"/>
          <p:nvPr/>
        </p:nvSpPr>
        <p:spPr>
          <a:xfrm>
            <a:off x="5144475" y="3425093"/>
            <a:ext cx="218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cs typeface="Calibri"/>
              </a:rPr>
              <a:t>is_male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369A3-3D32-4C80-84C0-5C5026F7BC00}"/>
              </a:ext>
            </a:extLst>
          </p:cNvPr>
          <p:cNvSpPr txBox="1"/>
          <p:nvPr/>
        </p:nvSpPr>
        <p:spPr>
          <a:xfrm>
            <a:off x="7821244" y="3425091"/>
            <a:ext cx="1307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9F7D-C8E1-4232-BA76-1C54217DEBE1}"/>
              </a:ext>
            </a:extLst>
          </p:cNvPr>
          <p:cNvGrpSpPr/>
          <p:nvPr/>
        </p:nvGrpSpPr>
        <p:grpSpPr>
          <a:xfrm>
            <a:off x="1304615" y="4184336"/>
            <a:ext cx="9760248" cy="1499283"/>
            <a:chOff x="1165225" y="5132190"/>
            <a:chExt cx="9760248" cy="1499283"/>
          </a:xfrm>
        </p:grpSpPr>
        <p:sp>
          <p:nvSpPr>
            <p:cNvPr id="16" name="Google Shape;114;p16">
              <a:extLst>
                <a:ext uri="{FF2B5EF4-FFF2-40B4-BE49-F238E27FC236}">
                  <a16:creationId xmlns:a16="http://schemas.microsoft.com/office/drawing/2014/main" id="{D84ACEE0-56C7-4982-AD51-7A2F5473BAC8}"/>
                </a:ext>
              </a:extLst>
            </p:cNvPr>
            <p:cNvSpPr/>
            <p:nvPr/>
          </p:nvSpPr>
          <p:spPr>
            <a:xfrm>
              <a:off x="1165225" y="5132190"/>
              <a:ext cx="9760248" cy="14992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D0BA6-CDFA-4793-9596-34DD4A69C8E7}"/>
                </a:ext>
              </a:extLst>
            </p:cNvPr>
            <p:cNvSpPr txBox="1"/>
            <p:nvPr/>
          </p:nvSpPr>
          <p:spPr>
            <a:xfrm>
              <a:off x="1402862" y="5281246"/>
              <a:ext cx="948396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00ADEF"/>
                  </a:solidFill>
                  <a:latin typeface="Arial"/>
                  <a:cs typeface="Arial"/>
                </a:rPr>
                <a:t>Переме́нная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в </a:t>
              </a:r>
              <a:r>
                <a:rPr lang="en-US" dirty="0" err="1">
                  <a:latin typeface="Arial"/>
                  <a:cs typeface="Arial"/>
                </a:rPr>
                <a:t>программировании</a:t>
              </a:r>
              <a:r>
                <a:rPr lang="en-US" dirty="0">
                  <a:latin typeface="Arial"/>
                  <a:cs typeface="Arial"/>
                </a:rPr>
                <a:t> — </a:t>
              </a:r>
              <a:r>
                <a:rPr lang="en-US" dirty="0" err="1">
                  <a:latin typeface="Arial"/>
                  <a:cs typeface="Arial"/>
                </a:rPr>
                <a:t>поименованная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либо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адресуемая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иным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способом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область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памяти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адрес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которой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можно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использовать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для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осуществления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доступа</a:t>
              </a:r>
              <a:r>
                <a:rPr lang="en-US" dirty="0">
                  <a:latin typeface="Arial"/>
                  <a:cs typeface="Arial"/>
                </a:rPr>
                <a:t> к </a:t>
              </a:r>
              <a:r>
                <a:rPr lang="en-US" dirty="0" err="1">
                  <a:latin typeface="Arial"/>
                  <a:cs typeface="Arial"/>
                </a:rPr>
                <a:t>данным</a:t>
              </a:r>
              <a:r>
                <a:rPr lang="en-US" dirty="0">
                  <a:latin typeface="Arial"/>
                  <a:cs typeface="Arial"/>
                </a:rPr>
                <a:t>.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Данные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находящиеся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в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(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то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есть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данному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адресу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памяти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),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называются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 </a:t>
              </a:r>
              <a:r>
                <a:rPr lang="en-US" b="1" dirty="0" err="1">
                  <a:solidFill>
                    <a:srgbClr val="00ADEF"/>
                  </a:solidFill>
                  <a:latin typeface="Arial"/>
                  <a:cs typeface="Arial"/>
                </a:rPr>
                <a:t>значением</a:t>
              </a:r>
              <a:r>
                <a:rPr lang="en-US" dirty="0">
                  <a:solidFill>
                    <a:srgbClr val="00ADEF"/>
                  </a:solidFill>
                  <a:latin typeface="Arial"/>
                  <a:cs typeface="Arial"/>
                </a:rPr>
                <a:t> 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этой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.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7" name="Picture 17">
            <a:extLst>
              <a:ext uri="{FF2B5EF4-FFF2-40B4-BE49-F238E27FC236}">
                <a16:creationId xmlns:a16="http://schemas.microsoft.com/office/drawing/2014/main" id="{0ACC9B5E-376E-440D-B759-9BE20591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43" y="870672"/>
            <a:ext cx="3549997" cy="2995547"/>
          </a:xfrm>
          <a:prstGeom prst="rect">
            <a:avLst/>
          </a:prstGeom>
        </p:spPr>
      </p:pic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D53577A0-11FD-4098-9AA5-59C2CC2ACE47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5" name="Группа 9">
              <a:extLst>
                <a:ext uri="{FF2B5EF4-FFF2-40B4-BE49-F238E27FC236}">
                  <a16:creationId xmlns:a16="http://schemas.microsoft.com/office/drawing/2014/main" id="{CADA6545-AD92-4F10-8704-9733BF557C38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0" name="Прямоугольник 11">
                <a:extLst>
                  <a:ext uri="{FF2B5EF4-FFF2-40B4-BE49-F238E27FC236}">
                    <a16:creationId xmlns:a16="http://schemas.microsoft.com/office/drawing/2014/main" id="{7FC558C0-150A-426E-8303-3EF832C7028D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" name="Рисунок 12">
                <a:extLst>
                  <a:ext uri="{FF2B5EF4-FFF2-40B4-BE49-F238E27FC236}">
                    <a16:creationId xmlns:a16="http://schemas.microsoft.com/office/drawing/2014/main" id="{F7025B9E-965F-41F8-9905-9B39D3FE5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2" name="Picture 21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E9A66079-6A97-4CB0-B9CE-24E1D592BF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7E7BFD-6BBD-41F5-9335-DA78387BDF4E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9" name="Рисунок 10">
              <a:extLst>
                <a:ext uri="{FF2B5EF4-FFF2-40B4-BE49-F238E27FC236}">
                  <a16:creationId xmlns:a16="http://schemas.microsoft.com/office/drawing/2014/main" id="{CD8BB939-7955-4C05-87E4-3BBABDEA8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D574925E-9BBF-4390-A1AE-7CE4C9A1AF20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1. </a:t>
            </a:r>
            <a:r>
              <a:rPr lang="ru-RU" sz="2000" b="1" dirty="0">
                <a:solidFill>
                  <a:schemeClr val="bg1"/>
                </a:solidFill>
              </a:rPr>
              <a:t>Переменные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985E155-2487-4D89-8C8D-11E9AFEA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27" y="753245"/>
            <a:ext cx="7122534" cy="293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4C26A-8B52-4026-A87C-23AA50E0E96E}"/>
              </a:ext>
            </a:extLst>
          </p:cNvPr>
          <p:cNvSpPr txBox="1"/>
          <p:nvPr/>
        </p:nvSpPr>
        <p:spPr>
          <a:xfrm>
            <a:off x="2870389" y="2912565"/>
            <a:ext cx="100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7E29-E081-4469-B118-4086C3009A08}"/>
              </a:ext>
            </a:extLst>
          </p:cNvPr>
          <p:cNvSpPr txBox="1"/>
          <p:nvPr/>
        </p:nvSpPr>
        <p:spPr>
          <a:xfrm>
            <a:off x="5116814" y="2892817"/>
            <a:ext cx="218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cs typeface="Calibri"/>
              </a:rPr>
              <a:t>is_student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369A3-3D32-4C80-84C0-5C5026F7BC00}"/>
              </a:ext>
            </a:extLst>
          </p:cNvPr>
          <p:cNvSpPr txBox="1"/>
          <p:nvPr/>
        </p:nvSpPr>
        <p:spPr>
          <a:xfrm>
            <a:off x="7904878" y="2913993"/>
            <a:ext cx="1307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9F7D-C8E1-4232-BA76-1C54217DEBE1}"/>
              </a:ext>
            </a:extLst>
          </p:cNvPr>
          <p:cNvGrpSpPr/>
          <p:nvPr/>
        </p:nvGrpSpPr>
        <p:grpSpPr>
          <a:xfrm>
            <a:off x="1378956" y="4230799"/>
            <a:ext cx="9760248" cy="1499283"/>
            <a:chOff x="1165225" y="5132190"/>
            <a:chExt cx="9760248" cy="1499283"/>
          </a:xfrm>
        </p:grpSpPr>
        <p:sp>
          <p:nvSpPr>
            <p:cNvPr id="16" name="Google Shape;114;p16">
              <a:extLst>
                <a:ext uri="{FF2B5EF4-FFF2-40B4-BE49-F238E27FC236}">
                  <a16:creationId xmlns:a16="http://schemas.microsoft.com/office/drawing/2014/main" id="{D84ACEE0-56C7-4982-AD51-7A2F5473BAC8}"/>
                </a:ext>
              </a:extLst>
            </p:cNvPr>
            <p:cNvSpPr/>
            <p:nvPr/>
          </p:nvSpPr>
          <p:spPr>
            <a:xfrm>
              <a:off x="1165225" y="5132190"/>
              <a:ext cx="9760248" cy="14992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D0BA6-CDFA-4793-9596-34DD4A69C8E7}"/>
                </a:ext>
              </a:extLst>
            </p:cNvPr>
            <p:cNvSpPr txBox="1"/>
            <p:nvPr/>
          </p:nvSpPr>
          <p:spPr>
            <a:xfrm>
              <a:off x="1402862" y="5281246"/>
              <a:ext cx="948396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00ADEF"/>
                  </a:solidFill>
                  <a:latin typeface="Arial"/>
                  <a:cs typeface="Arial"/>
                </a:rPr>
                <a:t>Переме́нная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в </a:t>
              </a:r>
              <a:r>
                <a:rPr lang="en-US" dirty="0" err="1">
                  <a:latin typeface="Arial"/>
                  <a:cs typeface="Arial"/>
                </a:rPr>
                <a:t>программировании</a:t>
              </a:r>
              <a:r>
                <a:rPr lang="en-US" dirty="0">
                  <a:latin typeface="Arial"/>
                  <a:cs typeface="Arial"/>
                </a:rPr>
                <a:t> — </a:t>
              </a:r>
              <a:r>
                <a:rPr lang="en-US" dirty="0" err="1">
                  <a:latin typeface="Arial"/>
                  <a:cs typeface="Arial"/>
                </a:rPr>
                <a:t>поименованная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либо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адресуемая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иным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способом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область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памяти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адрес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которой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можно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использовать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для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осуществления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доступа</a:t>
              </a:r>
              <a:r>
                <a:rPr lang="en-US" dirty="0">
                  <a:latin typeface="Arial"/>
                  <a:cs typeface="Arial"/>
                </a:rPr>
                <a:t> к </a:t>
              </a:r>
              <a:r>
                <a:rPr lang="en-US" dirty="0" err="1">
                  <a:latin typeface="Arial"/>
                  <a:cs typeface="Arial"/>
                </a:rPr>
                <a:t>данным</a:t>
              </a:r>
              <a:r>
                <a:rPr lang="en-US" dirty="0">
                  <a:latin typeface="Arial"/>
                  <a:cs typeface="Arial"/>
                </a:rPr>
                <a:t>.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Данные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находящиеся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в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(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то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есть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данному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адресу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памяти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),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называются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 </a:t>
              </a:r>
              <a:r>
                <a:rPr lang="en-US" b="1" dirty="0" err="1">
                  <a:solidFill>
                    <a:srgbClr val="00ADEF"/>
                  </a:solidFill>
                  <a:latin typeface="Arial"/>
                  <a:cs typeface="Arial"/>
                </a:rPr>
                <a:t>значением</a:t>
              </a:r>
              <a:r>
                <a:rPr lang="en-US" dirty="0">
                  <a:solidFill>
                    <a:srgbClr val="00ADEF"/>
                  </a:solidFill>
                  <a:latin typeface="Arial"/>
                  <a:cs typeface="Arial"/>
                </a:rPr>
                <a:t> 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этой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.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F881E87E-F102-4E2E-9CAC-A4903FD0AD7D}"/>
              </a:ext>
            </a:extLst>
          </p:cNvPr>
          <p:cNvGrpSpPr/>
          <p:nvPr/>
        </p:nvGrpSpPr>
        <p:grpSpPr>
          <a:xfrm>
            <a:off x="0" y="6016564"/>
            <a:ext cx="12192000" cy="838253"/>
            <a:chOff x="0" y="6025857"/>
            <a:chExt cx="12192000" cy="838253"/>
          </a:xfrm>
        </p:grpSpPr>
        <p:grpSp>
          <p:nvGrpSpPr>
            <p:cNvPr id="15" name="Группа 9">
              <a:extLst>
                <a:ext uri="{FF2B5EF4-FFF2-40B4-BE49-F238E27FC236}">
                  <a16:creationId xmlns:a16="http://schemas.microsoft.com/office/drawing/2014/main" id="{9228B8CC-91E6-4A08-A014-D6A6EE248072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9" name="Прямоугольник 11">
                <a:extLst>
                  <a:ext uri="{FF2B5EF4-FFF2-40B4-BE49-F238E27FC236}">
                    <a16:creationId xmlns:a16="http://schemas.microsoft.com/office/drawing/2014/main" id="{B085F903-D958-4EE2-9832-DC6B5680C682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0" name="Рисунок 12">
                <a:extLst>
                  <a:ext uri="{FF2B5EF4-FFF2-40B4-BE49-F238E27FC236}">
                    <a16:creationId xmlns:a16="http://schemas.microsoft.com/office/drawing/2014/main" id="{A32D47E2-F57F-4A74-A2A9-450391397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1" name="Picture 20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50CF00A7-1CE8-4790-AAAA-A6DF8C0651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48A5B8-8AB7-42E7-84EC-586F8772C168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7" name="Рисунок 10">
              <a:extLst>
                <a:ext uri="{FF2B5EF4-FFF2-40B4-BE49-F238E27FC236}">
                  <a16:creationId xmlns:a16="http://schemas.microsoft.com/office/drawing/2014/main" id="{800CE3D6-9A35-4BC6-8468-AF9ABC32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7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16">
            <a:extLst>
              <a:ext uri="{FF2B5EF4-FFF2-40B4-BE49-F238E27FC236}">
                <a16:creationId xmlns:a16="http://schemas.microsoft.com/office/drawing/2014/main" id="{28C3DC29-1B8D-49F4-B3CB-CB1449B7E569}"/>
              </a:ext>
            </a:extLst>
          </p:cNvPr>
          <p:cNvSpPr/>
          <p:nvPr/>
        </p:nvSpPr>
        <p:spPr>
          <a:xfrm>
            <a:off x="2155017" y="4387344"/>
            <a:ext cx="8380880" cy="825207"/>
          </a:xfrm>
          <a:prstGeom prst="roundRect">
            <a:avLst>
              <a:gd name="adj" fmla="val 16667"/>
            </a:avLst>
          </a:prstGeom>
          <a:solidFill>
            <a:srgbClr val="F4F5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800" dirty="0">
                <a:solidFill>
                  <a:srgbClr val="00ADEF"/>
                </a:solidFill>
              </a:rPr>
              <a:t>Идентификаторы </a:t>
            </a:r>
            <a:r>
              <a:rPr lang="ru-RU" sz="1800" dirty="0"/>
              <a:t>– это имена, присвоенные чему-то для его обозначения.</a:t>
            </a:r>
            <a:endParaRPr lang="az-Cyrl-AZ" sz="18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3CFB77-4F88-4E66-832A-D90D4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36" y="1349535"/>
            <a:ext cx="4110893" cy="20554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BFEDA-3B1D-4C76-B887-01454B4B1D66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2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Имена идентификаторов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03C5BD48-68EC-4946-A6E8-D23DCBDE481E}"/>
              </a:ext>
            </a:extLst>
          </p:cNvPr>
          <p:cNvGrpSpPr/>
          <p:nvPr/>
        </p:nvGrpSpPr>
        <p:grpSpPr>
          <a:xfrm>
            <a:off x="0" y="6016564"/>
            <a:ext cx="12192000" cy="838253"/>
            <a:chOff x="0" y="6025857"/>
            <a:chExt cx="12192000" cy="83825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8B5CED9D-682C-4A50-BD7C-ED964F4006CE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6B3CA7D-4F33-4AB2-BF96-775F4F0C8C8F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DC25EEC-EB56-4CBE-9432-579145D08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1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1FF4C413-D648-4B19-9AF6-4FF485DC6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9A2E4-145C-4008-869C-7CCCF7E394B0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DC6CE27C-E56C-4772-B42B-DD32A879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0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F45AB-4B3F-47A0-885F-A31CCB97B282}"/>
              </a:ext>
            </a:extLst>
          </p:cNvPr>
          <p:cNvSpPr txBox="1"/>
          <p:nvPr/>
        </p:nvSpPr>
        <p:spPr>
          <a:xfrm>
            <a:off x="3869436" y="141280"/>
            <a:ext cx="45462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Имена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идентификаторов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45AA5-3B1B-4C99-9114-A283C490820F}"/>
              </a:ext>
            </a:extLst>
          </p:cNvPr>
          <p:cNvSpPr txBox="1"/>
          <p:nvPr/>
        </p:nvSpPr>
        <p:spPr>
          <a:xfrm>
            <a:off x="1364260" y="941563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err="1"/>
              <a:t>Первым</a:t>
            </a:r>
            <a:r>
              <a:rPr lang="en-US" sz="2000" dirty="0"/>
              <a:t> </a:t>
            </a:r>
            <a:r>
              <a:rPr lang="en-US" sz="2000" err="1"/>
              <a:t>символом</a:t>
            </a:r>
            <a:r>
              <a:rPr lang="en-US" sz="2000" dirty="0"/>
              <a:t> </a:t>
            </a:r>
            <a:r>
              <a:rPr lang="en-US" sz="2000" err="1"/>
              <a:t>идентификатора</a:t>
            </a:r>
            <a:r>
              <a:rPr lang="en-US" sz="2000" dirty="0"/>
              <a:t> </a:t>
            </a:r>
            <a:r>
              <a:rPr lang="en-US" sz="2000" err="1"/>
              <a:t>должна</a:t>
            </a:r>
            <a:r>
              <a:rPr lang="en-US" sz="2000" dirty="0"/>
              <a:t> </a:t>
            </a:r>
            <a:r>
              <a:rPr lang="en-US" sz="2000" err="1"/>
              <a:t>быть</a:t>
            </a:r>
            <a:r>
              <a:rPr lang="en-US" sz="2000" dirty="0"/>
              <a:t> </a:t>
            </a:r>
            <a:r>
              <a:rPr lang="en-US" sz="2000" err="1"/>
              <a:t>буква</a:t>
            </a:r>
            <a:r>
              <a:rPr lang="en-US" sz="2000" dirty="0"/>
              <a:t> </a:t>
            </a:r>
            <a:r>
              <a:rPr lang="en-US" sz="2000" err="1"/>
              <a:t>из</a:t>
            </a:r>
            <a:r>
              <a:rPr lang="en-US" sz="2000" dirty="0"/>
              <a:t> </a:t>
            </a:r>
            <a:r>
              <a:rPr lang="en-US" sz="2000" err="1"/>
              <a:t>алфавита</a:t>
            </a:r>
            <a:r>
              <a:rPr lang="en-US" sz="2000" dirty="0"/>
              <a:t> (</a:t>
            </a:r>
            <a:r>
              <a:rPr lang="en-US" sz="2000" err="1"/>
              <a:t>символ</a:t>
            </a:r>
            <a:r>
              <a:rPr lang="en-US" sz="2000" dirty="0"/>
              <a:t> ASCII в</a:t>
            </a:r>
            <a:endParaRPr lang="en-US" sz="2000" dirty="0">
              <a:cs typeface="Calibri"/>
            </a:endParaRPr>
          </a:p>
          <a:p>
            <a:r>
              <a:rPr lang="en-US" sz="2000" dirty="0" err="1"/>
              <a:t>верхнем</a:t>
            </a:r>
            <a:r>
              <a:rPr lang="en-US" sz="2000" dirty="0"/>
              <a:t>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,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символ</a:t>
            </a:r>
            <a:r>
              <a:rPr lang="en-US" sz="2000" dirty="0"/>
              <a:t> Unicode), а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dirty="0" err="1"/>
              <a:t>символ</a:t>
            </a:r>
            <a:r>
              <a:rPr lang="en-US" sz="2000" dirty="0"/>
              <a:t> </a:t>
            </a:r>
            <a:r>
              <a:rPr lang="en-US" sz="2000" dirty="0" err="1"/>
              <a:t>подчёркивания</a:t>
            </a:r>
            <a:r>
              <a:rPr lang="en-US" sz="2000" dirty="0"/>
              <a:t> («_»).</a:t>
            </a:r>
            <a:endParaRPr lang="en-US" sz="2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7ECBA-2078-4D24-98CA-9113D1055333}"/>
              </a:ext>
            </a:extLst>
          </p:cNvPr>
          <p:cNvSpPr txBox="1"/>
          <p:nvPr/>
        </p:nvSpPr>
        <p:spPr>
          <a:xfrm>
            <a:off x="1364260" y="1957563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Остальная</a:t>
            </a:r>
            <a:r>
              <a:rPr lang="en-US" sz="2000" dirty="0"/>
              <a:t> </a:t>
            </a:r>
            <a:r>
              <a:rPr lang="en-US" sz="2000" dirty="0" err="1"/>
              <a:t>часть</a:t>
            </a:r>
            <a:r>
              <a:rPr lang="en-US" sz="2000" dirty="0"/>
              <a:t> </a:t>
            </a:r>
            <a:r>
              <a:rPr lang="en-US" sz="2000" dirty="0" err="1"/>
              <a:t>идентификатора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состоять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букв</a:t>
            </a:r>
            <a:r>
              <a:rPr lang="en-US" sz="2000" dirty="0"/>
              <a:t> (</a:t>
            </a:r>
            <a:r>
              <a:rPr lang="en-US" sz="2000" dirty="0" err="1"/>
              <a:t>символы</a:t>
            </a:r>
            <a:r>
              <a:rPr lang="en-US" sz="2000" dirty="0"/>
              <a:t> ASCII в </a:t>
            </a:r>
            <a:r>
              <a:rPr lang="en-US" sz="2000" dirty="0" err="1"/>
              <a:t>верхнем</a:t>
            </a:r>
            <a:endParaRPr lang="en-US" sz="2000">
              <a:cs typeface="Calibri"/>
            </a:endParaRPr>
          </a:p>
          <a:p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, а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dirty="0" err="1"/>
              <a:t>символы</a:t>
            </a:r>
            <a:r>
              <a:rPr lang="en-US" sz="2000" dirty="0"/>
              <a:t> Unicode), </a:t>
            </a:r>
            <a:r>
              <a:rPr lang="en-US" sz="2000" dirty="0" err="1"/>
              <a:t>знаков</a:t>
            </a:r>
            <a:r>
              <a:rPr lang="en-US" sz="2000" dirty="0"/>
              <a:t> </a:t>
            </a:r>
            <a:r>
              <a:rPr lang="en-US" sz="2000" dirty="0" err="1"/>
              <a:t>подчёркивания</a:t>
            </a:r>
            <a:r>
              <a:rPr lang="en-US" sz="2000" dirty="0"/>
              <a:t> («_») </a:t>
            </a:r>
            <a:r>
              <a:rPr lang="en-US" sz="2000" dirty="0" err="1"/>
              <a:t>или</a:t>
            </a:r>
            <a:endParaRPr lang="en-US" sz="2000">
              <a:cs typeface="Calibri"/>
            </a:endParaRPr>
          </a:p>
          <a:p>
            <a:r>
              <a:rPr lang="en-US" sz="2000" dirty="0" err="1"/>
              <a:t>цифр</a:t>
            </a:r>
            <a:r>
              <a:rPr lang="en-US" sz="2000" dirty="0"/>
              <a:t> (0-9).</a:t>
            </a:r>
            <a:endParaRPr lang="en-US" sz="20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F1138-E1BD-41FA-A4EE-843B1341FB22}"/>
              </a:ext>
            </a:extLst>
          </p:cNvPr>
          <p:cNvSpPr txBox="1"/>
          <p:nvPr/>
        </p:nvSpPr>
        <p:spPr>
          <a:xfrm>
            <a:off x="1364261" y="2973563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Имена</a:t>
            </a:r>
            <a:r>
              <a:rPr lang="en-US" sz="2000" dirty="0"/>
              <a:t> </a:t>
            </a:r>
            <a:r>
              <a:rPr lang="en-US" sz="2000" dirty="0" err="1"/>
              <a:t>идентификаторов</a:t>
            </a:r>
            <a:r>
              <a:rPr lang="en-US" sz="2000" dirty="0"/>
              <a:t> </a:t>
            </a:r>
            <a:r>
              <a:rPr lang="en-US" sz="2000" dirty="0" err="1"/>
              <a:t>чувствительны</a:t>
            </a:r>
            <a:r>
              <a:rPr lang="en-US" sz="2000" dirty="0"/>
              <a:t> к </a:t>
            </a:r>
            <a:r>
              <a:rPr lang="en-US" sz="2000" dirty="0" err="1"/>
              <a:t>регистру</a:t>
            </a:r>
            <a:r>
              <a:rPr lang="en-US" sz="2000" dirty="0"/>
              <a:t>. </a:t>
            </a:r>
            <a:r>
              <a:rPr lang="en-US" sz="2000" dirty="0" err="1"/>
              <a:t>Например</a:t>
            </a:r>
            <a:r>
              <a:rPr lang="en-US" sz="2000" dirty="0"/>
              <a:t>, </a:t>
            </a:r>
            <a:r>
              <a:rPr lang="en-US" sz="2000" dirty="0" err="1"/>
              <a:t>myname</a:t>
            </a:r>
            <a:r>
              <a:rPr lang="en-US" sz="2000" dirty="0"/>
              <a:t> и </a:t>
            </a:r>
            <a:r>
              <a:rPr lang="en-US" sz="2000" dirty="0" err="1"/>
              <a:t>myName</a:t>
            </a:r>
            <a:r>
              <a:rPr lang="en-US" sz="2000" dirty="0"/>
              <a:t> –</a:t>
            </a:r>
            <a:endParaRPr lang="en-US" sz="2000">
              <a:cs typeface="Calibri"/>
            </a:endParaRPr>
          </a:p>
          <a:p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одно</a:t>
            </a:r>
            <a:r>
              <a:rPr lang="en-US" sz="2000" dirty="0"/>
              <a:t> и </a:t>
            </a:r>
            <a:r>
              <a:rPr lang="en-US" sz="2000" dirty="0" err="1"/>
              <a:t>то</a:t>
            </a:r>
            <a:r>
              <a:rPr lang="en-US" sz="2000" dirty="0"/>
              <a:t> </a:t>
            </a:r>
            <a:r>
              <a:rPr lang="en-US" sz="2000" dirty="0" err="1"/>
              <a:t>же</a:t>
            </a:r>
            <a:r>
              <a:rPr lang="en-US" sz="2000" dirty="0"/>
              <a:t>. </a:t>
            </a:r>
            <a:r>
              <a:rPr lang="en-US" sz="2000" dirty="0" err="1"/>
              <a:t>Обратите</a:t>
            </a:r>
            <a:r>
              <a:rPr lang="en-US" sz="2000" dirty="0"/>
              <a:t> </a:t>
            </a:r>
            <a:r>
              <a:rPr lang="en-US" sz="2000" dirty="0" err="1"/>
              <a:t>внимание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« n » в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 в </a:t>
            </a:r>
            <a:r>
              <a:rPr lang="en-US" sz="2000" dirty="0" err="1"/>
              <a:t>первом</a:t>
            </a:r>
            <a:r>
              <a:rPr lang="en-US" sz="2000" dirty="0"/>
              <a:t> </a:t>
            </a:r>
            <a:r>
              <a:rPr lang="en-US" sz="2000" dirty="0" err="1"/>
              <a:t>случае</a:t>
            </a:r>
            <a:endParaRPr lang="en-US" sz="2000">
              <a:cs typeface="Calibri"/>
            </a:endParaRPr>
          </a:p>
          <a:p>
            <a:r>
              <a:rPr lang="en-US" sz="2000" dirty="0"/>
              <a:t>и « N » в </a:t>
            </a:r>
            <a:r>
              <a:rPr lang="en-US" sz="2000" dirty="0" err="1"/>
              <a:t>верхнем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втором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05A96-AA29-4A9F-B7DF-A73DDDABF26F}"/>
              </a:ext>
            </a:extLst>
          </p:cNvPr>
          <p:cNvSpPr txBox="1"/>
          <p:nvPr/>
        </p:nvSpPr>
        <p:spPr>
          <a:xfrm>
            <a:off x="1364260" y="4028640"/>
            <a:ext cx="9659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Примеры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ADEF"/>
                </a:solidFill>
              </a:rPr>
              <a:t>допустимых</a:t>
            </a:r>
            <a:r>
              <a:rPr lang="en-US" sz="2000" dirty="0">
                <a:solidFill>
                  <a:srgbClr val="00ADEF"/>
                </a:solidFill>
              </a:rPr>
              <a:t> </a:t>
            </a:r>
            <a:r>
              <a:rPr lang="en-US" sz="2000" dirty="0" err="1"/>
              <a:t>имён</a:t>
            </a:r>
            <a:r>
              <a:rPr lang="en-US" sz="2000" dirty="0"/>
              <a:t> </a:t>
            </a:r>
            <a:r>
              <a:rPr lang="en-US" sz="2000" dirty="0" err="1"/>
              <a:t>идентификаторов</a:t>
            </a:r>
            <a:r>
              <a:rPr lang="en-US" sz="2000" dirty="0"/>
              <a:t>: </a:t>
            </a:r>
            <a:r>
              <a:rPr lang="en-US" sz="2000" dirty="0" err="1"/>
              <a:t>i</a:t>
            </a:r>
            <a:r>
              <a:rPr lang="en-US" sz="2000" dirty="0"/>
              <a:t> , __</a:t>
            </a:r>
            <a:r>
              <a:rPr lang="en-US" sz="2000" dirty="0" err="1"/>
              <a:t>my_name</a:t>
            </a:r>
            <a:r>
              <a:rPr lang="en-US" sz="2000" dirty="0"/>
              <a:t> , name_23 , a1b2_c3 и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любые_символы_utf8_δξѪђёўЩӆΞέά .</a:t>
            </a:r>
            <a:endParaRPr lang="en-US" sz="20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602BC-EBDF-4D9C-8121-C46B9D21B242}"/>
              </a:ext>
            </a:extLst>
          </p:cNvPr>
          <p:cNvSpPr txBox="1"/>
          <p:nvPr/>
        </p:nvSpPr>
        <p:spPr>
          <a:xfrm>
            <a:off x="1364261" y="4810179"/>
            <a:ext cx="9112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  <a:r>
              <a:rPr lang="en-US" sz="2000" dirty="0">
                <a:cs typeface="Segoe UI"/>
              </a:rPr>
              <a:t>• </a:t>
            </a:r>
            <a:r>
              <a:rPr lang="en-US" sz="2000" dirty="0" err="1">
                <a:cs typeface="Segoe UI"/>
              </a:rPr>
              <a:t>Примеры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solidFill>
                  <a:srgbClr val="00ADEF"/>
                </a:solidFill>
                <a:cs typeface="Segoe UI"/>
              </a:rPr>
              <a:t>недопустимых</a:t>
            </a:r>
            <a:r>
              <a:rPr lang="en-US" sz="2000" dirty="0">
                <a:solidFill>
                  <a:srgbClr val="00ADEF"/>
                </a:solidFill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имён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идентификаторов</a:t>
            </a:r>
            <a:r>
              <a:rPr lang="en-US" sz="2000" dirty="0">
                <a:cs typeface="Segoe UI"/>
              </a:rPr>
              <a:t>: 2things , </a:t>
            </a:r>
            <a:r>
              <a:rPr lang="en-US" sz="2000" dirty="0" err="1">
                <a:cs typeface="Segoe UI"/>
              </a:rPr>
              <a:t>здесь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есть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пробелы</a:t>
            </a:r>
            <a:r>
              <a:rPr lang="en-US" sz="2000" dirty="0">
                <a:cs typeface="Segoe UI"/>
              </a:rPr>
              <a:t> ,​</a:t>
            </a:r>
            <a:endParaRPr lang="en-US"/>
          </a:p>
          <a:p>
            <a:r>
              <a:rPr lang="en-US" sz="2000" dirty="0">
                <a:cs typeface="Segoe UI"/>
              </a:rPr>
              <a:t>my-name , &gt;a1b2_c3 и "</a:t>
            </a:r>
            <a:r>
              <a:rPr lang="en-US" sz="2000" dirty="0" err="1">
                <a:cs typeface="Segoe UI"/>
              </a:rPr>
              <a:t>это_в_кавычках</a:t>
            </a:r>
            <a:r>
              <a:rPr lang="en-US" sz="2000" dirty="0">
                <a:cs typeface="Segoe UI"/>
              </a:rPr>
              <a:t>" .</a:t>
            </a:r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3E31BACA-8FAF-4E81-BEAF-42766B3CD3F7}"/>
              </a:ext>
            </a:extLst>
          </p:cNvPr>
          <p:cNvGrpSpPr/>
          <p:nvPr/>
        </p:nvGrpSpPr>
        <p:grpSpPr>
          <a:xfrm>
            <a:off x="0" y="6016564"/>
            <a:ext cx="12192000" cy="838253"/>
            <a:chOff x="0" y="6025857"/>
            <a:chExt cx="12192000" cy="838253"/>
          </a:xfrm>
        </p:grpSpPr>
        <p:grpSp>
          <p:nvGrpSpPr>
            <p:cNvPr id="9" name="Группа 9">
              <a:extLst>
                <a:ext uri="{FF2B5EF4-FFF2-40B4-BE49-F238E27FC236}">
                  <a16:creationId xmlns:a16="http://schemas.microsoft.com/office/drawing/2014/main" id="{BA4CEF24-55BF-4DD0-A746-9F23F8B1576D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9763908-E746-4643-AC5C-1BA0E401AA23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2C50AFF6-B425-4212-AD47-668A5EB7C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5" name="Picture 14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AFAF6623-2D5C-4849-BFEA-29DEF5BF2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996958-7C18-4400-B3F2-47D9BA958B2A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4FDD2B2-7D4A-480C-A57C-C2C89FBA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0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2A1AA28-90B5-4FA3-B72F-80B60D1E1432}"/>
              </a:ext>
            </a:extLst>
          </p:cNvPr>
          <p:cNvGrpSpPr/>
          <p:nvPr/>
        </p:nvGrpSpPr>
        <p:grpSpPr>
          <a:xfrm>
            <a:off x="1168542" y="748942"/>
            <a:ext cx="918308" cy="2041769"/>
            <a:chOff x="1438029" y="1408722"/>
            <a:chExt cx="918308" cy="20417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FB94D71-CEEE-427D-A6CC-2C3A4183BB61}"/>
                </a:ext>
              </a:extLst>
            </p:cNvPr>
            <p:cNvSpPr/>
            <p:nvPr/>
          </p:nvSpPr>
          <p:spPr>
            <a:xfrm>
              <a:off x="1438030" y="1408722"/>
              <a:ext cx="918307" cy="742461"/>
            </a:xfrm>
            <a:prstGeom prst="roundRect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</a:rPr>
                <a:t>age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D649E2-A658-4561-BA16-7764CB00A659}"/>
                </a:ext>
              </a:extLst>
            </p:cNvPr>
            <p:cNvSpPr/>
            <p:nvPr/>
          </p:nvSpPr>
          <p:spPr>
            <a:xfrm>
              <a:off x="1438029" y="2708030"/>
              <a:ext cx="918307" cy="742461"/>
            </a:xfrm>
            <a:prstGeom prst="roundRect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>
                <a:cs typeface="Calibri" panose="020F050202020403020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D86DEE-8A48-4C5A-9781-899AB6687314}"/>
              </a:ext>
            </a:extLst>
          </p:cNvPr>
          <p:cNvGrpSpPr/>
          <p:nvPr/>
        </p:nvGrpSpPr>
        <p:grpSpPr>
          <a:xfrm>
            <a:off x="2090759" y="889620"/>
            <a:ext cx="1609969" cy="1721895"/>
            <a:chOff x="2360246" y="1549400"/>
            <a:chExt cx="1609969" cy="17218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632B4C-7081-48C7-9D29-26B1D3249B13}"/>
                </a:ext>
              </a:extLst>
            </p:cNvPr>
            <p:cNvSpPr txBox="1"/>
            <p:nvPr/>
          </p:nvSpPr>
          <p:spPr>
            <a:xfrm>
              <a:off x="2360246" y="1549400"/>
              <a:ext cx="118989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= 65</a:t>
              </a:r>
              <a:endParaRPr lang="en-US" sz="240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E46A64-79E7-4B07-A3DC-9B51CD55BB70}"/>
                </a:ext>
              </a:extLst>
            </p:cNvPr>
            <p:cNvSpPr txBox="1"/>
            <p:nvPr/>
          </p:nvSpPr>
          <p:spPr>
            <a:xfrm>
              <a:off x="2360246" y="2809630"/>
              <a:ext cx="160996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= "Guido"</a:t>
              </a:r>
              <a:endParaRPr lang="en-US" sz="2400" dirty="0">
                <a:cs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A58969-792D-447D-A221-F40AAFB34BC5}"/>
              </a:ext>
            </a:extLst>
          </p:cNvPr>
          <p:cNvSpPr txBox="1"/>
          <p:nvPr/>
        </p:nvSpPr>
        <p:spPr>
          <a:xfrm>
            <a:off x="6148564" y="1699037"/>
            <a:ext cx="5586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Нужно</a:t>
            </a:r>
            <a:r>
              <a:rPr lang="en-US" sz="2000" dirty="0"/>
              <a:t> </a:t>
            </a:r>
            <a:r>
              <a:rPr lang="en-US" sz="2000" dirty="0" err="1"/>
              <a:t>представить</a:t>
            </a:r>
            <a:r>
              <a:rPr lang="en-US" sz="2000" dirty="0"/>
              <a:t>, </a:t>
            </a:r>
            <a:r>
              <a:rPr lang="en-US" sz="2000" dirty="0" err="1"/>
              <a:t>Гвидо</a:t>
            </a:r>
            <a:r>
              <a:rPr lang="en-US" sz="2000" dirty="0"/>
              <a:t> и </a:t>
            </a:r>
            <a:r>
              <a:rPr lang="en-US" sz="2000" dirty="0" err="1"/>
              <a:t>сказать</a:t>
            </a:r>
            <a:r>
              <a:rPr lang="en-US" sz="2000" dirty="0"/>
              <a:t> </a:t>
            </a:r>
            <a:r>
              <a:rPr lang="en-US" sz="2000" dirty="0" err="1"/>
              <a:t>сколько</a:t>
            </a:r>
            <a:r>
              <a:rPr lang="en-US" sz="2000" dirty="0"/>
              <a:t> </a:t>
            </a:r>
            <a:r>
              <a:rPr lang="en-US" sz="2000" dirty="0" err="1"/>
              <a:t>ему</a:t>
            </a:r>
            <a:r>
              <a:rPr lang="en-US" sz="2000" dirty="0"/>
              <a:t> </a:t>
            </a:r>
            <a:r>
              <a:rPr lang="en-US" sz="2000" dirty="0" err="1"/>
              <a:t>лет</a:t>
            </a:r>
            <a:r>
              <a:rPr lang="en-US" sz="2000" dirty="0"/>
              <a:t> с </a:t>
            </a:r>
            <a:r>
              <a:rPr lang="en-US" sz="2000" dirty="0" err="1"/>
              <a:t>помощью</a:t>
            </a:r>
            <a:r>
              <a:rPr lang="en-US" sz="2000" dirty="0"/>
              <a:t> </a:t>
            </a:r>
            <a:r>
              <a:rPr lang="en-US" sz="2000" dirty="0" err="1"/>
              <a:t>переменных</a:t>
            </a:r>
            <a:r>
              <a:rPr lang="en-US" sz="2000" dirty="0"/>
              <a:t> age и name.</a:t>
            </a:r>
            <a:endParaRPr lang="en-US" sz="20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2E11-A740-4FA9-8D83-20A16E298D3A}"/>
              </a:ext>
            </a:extLst>
          </p:cNvPr>
          <p:cNvSpPr txBox="1"/>
          <p:nvPr/>
        </p:nvSpPr>
        <p:spPr>
          <a:xfrm>
            <a:off x="6144900" y="855219"/>
            <a:ext cx="151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cs typeface="Calibri"/>
              </a:rPr>
              <a:t>Задача</a:t>
            </a:r>
            <a:r>
              <a:rPr lang="en-US" sz="2400" b="1" dirty="0">
                <a:cs typeface="Calibri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82828-C5DB-4124-AEBF-DED50C2FCCE0}"/>
              </a:ext>
            </a:extLst>
          </p:cNvPr>
          <p:cNvSpPr txBox="1"/>
          <p:nvPr/>
        </p:nvSpPr>
        <p:spPr>
          <a:xfrm>
            <a:off x="1547405" y="3873911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1) </a:t>
            </a:r>
            <a:r>
              <a:rPr lang="en-US" sz="2400" dirty="0" err="1">
                <a:cs typeface="Calibri"/>
              </a:rPr>
              <a:t>Вывод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переменных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через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запятые</a:t>
            </a:r>
            <a:r>
              <a:rPr lang="en-US" sz="2400" dirty="0">
                <a:cs typeface="Calibri"/>
              </a:rPr>
              <a:t>;</a:t>
            </a:r>
            <a:endParaRPr lang="en-US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23D4B-B979-4082-A28F-123D970CD751}"/>
              </a:ext>
            </a:extLst>
          </p:cNvPr>
          <p:cNvSpPr txBox="1"/>
          <p:nvPr/>
        </p:nvSpPr>
        <p:spPr>
          <a:xfrm>
            <a:off x="1185944" y="3190065"/>
            <a:ext cx="151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cs typeface="Calibri"/>
              </a:rPr>
              <a:t>Решение</a:t>
            </a:r>
            <a:r>
              <a:rPr lang="en-US" sz="2400" b="1" dirty="0">
                <a:cs typeface="Calibri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8CEA3-63E6-425A-BECF-4E73EB1CFE72}"/>
              </a:ext>
            </a:extLst>
          </p:cNvPr>
          <p:cNvSpPr txBox="1"/>
          <p:nvPr/>
        </p:nvSpPr>
        <p:spPr>
          <a:xfrm>
            <a:off x="1547405" y="4460065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2) </a:t>
            </a:r>
            <a:r>
              <a:rPr lang="en-US" sz="2400" dirty="0" err="1">
                <a:cs typeface="Calibri"/>
              </a:rPr>
              <a:t>Конкатенация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строк</a:t>
            </a:r>
            <a:r>
              <a:rPr lang="en-US" sz="2400" dirty="0">
                <a:cs typeface="Calibri"/>
              </a:rPr>
              <a:t>;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A7C0B-BE11-4528-A185-7A1608C3EE37}"/>
              </a:ext>
            </a:extLst>
          </p:cNvPr>
          <p:cNvSpPr txBox="1"/>
          <p:nvPr/>
        </p:nvSpPr>
        <p:spPr>
          <a:xfrm>
            <a:off x="1547405" y="5069092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ADEF"/>
                </a:solidFill>
                <a:cs typeface="Calibri"/>
              </a:rPr>
              <a:t>3) </a:t>
            </a:r>
            <a:r>
              <a:rPr lang="en-US" sz="2400" dirty="0" err="1">
                <a:solidFill>
                  <a:srgbClr val="00ADEF"/>
                </a:solidFill>
                <a:cs typeface="Calibri"/>
              </a:rPr>
              <a:t>Метод</a:t>
            </a:r>
            <a:r>
              <a:rPr lang="en-US" sz="2400" dirty="0">
                <a:solidFill>
                  <a:srgbClr val="00ADEF"/>
                </a:solidFill>
                <a:cs typeface="Calibri"/>
              </a:rPr>
              <a:t> format;</a:t>
            </a:r>
            <a:endParaRPr lang="en-US">
              <a:solidFill>
                <a:srgbClr val="00ADEF"/>
              </a:solidFill>
              <a:cs typeface="Calibri"/>
            </a:endParaRPr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5073C168-ED03-46E5-B241-7843058F5CF2}"/>
              </a:ext>
            </a:extLst>
          </p:cNvPr>
          <p:cNvGrpSpPr/>
          <p:nvPr/>
        </p:nvGrpSpPr>
        <p:grpSpPr>
          <a:xfrm>
            <a:off x="0" y="6016564"/>
            <a:ext cx="12192000" cy="838253"/>
            <a:chOff x="0" y="6025857"/>
            <a:chExt cx="12192000" cy="838253"/>
          </a:xfrm>
        </p:grpSpPr>
        <p:grpSp>
          <p:nvGrpSpPr>
            <p:cNvPr id="18" name="Группа 9">
              <a:extLst>
                <a:ext uri="{FF2B5EF4-FFF2-40B4-BE49-F238E27FC236}">
                  <a16:creationId xmlns:a16="http://schemas.microsoft.com/office/drawing/2014/main" id="{E106B3FB-4D0C-4107-81CF-C21A0B6F5329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0" name="Прямоугольник 11">
                <a:extLst>
                  <a:ext uri="{FF2B5EF4-FFF2-40B4-BE49-F238E27FC236}">
                    <a16:creationId xmlns:a16="http://schemas.microsoft.com/office/drawing/2014/main" id="{729D693D-D832-4AF3-8B5D-259947DCBBBE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2" name="Рисунок 12">
                <a:extLst>
                  <a:ext uri="{FF2B5EF4-FFF2-40B4-BE49-F238E27FC236}">
                    <a16:creationId xmlns:a16="http://schemas.microsoft.com/office/drawing/2014/main" id="{4E2C6FD8-9CF8-48ED-80D3-3EFB96A53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8" name="Picture 27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05B6DC9E-D539-4BE4-8569-706A1FE11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C623-3B35-4A7B-B27E-9FF5760F2DE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9" name="Рисунок 10">
              <a:extLst>
                <a:ext uri="{FF2B5EF4-FFF2-40B4-BE49-F238E27FC236}">
                  <a16:creationId xmlns:a16="http://schemas.microsoft.com/office/drawing/2014/main" id="{52DD338D-F088-4E88-9C51-550CF539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648191-C9D0-4591-B7A4-E95F037392AE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3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Метод </a:t>
            </a:r>
            <a:r>
              <a:rPr lang="ru-RU" sz="2000" b="1" dirty="0" err="1">
                <a:solidFill>
                  <a:schemeClr val="bg1"/>
                </a:solidFill>
              </a:rPr>
              <a:t>format</a:t>
            </a:r>
            <a:endParaRPr lang="en-US" b="1" dirty="0" err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3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FBFF5CD2-B0E7-4171-A326-9273ABCF9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4" r="27828" b="317"/>
          <a:stretch/>
        </p:blipFill>
        <p:spPr>
          <a:xfrm>
            <a:off x="1624217" y="3644390"/>
            <a:ext cx="2571125" cy="2195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2E78E-9D08-46B3-9FDB-64AAAA4F8258}"/>
              </a:ext>
            </a:extLst>
          </p:cNvPr>
          <p:cNvSpPr txBox="1"/>
          <p:nvPr/>
        </p:nvSpPr>
        <p:spPr>
          <a:xfrm>
            <a:off x="1025437" y="674459"/>
            <a:ext cx="105195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print(</a:t>
            </a:r>
            <a:r>
              <a:rPr lang="en-US" sz="4400" dirty="0" err="1"/>
              <a:t>f"Меня</a:t>
            </a:r>
            <a:r>
              <a:rPr lang="en-US" sz="4400" dirty="0"/>
              <a:t> </a:t>
            </a:r>
            <a:r>
              <a:rPr lang="en-US" sz="4400" dirty="0" err="1"/>
              <a:t>зовут</a:t>
            </a:r>
            <a:r>
              <a:rPr lang="en-US" sz="4400" dirty="0"/>
              <a:t> {      }, и </a:t>
            </a:r>
            <a:r>
              <a:rPr lang="en-US" sz="4400" dirty="0" err="1"/>
              <a:t>мне</a:t>
            </a:r>
            <a:r>
              <a:rPr lang="en-US" sz="4400" dirty="0"/>
              <a:t> {      } </a:t>
            </a:r>
            <a:r>
              <a:rPr lang="en-US" sz="4400" dirty="0" err="1"/>
              <a:t>лет</a:t>
            </a:r>
            <a:r>
              <a:rPr lang="en-US" sz="4400" dirty="0"/>
              <a:t>.")</a:t>
            </a:r>
            <a:endParaRPr lang="en-US" sz="4400"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6AF2-039C-42E4-BE40-BD14CBEF3617}"/>
              </a:ext>
            </a:extLst>
          </p:cNvPr>
          <p:cNvGrpSpPr/>
          <p:nvPr/>
        </p:nvGrpSpPr>
        <p:grpSpPr>
          <a:xfrm>
            <a:off x="5769372" y="768242"/>
            <a:ext cx="3683001" cy="605693"/>
            <a:chOff x="5267567" y="1232876"/>
            <a:chExt cx="3683001" cy="60569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B2D700-DBB7-4B8A-BE15-A375410F5A55}"/>
                </a:ext>
              </a:extLst>
            </p:cNvPr>
            <p:cNvSpPr/>
            <p:nvPr/>
          </p:nvSpPr>
          <p:spPr>
            <a:xfrm>
              <a:off x="8169030" y="1232876"/>
              <a:ext cx="781538" cy="576385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</a:rPr>
                <a:t>age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C2BB64-7955-4D49-B47F-296B3AFF7F3E}"/>
                </a:ext>
              </a:extLst>
            </p:cNvPr>
            <p:cNvSpPr/>
            <p:nvPr/>
          </p:nvSpPr>
          <p:spPr>
            <a:xfrm>
              <a:off x="5267567" y="1262184"/>
              <a:ext cx="781538" cy="576385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>
                <a:cs typeface="Calibri" panose="020F0502020204030204"/>
              </a:endParaRPr>
            </a:p>
          </p:txBody>
        </p:sp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5659F94-C78E-4DAD-8A0C-E1E1E1C532A3}"/>
              </a:ext>
            </a:extLst>
          </p:cNvPr>
          <p:cNvSpPr/>
          <p:nvPr/>
        </p:nvSpPr>
        <p:spPr>
          <a:xfrm>
            <a:off x="1571135" y="1712242"/>
            <a:ext cx="6818920" cy="225669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202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202122"/>
                </a:solidFill>
                <a:cs typeface="Calibri"/>
              </a:rPr>
              <a:t>Меня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зовут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 Guido, и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мне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 66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лет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3CE7B-9067-4469-965C-984191526630}"/>
              </a:ext>
            </a:extLst>
          </p:cNvPr>
          <p:cNvSpPr txBox="1"/>
          <p:nvPr/>
        </p:nvSpPr>
        <p:spPr>
          <a:xfrm>
            <a:off x="4832337" y="4371040"/>
            <a:ext cx="6533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solidFill>
                  <a:srgbClr val="202122"/>
                </a:solidFill>
                <a:cs typeface="Arial"/>
              </a:rPr>
              <a:t>В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методе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format Python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помещает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значение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каждого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аргумента</a:t>
            </a:r>
            <a:r>
              <a:rPr lang="en-US" dirty="0">
                <a:solidFill>
                  <a:srgbClr val="202122"/>
                </a:solidFill>
                <a:cs typeface="Arial"/>
              </a:rPr>
              <a:t> в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обозначенное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место</a:t>
            </a:r>
            <a:r>
              <a:rPr lang="en-US" dirty="0">
                <a:solidFill>
                  <a:srgbClr val="202122"/>
                </a:solidFill>
                <a:cs typeface="Arial"/>
              </a:rPr>
              <a:t>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B76C9-F630-4E00-A485-C4B6C5614FE0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4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Форматирование строк</a:t>
            </a:r>
            <a:endParaRPr lang="ru-RU" sz="2000" b="1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9BFDEEA6-018F-4967-84EA-CA19C2338AC6}"/>
              </a:ext>
            </a:extLst>
          </p:cNvPr>
          <p:cNvGrpSpPr/>
          <p:nvPr/>
        </p:nvGrpSpPr>
        <p:grpSpPr>
          <a:xfrm>
            <a:off x="0" y="6016564"/>
            <a:ext cx="12192000" cy="838253"/>
            <a:chOff x="0" y="6025857"/>
            <a:chExt cx="12192000" cy="838253"/>
          </a:xfrm>
        </p:grpSpPr>
        <p:grpSp>
          <p:nvGrpSpPr>
            <p:cNvPr id="17" name="Группа 9">
              <a:extLst>
                <a:ext uri="{FF2B5EF4-FFF2-40B4-BE49-F238E27FC236}">
                  <a16:creationId xmlns:a16="http://schemas.microsoft.com/office/drawing/2014/main" id="{DB8EDFB4-B3B5-499E-992D-D008C0EB3048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9" name="Прямоугольник 11">
                <a:extLst>
                  <a:ext uri="{FF2B5EF4-FFF2-40B4-BE49-F238E27FC236}">
                    <a16:creationId xmlns:a16="http://schemas.microsoft.com/office/drawing/2014/main" id="{1A9E77AD-77B2-43D5-AF66-B2EB485999BB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0" name="Рисунок 12">
                <a:extLst>
                  <a:ext uri="{FF2B5EF4-FFF2-40B4-BE49-F238E27FC236}">
                    <a16:creationId xmlns:a16="http://schemas.microsoft.com/office/drawing/2014/main" id="{E7C8719F-F8D7-47C8-918C-9ACC19533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1" name="Picture 20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172CA184-83F8-47AB-BEEC-B9667A064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6328DA-63DA-4487-AF63-8C0CA482319D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8" name="Рисунок 10">
              <a:extLst>
                <a:ext uri="{FF2B5EF4-FFF2-40B4-BE49-F238E27FC236}">
                  <a16:creationId xmlns:a16="http://schemas.microsoft.com/office/drawing/2014/main" id="{4CFBA198-3804-4E74-A2D6-687C5649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203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Тема Office</vt:lpstr>
      <vt:lpstr>Тема Office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lastModifiedBy>Боранбаев Азамат Қайратұлы</cp:lastModifiedBy>
  <cp:revision>465</cp:revision>
  <dcterms:created xsi:type="dcterms:W3CDTF">2021-11-29T22:51:53Z</dcterms:created>
  <dcterms:modified xsi:type="dcterms:W3CDTF">2022-01-31T04:59:37Z</dcterms:modified>
</cp:coreProperties>
</file>