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  <p:sldMasterId id="2147483659" r:id="rId3"/>
  </p:sldMasterIdLst>
  <p:notesMasterIdLst>
    <p:notesMasterId r:id="rId23"/>
  </p:notesMasterIdLst>
  <p:sldIdLst>
    <p:sldId id="281" r:id="rId4"/>
    <p:sldId id="280" r:id="rId5"/>
    <p:sldId id="282" r:id="rId6"/>
    <p:sldId id="273" r:id="rId7"/>
    <p:sldId id="266" r:id="rId8"/>
    <p:sldId id="274" r:id="rId9"/>
    <p:sldId id="265" r:id="rId10"/>
    <p:sldId id="275" r:id="rId11"/>
    <p:sldId id="259" r:id="rId12"/>
    <p:sldId id="276" r:id="rId13"/>
    <p:sldId id="262" r:id="rId14"/>
    <p:sldId id="277" r:id="rId15"/>
    <p:sldId id="267" r:id="rId16"/>
    <p:sldId id="278" r:id="rId17"/>
    <p:sldId id="268" r:id="rId18"/>
    <p:sldId id="279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35E139DD-6604-06BA-4D25-1A5DD6DF0D01}" v="736" dt="2022-01-31T05:26:09.641"/>
    <p1510:client id="{58A5EECA-69F4-A2C6-FD0E-DB58BAABE3E1}" v="170" dt="2021-12-08T11:52:11.015"/>
    <p1510:client id="{C89ACF45-C2F8-E76F-58EF-8272F11558CB}" v="235" dt="2021-12-02T10:05:05.975"/>
    <p1510:client id="{E143B352-6C6B-8238-531D-573B4674CE9C}" v="2349" dt="2021-12-07T09:23:16.743"/>
    <p1510:client id="{F9FDEF32-B02D-9891-9866-865D2425718E}" v="1665" dt="2021-12-13T06:18:49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9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4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5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8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4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9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0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1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7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1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95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30/01/2022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1128585" y="2987758"/>
            <a:ext cx="9695934" cy="1908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ja-JP" b="1" dirty="0">
                <a:solidFill>
                  <a:srgbClr val="002060"/>
                </a:solidFill>
              </a:rPr>
              <a:t>Страновой офис ЮНИСЕФ в Казахстане </a:t>
            </a:r>
          </a:p>
          <a:p>
            <a:pPr algn="ctr">
              <a:lnSpc>
                <a:spcPct val="100000"/>
              </a:lnSpc>
            </a:pPr>
            <a:r>
              <a:rPr lang="ru-RU" altLang="ja-JP" b="1" dirty="0">
                <a:solidFill>
                  <a:srgbClr val="002060"/>
                </a:solidFill>
              </a:rPr>
              <a:t>- Навыки для девочек: программа по разработке наноспутников</a:t>
            </a:r>
            <a:endParaRPr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6025857"/>
            <a:ext cx="12192000" cy="836713"/>
          </a:xfrm>
          <a:prstGeom prst="rect">
            <a:avLst/>
          </a:prstGeom>
          <a:solidFill>
            <a:srgbClr val="00ADE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95" y="6025857"/>
            <a:ext cx="5401429" cy="828793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1973604" y="147484"/>
            <a:ext cx="8005896" cy="2544045"/>
            <a:chOff x="3341038" y="2904270"/>
            <a:chExt cx="8308378" cy="2696012"/>
          </a:xfrm>
        </p:grpSpPr>
        <p:pic>
          <p:nvPicPr>
            <p:cNvPr id="9" name="Picture 4" descr="https://scontent-arn2-2.xx.fbcdn.net/v/t1.0-9/82983433_103984654497591_8640618899764674560_o.png?_nc_cat=105&amp;_nc_ohc=vvgTRyujNFsAX96XXJm&amp;_nc_ht=scontent-arn2-2.xx&amp;oh=a9453797e03ad817fb44ead8efc39f4f&amp;oe=5ECC24D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56"/>
            <a:stretch/>
          </p:blipFill>
          <p:spPr bwMode="auto">
            <a:xfrm>
              <a:off x="3341038" y="2904270"/>
              <a:ext cx="7146977" cy="269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mirkhan\Documents\лого_технопарка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405" y="2904270"/>
              <a:ext cx="1512011" cy="2317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751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881870" y="4070761"/>
            <a:ext cx="8674173" cy="1359900"/>
            <a:chOff x="1061752" y="1823126"/>
            <a:chExt cx="8520660" cy="1298842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12410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69197" y="1975533"/>
              <a:ext cx="8313215" cy="11464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 </a:t>
              </a:r>
              <a:r>
                <a:rPr lang="en-US" dirty="0" err="1">
                  <a:solidFill>
                    <a:srgbClr val="00ADEF"/>
                  </a:solidFill>
                  <a:ea typeface="+mn-lt"/>
                  <a:cs typeface="+mn-lt"/>
                </a:rPr>
                <a:t>логические</a:t>
              </a:r>
              <a:r>
                <a:rPr lang="en-US" dirty="0">
                  <a:solidFill>
                    <a:srgbClr val="00ADEF"/>
                  </a:solidFill>
                  <a:ea typeface="+mn-lt"/>
                  <a:cs typeface="+mn-lt"/>
                </a:rPr>
                <a:t> </a:t>
              </a:r>
              <a:r>
                <a:rPr lang="en-US" dirty="0" err="1">
                  <a:ea typeface="+mn-lt"/>
                  <a:cs typeface="+mn-lt"/>
                </a:rPr>
                <a:t>союзы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которые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позволяют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объединять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несколько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условий</a:t>
              </a:r>
              <a:r>
                <a:rPr lang="en-US" dirty="0">
                  <a:ea typeface="+mn-lt"/>
                  <a:cs typeface="+mn-lt"/>
                </a:rPr>
                <a:t>. В Python </a:t>
              </a:r>
              <a:r>
                <a:rPr lang="en-US" dirty="0" err="1">
                  <a:ea typeface="+mn-lt"/>
                  <a:cs typeface="+mn-lt"/>
                </a:rPr>
                <a:t>есть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всего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три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оператора</a:t>
              </a:r>
              <a:r>
                <a:rPr lang="en-US" dirty="0">
                  <a:ea typeface="+mn-lt"/>
                  <a:cs typeface="+mn-lt"/>
                </a:rPr>
                <a:t>: and (и), or (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) и not (</a:t>
              </a:r>
              <a:r>
                <a:rPr lang="en-US" dirty="0" err="1">
                  <a:ea typeface="+mn-lt"/>
                  <a:cs typeface="+mn-lt"/>
                </a:rPr>
                <a:t>не</a:t>
              </a:r>
              <a:r>
                <a:rPr lang="en-US" dirty="0">
                  <a:ea typeface="+mn-lt"/>
                  <a:cs typeface="+mn-lt"/>
                </a:rPr>
                <a:t>). </a:t>
              </a:r>
              <a:r>
                <a:rPr lang="en-US" dirty="0" err="1">
                  <a:ea typeface="+mn-lt"/>
                  <a:cs typeface="+mn-lt"/>
                </a:rPr>
                <a:t>Давайте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рассмотрим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каждый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отдельно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09981A-D466-488D-A529-9630B1F76787}"/>
              </a:ext>
            </a:extLst>
          </p:cNvPr>
          <p:cNvSpPr txBox="1"/>
          <p:nvPr/>
        </p:nvSpPr>
        <p:spPr>
          <a:xfrm>
            <a:off x="5713862" y="1885039"/>
            <a:ext cx="10140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and</a:t>
            </a:r>
            <a:endParaRPr lang="en-US" sz="4000" b="1" dirty="0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BC7484-9FDB-4C3D-976B-B5F8C126AC8E}"/>
              </a:ext>
            </a:extLst>
          </p:cNvPr>
          <p:cNvGrpSpPr/>
          <p:nvPr/>
        </p:nvGrpSpPr>
        <p:grpSpPr>
          <a:xfrm>
            <a:off x="3193156" y="1318180"/>
            <a:ext cx="6056921" cy="1856153"/>
            <a:chOff x="3128107" y="1838570"/>
            <a:chExt cx="6056921" cy="185615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8348C4A-4D64-4587-A7A5-96B3343BDC3E}"/>
                </a:ext>
              </a:extLst>
            </p:cNvPr>
            <p:cNvSpPr/>
            <p:nvPr/>
          </p:nvSpPr>
          <p:spPr>
            <a:xfrm>
              <a:off x="3128107" y="1838570"/>
              <a:ext cx="1846383" cy="1856153"/>
            </a:xfrm>
            <a:prstGeom prst="ellipse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cs typeface="Calibri"/>
                </a:rPr>
                <a:t>A &lt; 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38C402-986C-4BC5-BBDD-7005808178B0}"/>
                </a:ext>
              </a:extLst>
            </p:cNvPr>
            <p:cNvSpPr/>
            <p:nvPr/>
          </p:nvSpPr>
          <p:spPr>
            <a:xfrm>
              <a:off x="7338645" y="1838570"/>
              <a:ext cx="1846383" cy="1856153"/>
            </a:xfrm>
            <a:prstGeom prst="ellipse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b="1" dirty="0">
                  <a:cs typeface="Calibri"/>
                </a:rPr>
                <a:t>B == 3</a:t>
              </a:r>
            </a:p>
          </p:txBody>
        </p:sp>
      </p:grpSp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6B7082AB-8945-4CAB-88B0-4907B1858295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11" name="Группа 9">
              <a:extLst>
                <a:ext uri="{FF2B5EF4-FFF2-40B4-BE49-F238E27FC236}">
                  <a16:creationId xmlns:a16="http://schemas.microsoft.com/office/drawing/2014/main" id="{F4F95462-3976-4BFC-8DDE-399746A36A56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3" name="Прямоугольник 11">
                <a:extLst>
                  <a:ext uri="{FF2B5EF4-FFF2-40B4-BE49-F238E27FC236}">
                    <a16:creationId xmlns:a16="http://schemas.microsoft.com/office/drawing/2014/main" id="{9AC8003B-2DC3-4DDA-9B5E-CE1B00EE9F3A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4" name="Рисунок 12">
                <a:extLst>
                  <a:ext uri="{FF2B5EF4-FFF2-40B4-BE49-F238E27FC236}">
                    <a16:creationId xmlns:a16="http://schemas.microsoft.com/office/drawing/2014/main" id="{0B69C464-0C7D-4ADF-8DBC-B9B263E0E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5" name="Picture 14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7DC04844-AB3E-408B-BFFC-5EE9F75B2C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950CC6-AE97-464E-B7D0-F0A582D7CF96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2" name="Рисунок 10">
              <a:extLst>
                <a:ext uri="{FF2B5EF4-FFF2-40B4-BE49-F238E27FC236}">
                  <a16:creationId xmlns:a16="http://schemas.microsoft.com/office/drawing/2014/main" id="{71126B17-2B84-4A9D-87A8-8A81EC951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FF06B6A-034C-415C-90B3-4265AAAF7E1D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4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Операторы логические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3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72074"/>
              </p:ext>
            </p:extLst>
          </p:nvPr>
        </p:nvGraphicFramePr>
        <p:xfrm>
          <a:off x="2035884" y="819165"/>
          <a:ext cx="8168640" cy="432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 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оператор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инвертирует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булевые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True; not x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 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условия</a:t>
                      </a:r>
                      <a:r>
                        <a:rPr lang="en-US" sz="1600" u="none" strike="noStrike" noProof="0" dirty="0"/>
                        <a:t> с </a:t>
                      </a:r>
                      <a:r>
                        <a:rPr lang="en-US" sz="1600" u="none" strike="noStrike" noProof="0" dirty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сторон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оператора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истинны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тогда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все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целиком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считается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истинным</a:t>
                      </a:r>
                      <a:r>
                        <a:rPr lang="en-US" sz="1600" u="none" strike="noStrike" noProof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= False; y = True;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and y </a:t>
                      </a:r>
                      <a:r>
                        <a:rPr lang="en-US" sz="1600" u="none" strike="noStrike" noProof="0" dirty="0" err="1"/>
                        <a:t>возвращает</a:t>
                      </a:r>
                      <a:r>
                        <a:rPr lang="en-US" sz="1600" u="none" strike="noStrike" noProof="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Логическое</a:t>
                      </a:r>
                      <a:r>
                        <a:rPr lang="en-US" sz="1600" u="none" strike="noStrike" noProof="0" dirty="0"/>
                        <a:t> ИЛИ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ложно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оба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операнда</a:t>
                      </a:r>
                      <a:r>
                        <a:rPr lang="en-US" sz="1600" u="none" strike="noStrike" noProof="0" dirty="0"/>
                        <a:t> с </a:t>
                      </a:r>
                      <a:r>
                        <a:rPr lang="en-US" sz="1600" u="none" strike="noStrike" noProof="0" dirty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сторон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ложные</a:t>
                      </a:r>
                      <a:r>
                        <a:rPr lang="en-US" sz="1600" u="none" strike="noStrike" noProof="0" dirty="0"/>
                        <a:t>. </a:t>
                      </a: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хотя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бы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одно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из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них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истинное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 и </a:t>
                      </a:r>
                      <a:r>
                        <a:rPr lang="en-US" sz="1600" u="none" strike="noStrike" noProof="0" dirty="0" err="1"/>
                        <a:t>все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выражение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истинно</a:t>
                      </a:r>
                      <a:r>
                        <a:rPr lang="en-US" sz="1600" u="none" strike="noStrike" noProof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x = True; y = False; x or y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 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</a:tbl>
          </a:graphicData>
        </a:graphic>
      </p:graphicFrame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FB9D3150-28E9-4417-BFF7-81EEC05A6267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6" name="Группа 9">
              <a:extLst>
                <a:ext uri="{FF2B5EF4-FFF2-40B4-BE49-F238E27FC236}">
                  <a16:creationId xmlns:a16="http://schemas.microsoft.com/office/drawing/2014/main" id="{56B57E1F-F108-4A2D-9A6D-15EE913E474B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8" name="Прямоугольник 11">
                <a:extLst>
                  <a:ext uri="{FF2B5EF4-FFF2-40B4-BE49-F238E27FC236}">
                    <a16:creationId xmlns:a16="http://schemas.microsoft.com/office/drawing/2014/main" id="{6E3179FB-F578-420F-8CED-EF45E1E8FBF9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" name="Рисунок 12">
                <a:extLst>
                  <a:ext uri="{FF2B5EF4-FFF2-40B4-BE49-F238E27FC236}">
                    <a16:creationId xmlns:a16="http://schemas.microsoft.com/office/drawing/2014/main" id="{C9EEF9EB-3B45-4986-97F2-512B4D69E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0" name="Picture 9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0EB80682-8E85-4F5A-93EA-7B7784DA35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5C9CEB-58ED-4138-994C-04F7CAE676CA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7" name="Рисунок 10">
              <a:extLst>
                <a:ext uri="{FF2B5EF4-FFF2-40B4-BE49-F238E27FC236}">
                  <a16:creationId xmlns:a16="http://schemas.microsoft.com/office/drawing/2014/main" id="{50F5ADC3-60B4-42E6-9A65-35102AE2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956212" y="3810565"/>
            <a:ext cx="8646295" cy="1406363"/>
            <a:chOff x="1061752" y="1823126"/>
            <a:chExt cx="8493275" cy="1343219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12410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11464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rgbClr val="00ADEF"/>
                  </a:solidFill>
                  <a:ea typeface="+mn-lt"/>
                  <a:cs typeface="+mn-lt"/>
                </a:rPr>
                <a:t>Присваивание</a:t>
              </a:r>
              <a:r>
                <a:rPr lang="en-US" dirty="0">
                  <a:solidFill>
                    <a:srgbClr val="00ADEF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- </a:t>
              </a:r>
              <a:r>
                <a:rPr lang="en-US" dirty="0" err="1">
                  <a:ea typeface="+mn-lt"/>
                  <a:cs typeface="+mn-lt"/>
                </a:rPr>
                <a:t>Присваивает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значение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справа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левой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части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Когда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инициализируем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наши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переменные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мы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даем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какие-либо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значения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Допустим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возраст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человека</a:t>
              </a:r>
              <a:r>
                <a:rPr lang="en-US" dirty="0">
                  <a:ea typeface="+mn-lt"/>
                  <a:cs typeface="+mn-lt"/>
                </a:rPr>
                <a:t> (age) </a:t>
              </a:r>
              <a:r>
                <a:rPr lang="en-US" dirty="0" err="1">
                  <a:ea typeface="+mn-lt"/>
                  <a:cs typeface="+mn-lt"/>
                </a:rPr>
                <a:t>равно</a:t>
              </a:r>
              <a:r>
                <a:rPr lang="en-US" dirty="0">
                  <a:ea typeface="+mn-lt"/>
                  <a:cs typeface="+mn-lt"/>
                </a:rPr>
                <a:t> 64. И </a:t>
              </a:r>
              <a:r>
                <a:rPr lang="en-US" dirty="0" err="1">
                  <a:ea typeface="+mn-lt"/>
                  <a:cs typeface="+mn-lt"/>
                </a:rPr>
                <a:t>за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отвечает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присваивания</a:t>
              </a:r>
              <a:r>
                <a:rPr lang="en-US" dirty="0">
                  <a:ea typeface="+mn-lt"/>
                  <a:cs typeface="+mn-lt"/>
                </a:rPr>
                <a:t>. </a:t>
              </a:r>
              <a:endParaRPr lang="en-US"/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FA8197-C4F3-46E2-A293-8CC3C0389E1A}"/>
              </a:ext>
            </a:extLst>
          </p:cNvPr>
          <p:cNvSpPr/>
          <p:nvPr/>
        </p:nvSpPr>
        <p:spPr>
          <a:xfrm>
            <a:off x="4765765" y="1922678"/>
            <a:ext cx="1455614" cy="918307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cs typeface="Calibri"/>
              </a:rPr>
              <a:t>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EB588-B0CC-4CD1-892E-C956B8FE39AF}"/>
              </a:ext>
            </a:extLst>
          </p:cNvPr>
          <p:cNvSpPr txBox="1"/>
          <p:nvPr/>
        </p:nvSpPr>
        <p:spPr>
          <a:xfrm>
            <a:off x="6489057" y="2034048"/>
            <a:ext cx="13364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=  64</a:t>
            </a:r>
            <a:endParaRPr lang="en-US" sz="4000" b="1" dirty="0">
              <a:cs typeface="Calibri"/>
            </a:endParaRPr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3BABE360-DA67-4D58-B0D6-F2CB67DB682F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2F40D2C-BB04-45E3-B327-C4A2A67A3D30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032482AE-B876-4511-8385-65CD556ADF35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6A8D3283-BF4B-40AB-913F-FA3A46AB7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4" name="Picture 13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6818EA90-1197-43D9-A65D-F47B69CC05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1F6226-1E02-46AC-9AED-A97702D9ADD1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A44650A9-957F-4833-B77F-83632D17E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D5F47F-73EE-4370-8D72-33B9F6232845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5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Операторы присваивания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4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72324-E5BE-4D6F-B454-90B1EE386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67002"/>
              </p:ext>
            </p:extLst>
          </p:nvPr>
        </p:nvGraphicFramePr>
        <p:xfrm>
          <a:off x="636906" y="1986489"/>
          <a:ext cx="10873092" cy="17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73">
                  <a:extLst>
                    <a:ext uri="{9D8B030D-6E8A-4147-A177-3AD203B41FA5}">
                      <a16:colId xmlns:a16="http://schemas.microsoft.com/office/drawing/2014/main" val="374578765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377190699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773364397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3815938891"/>
                    </a:ext>
                  </a:extLst>
                </a:gridCol>
              </a:tblGrid>
              <a:tr h="349974"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Оператор​​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Название​​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Объяснение​​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800">
                          <a:effectLst/>
                        </a:rPr>
                        <a:t>Примеры​​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55603"/>
                  </a:ext>
                </a:extLst>
              </a:tr>
              <a:tr h="59495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Присваивает значение справа левой части​​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 = 7​​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0241"/>
                  </a:ext>
                </a:extLst>
              </a:tr>
              <a:tr h="7436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+=​​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az-Cyrl-AZ" sz="1600">
                          <a:effectLst/>
                        </a:rPr>
                        <a:t>Сложение и присваивание​​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az-Cyrl-AZ" sz="1600">
                          <a:effectLst/>
                        </a:rPr>
                        <a:t>Суммирует значение обеих сторон и присваивает его выражению слева​​</a:t>
                      </a:r>
                      <a:endParaRPr lang="az-Cyrl-AZ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 += 2 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​​</a:t>
                      </a:r>
                      <a:endParaRPr lang="en-US">
                        <a:effectLst/>
                      </a:endParaRPr>
                    </a:p>
                    <a:p>
                      <a:pPr fontAlgn="base"/>
                      <a:r>
                        <a:rPr lang="en-US" sz="1600">
                          <a:effectLst/>
                        </a:rPr>
                        <a:t>a = a + 2​​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183"/>
                  </a:ext>
                </a:extLst>
              </a:tr>
            </a:tbl>
          </a:graphicData>
        </a:graphic>
      </p:graphicFrame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4B05E4CA-7F3A-4B33-8E8B-6B9BF10396D0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6" name="Группа 9">
              <a:extLst>
                <a:ext uri="{FF2B5EF4-FFF2-40B4-BE49-F238E27FC236}">
                  <a16:creationId xmlns:a16="http://schemas.microsoft.com/office/drawing/2014/main" id="{24813A2B-5E56-4089-981A-B518B1A03E8B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8" name="Прямоугольник 11">
                <a:extLst>
                  <a:ext uri="{FF2B5EF4-FFF2-40B4-BE49-F238E27FC236}">
                    <a16:creationId xmlns:a16="http://schemas.microsoft.com/office/drawing/2014/main" id="{1D6636FE-DEED-4842-B9C8-92C162585AF2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" name="Рисунок 12">
                <a:extLst>
                  <a:ext uri="{FF2B5EF4-FFF2-40B4-BE49-F238E27FC236}">
                    <a16:creationId xmlns:a16="http://schemas.microsoft.com/office/drawing/2014/main" id="{2A16F2EA-32A7-485B-B50B-D8AE6C9EF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0" name="Picture 9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FAD50E5C-A263-4618-B765-8EBF77620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755284-5D30-4BE7-B917-553B5D3C544D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7" name="Рисунок 10">
              <a:extLst>
                <a:ext uri="{FF2B5EF4-FFF2-40B4-BE49-F238E27FC236}">
                  <a16:creationId xmlns:a16="http://schemas.microsoft.com/office/drawing/2014/main" id="{667219B0-8905-46BB-9908-A7D77682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7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792B6-F99B-475B-8DFB-60004EABDE81}"/>
              </a:ext>
            </a:extLst>
          </p:cNvPr>
          <p:cNvSpPr txBox="1"/>
          <p:nvPr/>
        </p:nvSpPr>
        <p:spPr>
          <a:xfrm>
            <a:off x="3782027" y="2250164"/>
            <a:ext cx="11996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cs typeface="Calibri"/>
              </a:rPr>
              <a:t>in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1EE51D-070D-4534-BB3B-E313ACF902D8}"/>
              </a:ext>
            </a:extLst>
          </p:cNvPr>
          <p:cNvSpPr/>
          <p:nvPr/>
        </p:nvSpPr>
        <p:spPr>
          <a:xfrm>
            <a:off x="1951272" y="2080178"/>
            <a:ext cx="1455614" cy="918307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+mn-lt"/>
                <a:cs typeface="+mn-lt"/>
              </a:rPr>
              <a:t>speed</a:t>
            </a:r>
            <a:endParaRPr lang="en-US" b="1" dirty="0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A9EF32-DE2D-4E4B-8CBB-D84F59196AF1}"/>
              </a:ext>
            </a:extLst>
          </p:cNvPr>
          <p:cNvSpPr/>
          <p:nvPr/>
        </p:nvSpPr>
        <p:spPr>
          <a:xfrm>
            <a:off x="6796810" y="2080178"/>
            <a:ext cx="1455614" cy="918307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B9094-2804-4448-A31C-68101C7AA63D}"/>
              </a:ext>
            </a:extLst>
          </p:cNvPr>
          <p:cNvSpPr/>
          <p:nvPr/>
        </p:nvSpPr>
        <p:spPr>
          <a:xfrm>
            <a:off x="4969964" y="2080177"/>
            <a:ext cx="1455614" cy="918307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ea typeface="+mn-lt"/>
                <a:cs typeface="+mn-lt"/>
              </a:rPr>
              <a:t>speed</a:t>
            </a:r>
            <a:endParaRPr lang="en-US" b="1" dirty="0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B18CDC-842E-4B35-B0F0-298116334910}"/>
              </a:ext>
            </a:extLst>
          </p:cNvPr>
          <p:cNvSpPr/>
          <p:nvPr/>
        </p:nvSpPr>
        <p:spPr>
          <a:xfrm>
            <a:off x="8623656" y="2080178"/>
            <a:ext cx="1787767" cy="918307"/>
          </a:xfrm>
          <a:prstGeom prst="roundRect">
            <a:avLst/>
          </a:prstGeom>
          <a:solidFill>
            <a:srgbClr val="00AD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cs typeface="Calibri"/>
              </a:rPr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277DF-6BEE-480F-951E-96C4C7307ED6}"/>
              </a:ext>
            </a:extLst>
          </p:cNvPr>
          <p:cNvSpPr txBox="1"/>
          <p:nvPr/>
        </p:nvSpPr>
        <p:spPr>
          <a:xfrm>
            <a:off x="4524488" y="2045010"/>
            <a:ext cx="2813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[</a:t>
            </a:r>
            <a:endParaRPr lang="en-US" sz="54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C073-04C0-465E-832C-88AAC7B8214B}"/>
              </a:ext>
            </a:extLst>
          </p:cNvPr>
          <p:cNvSpPr txBox="1"/>
          <p:nvPr/>
        </p:nvSpPr>
        <p:spPr>
          <a:xfrm rot="10800000">
            <a:off x="10620487" y="2152471"/>
            <a:ext cx="2813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/>
              <a:t>[</a:t>
            </a:r>
            <a:endParaRPr lang="en-US" sz="54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8ECA9-4A5A-42FA-B7AC-CDD51F89521D}"/>
              </a:ext>
            </a:extLst>
          </p:cNvPr>
          <p:cNvSpPr txBox="1"/>
          <p:nvPr/>
        </p:nvSpPr>
        <p:spPr>
          <a:xfrm>
            <a:off x="6474671" y="2656808"/>
            <a:ext cx="271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97B03-201A-40C9-A3C9-6136706C9BBB}"/>
              </a:ext>
            </a:extLst>
          </p:cNvPr>
          <p:cNvSpPr txBox="1"/>
          <p:nvPr/>
        </p:nvSpPr>
        <p:spPr>
          <a:xfrm>
            <a:off x="8311285" y="2656807"/>
            <a:ext cx="2715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/>
              <a:t>,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68B232-5DE9-47BB-8D99-B930E0D326DB}"/>
              </a:ext>
            </a:extLst>
          </p:cNvPr>
          <p:cNvGrpSpPr/>
          <p:nvPr/>
        </p:nvGrpSpPr>
        <p:grpSpPr>
          <a:xfrm>
            <a:off x="10160692" y="1180611"/>
            <a:ext cx="3170887" cy="761501"/>
            <a:chOff x="10160692" y="1180611"/>
            <a:chExt cx="3170887" cy="761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5154C9-9A11-44D3-9A8B-29FBFCADD299}"/>
                </a:ext>
              </a:extLst>
            </p:cNvPr>
            <p:cNvSpPr txBox="1"/>
            <p:nvPr/>
          </p:nvSpPr>
          <p:spPr>
            <a:xfrm>
              <a:off x="10588380" y="1180611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Список</a:t>
              </a:r>
              <a:endParaRPr lang="en-US" i="1" dirty="0" err="1">
                <a:cs typeface="Calibri"/>
              </a:endParaRP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62EE681B-B82D-41EF-B860-1DDFF4534F0A}"/>
                </a:ext>
              </a:extLst>
            </p:cNvPr>
            <p:cNvSpPr/>
            <p:nvPr/>
          </p:nvSpPr>
          <p:spPr>
            <a:xfrm rot="2940000">
              <a:off x="10277923" y="1531804"/>
              <a:ext cx="293077" cy="527539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E4C29D-D7C6-49F7-B444-C8E02AE9649E}"/>
              </a:ext>
            </a:extLst>
          </p:cNvPr>
          <p:cNvSpPr txBox="1"/>
          <p:nvPr/>
        </p:nvSpPr>
        <p:spPr>
          <a:xfrm>
            <a:off x="1955418" y="3980985"/>
            <a:ext cx="875103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1D3C"/>
                </a:solidFill>
              </a:rPr>
              <a:t>Эти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операторы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проверяют</a:t>
            </a:r>
            <a:r>
              <a:rPr lang="en-US" sz="2000" dirty="0">
                <a:solidFill>
                  <a:srgbClr val="001D3C"/>
                </a:solidFill>
              </a:rPr>
              <a:t>, </a:t>
            </a:r>
            <a:r>
              <a:rPr lang="en-US" sz="2000" dirty="0" err="1">
                <a:solidFill>
                  <a:srgbClr val="001D3C"/>
                </a:solidFill>
              </a:rPr>
              <a:t>является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ли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значение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частью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последовательности</a:t>
            </a:r>
            <a:r>
              <a:rPr lang="en-US" sz="2000" dirty="0">
                <a:solidFill>
                  <a:srgbClr val="001D3C"/>
                </a:solidFill>
              </a:rPr>
              <a:t>. </a:t>
            </a:r>
            <a:r>
              <a:rPr lang="en-US" sz="2000" dirty="0" err="1">
                <a:solidFill>
                  <a:srgbClr val="001D3C"/>
                </a:solidFill>
              </a:rPr>
              <a:t>Последовательность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может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быть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списком</a:t>
            </a:r>
            <a:r>
              <a:rPr lang="en-US" sz="2000" dirty="0">
                <a:solidFill>
                  <a:srgbClr val="001D3C"/>
                </a:solidFill>
              </a:rPr>
              <a:t>, </a:t>
            </a:r>
            <a:r>
              <a:rPr lang="en-US" sz="2000" dirty="0" err="1">
                <a:solidFill>
                  <a:srgbClr val="001D3C"/>
                </a:solidFill>
              </a:rPr>
              <a:t>строкой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или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кортежем</a:t>
            </a:r>
            <a:r>
              <a:rPr lang="en-US" sz="2000" dirty="0">
                <a:solidFill>
                  <a:srgbClr val="001D3C"/>
                </a:solidFill>
              </a:rPr>
              <a:t>. </a:t>
            </a:r>
            <a:r>
              <a:rPr lang="en-US" sz="2000" dirty="0" err="1">
                <a:solidFill>
                  <a:srgbClr val="001D3C"/>
                </a:solidFill>
              </a:rPr>
              <a:t>Есть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всего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два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таких</a:t>
            </a:r>
            <a:r>
              <a:rPr lang="en-US" sz="2000" dirty="0">
                <a:solidFill>
                  <a:srgbClr val="001D3C"/>
                </a:solidFill>
              </a:rPr>
              <a:t> </a:t>
            </a:r>
            <a:r>
              <a:rPr lang="en-US" sz="2000" dirty="0" err="1">
                <a:solidFill>
                  <a:srgbClr val="001D3C"/>
                </a:solidFill>
              </a:rPr>
              <a:t>оператора</a:t>
            </a:r>
            <a:r>
              <a:rPr lang="en-US" sz="2000" dirty="0">
                <a:solidFill>
                  <a:srgbClr val="001D3C"/>
                </a:solidFill>
              </a:rPr>
              <a:t>: in и not in.</a:t>
            </a:r>
            <a:r>
              <a:rPr lang="en-US" sz="2000" dirty="0">
                <a:solidFill>
                  <a:srgbClr val="001D3C"/>
                </a:solidFill>
                <a:cs typeface="Calibri"/>
              </a:rPr>
              <a:t>​</a:t>
            </a:r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91350D9F-735E-432B-A182-F9CC771B82A7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20" name="Группа 9">
              <a:extLst>
                <a:ext uri="{FF2B5EF4-FFF2-40B4-BE49-F238E27FC236}">
                  <a16:creationId xmlns:a16="http://schemas.microsoft.com/office/drawing/2014/main" id="{3E6A9DB1-BDD8-415B-8E06-DCB2E12B6E68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2" name="Прямоугольник 11">
                <a:extLst>
                  <a:ext uri="{FF2B5EF4-FFF2-40B4-BE49-F238E27FC236}">
                    <a16:creationId xmlns:a16="http://schemas.microsoft.com/office/drawing/2014/main" id="{666CF7B9-9057-4EF6-A85F-7B3F5C0F9C37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3" name="Рисунок 12">
                <a:extLst>
                  <a:ext uri="{FF2B5EF4-FFF2-40B4-BE49-F238E27FC236}">
                    <a16:creationId xmlns:a16="http://schemas.microsoft.com/office/drawing/2014/main" id="{109F4529-2214-4DF0-BFD8-6D6F853F0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4" name="Picture 23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8F630528-91C6-47D2-86F8-C56CEF43F1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88DA48-97EB-43A2-A593-EE5FBD787C0D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1" name="Рисунок 10">
              <a:extLst>
                <a:ext uri="{FF2B5EF4-FFF2-40B4-BE49-F238E27FC236}">
                  <a16:creationId xmlns:a16="http://schemas.microsoft.com/office/drawing/2014/main" id="{2B259594-7812-4C23-A88F-99CE2A486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5F7DB58-4071-4871-B0FF-ED485236D42E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6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Операторы принадлежности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95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42497"/>
              </p:ext>
            </p:extLst>
          </p:nvPr>
        </p:nvGraphicFramePr>
        <p:xfrm>
          <a:off x="1845531" y="1537106"/>
          <a:ext cx="8877508" cy="242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является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членом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последовательности</a:t>
                      </a:r>
                      <a:endParaRPr lang="en-US" sz="16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pets=['</a:t>
                      </a:r>
                      <a:r>
                        <a:rPr lang="en-US" sz="1600" u="none" strike="noStrike" noProof="0" dirty="0" err="1"/>
                        <a:t>dog','cat</a:t>
                      </a:r>
                      <a:r>
                        <a:rPr lang="en-US" sz="1600" u="none" strike="noStrike" noProof="0" dirty="0"/>
                        <a:t>', 'ferret']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'fox' in pets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Нет</a:t>
                      </a:r>
                      <a:r>
                        <a:rPr lang="en-US" sz="1600" u="none" strike="noStrike" noProof="0" dirty="0"/>
                        <a:t> в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оператор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 НЕ </a:t>
                      </a:r>
                      <a:r>
                        <a:rPr lang="en-US" sz="1600" u="none" strike="noStrike" noProof="0" dirty="0" err="1"/>
                        <a:t>является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значение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членом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последовательности</a:t>
                      </a:r>
                      <a:r>
                        <a:rPr lang="en-US" sz="1600" u="none" strike="noStrike" noProof="0" dirty="0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'fox' not in pets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1EB96BA8-1C46-4EE8-B472-553715DD915D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6" name="Группа 9">
              <a:extLst>
                <a:ext uri="{FF2B5EF4-FFF2-40B4-BE49-F238E27FC236}">
                  <a16:creationId xmlns:a16="http://schemas.microsoft.com/office/drawing/2014/main" id="{D21BE002-542E-4D29-A411-BE200864AF00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8" name="Прямоугольник 11">
                <a:extLst>
                  <a:ext uri="{FF2B5EF4-FFF2-40B4-BE49-F238E27FC236}">
                    <a16:creationId xmlns:a16="http://schemas.microsoft.com/office/drawing/2014/main" id="{5E6E845A-9DB1-4FCD-86E9-28936E3D37F0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" name="Рисунок 12">
                <a:extLst>
                  <a:ext uri="{FF2B5EF4-FFF2-40B4-BE49-F238E27FC236}">
                    <a16:creationId xmlns:a16="http://schemas.microsoft.com/office/drawing/2014/main" id="{281583D9-E8E8-4135-BA0D-A35B6F7B5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0" name="Picture 9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2AA603D2-D64A-4369-9B6C-D624A85198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B21AC5-6BBD-437A-B68D-8681FDB245F6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7" name="Рисунок 10">
              <a:extLst>
                <a:ext uri="{FF2B5EF4-FFF2-40B4-BE49-F238E27FC236}">
                  <a16:creationId xmlns:a16="http://schemas.microsoft.com/office/drawing/2014/main" id="{43CD22A8-FCDC-4FB2-BE13-F841A5D94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80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BE4C29D-D7C6-49F7-B444-C8E02AE9649E}"/>
              </a:ext>
            </a:extLst>
          </p:cNvPr>
          <p:cNvSpPr txBox="1"/>
          <p:nvPr/>
        </p:nvSpPr>
        <p:spPr>
          <a:xfrm>
            <a:off x="2521080" y="4307421"/>
            <a:ext cx="77938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Эти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операторы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проверяют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являются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операнды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ADEF"/>
                </a:solidFill>
                <a:ea typeface="+mn-lt"/>
                <a:cs typeface="+mn-lt"/>
              </a:rPr>
              <a:t>одинаковыми</a:t>
            </a:r>
            <a:r>
              <a:rPr lang="en-US" sz="2000" dirty="0">
                <a:solidFill>
                  <a:srgbClr val="00ADEF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занимают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они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одну</a:t>
            </a:r>
            <a:r>
              <a:rPr lang="en-US" sz="2000" dirty="0">
                <a:ea typeface="+mn-lt"/>
                <a:cs typeface="+mn-lt"/>
              </a:rPr>
              <a:t> и </a:t>
            </a:r>
            <a:r>
              <a:rPr lang="en-US" sz="2000" dirty="0" err="1">
                <a:ea typeface="+mn-lt"/>
                <a:cs typeface="+mn-lt"/>
              </a:rPr>
              <a:t>ту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же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позицию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памяти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EE78D3E-C8DE-4FF5-86DD-C3D657D3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74" y="1416624"/>
            <a:ext cx="1990970" cy="1988227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316D6A0-B8B7-4831-96BB-8C4C4CCD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458" y="1416624"/>
            <a:ext cx="1990970" cy="1988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56DC2-620A-4A4A-BB8A-4C3EF40FEA3D}"/>
              </a:ext>
            </a:extLst>
          </p:cNvPr>
          <p:cNvSpPr txBox="1"/>
          <p:nvPr/>
        </p:nvSpPr>
        <p:spPr>
          <a:xfrm>
            <a:off x="5146383" y="2304252"/>
            <a:ext cx="613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cs typeface="Calibri"/>
              </a:rPr>
              <a:t>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D1ED4-763E-483E-8CE7-63E91635EE1B}"/>
              </a:ext>
            </a:extLst>
          </p:cNvPr>
          <p:cNvSpPr txBox="1"/>
          <p:nvPr/>
        </p:nvSpPr>
        <p:spPr>
          <a:xfrm>
            <a:off x="8516767" y="2226099"/>
            <a:ext cx="1990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cs typeface="Calibri"/>
              </a:rPr>
              <a:t>= True</a:t>
            </a:r>
          </a:p>
        </p:txBody>
      </p:sp>
      <p:grpSp>
        <p:nvGrpSpPr>
          <p:cNvPr id="4" name="Группа 8">
            <a:extLst>
              <a:ext uri="{FF2B5EF4-FFF2-40B4-BE49-F238E27FC236}">
                <a16:creationId xmlns:a16="http://schemas.microsoft.com/office/drawing/2014/main" id="{716C8C06-0B6D-4340-8157-4A300C9CB125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9" name="Группа 9">
              <a:extLst>
                <a:ext uri="{FF2B5EF4-FFF2-40B4-BE49-F238E27FC236}">
                  <a16:creationId xmlns:a16="http://schemas.microsoft.com/office/drawing/2014/main" id="{FA438776-EA22-45CF-B9FD-ECAD64D2DB12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1" name="Прямоугольник 11">
                <a:extLst>
                  <a:ext uri="{FF2B5EF4-FFF2-40B4-BE49-F238E27FC236}">
                    <a16:creationId xmlns:a16="http://schemas.microsoft.com/office/drawing/2014/main" id="{26273F84-02C3-4CDA-912B-298DDD6C1CFB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" name="Рисунок 12">
                <a:extLst>
                  <a:ext uri="{FF2B5EF4-FFF2-40B4-BE49-F238E27FC236}">
                    <a16:creationId xmlns:a16="http://schemas.microsoft.com/office/drawing/2014/main" id="{BC2F6579-B336-4F6B-8C23-CF5F1B086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3" name="Picture 12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A47665DF-07B7-45B6-9A2D-F12AB287F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9E3C90-400F-4D78-9C3E-0A811DDB0DFA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0" name="Рисунок 10">
              <a:extLst>
                <a:ext uri="{FF2B5EF4-FFF2-40B4-BE49-F238E27FC236}">
                  <a16:creationId xmlns:a16="http://schemas.microsoft.com/office/drawing/2014/main" id="{0476511A-5EB7-493A-94D4-25216EF1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B5C58C-1BDB-414F-9D3D-CDC74320E9FE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7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Операторы тождественности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3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358639-569E-4F53-8CF4-AF4D66ED2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91421"/>
              </p:ext>
            </p:extLst>
          </p:nvPr>
        </p:nvGraphicFramePr>
        <p:xfrm>
          <a:off x="1814372" y="1249249"/>
          <a:ext cx="8877508" cy="276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77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219377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965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операнды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тождественны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вернется</a:t>
                      </a:r>
                      <a:r>
                        <a:rPr lang="en-US" sz="1600" u="none" strike="noStrike" noProof="0" dirty="0"/>
                        <a:t> True. В </a:t>
                      </a:r>
                      <a:r>
                        <a:rPr lang="en-US" sz="1600" u="none" strike="noStrike" noProof="0" dirty="0" err="1"/>
                        <a:t>противном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случае</a:t>
                      </a:r>
                      <a:r>
                        <a:rPr lang="en-US" sz="1600" u="none" strike="noStrike" noProof="0" dirty="0"/>
                        <a:t> 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is 20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Это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Если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операнды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не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тождественны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то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вернется</a:t>
                      </a:r>
                      <a:r>
                        <a:rPr lang="en-US" sz="1600" u="none" strike="noStrike" noProof="0" dirty="0"/>
                        <a:t> True. В </a:t>
                      </a:r>
                      <a:r>
                        <a:rPr lang="en-US" sz="1600" u="none" strike="noStrike" noProof="0" dirty="0" err="1"/>
                        <a:t>противном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случае</a:t>
                      </a:r>
                      <a:r>
                        <a:rPr lang="en-US" sz="1600" u="none" strike="noStrike" noProof="0" dirty="0"/>
                        <a:t> — False.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is not 20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4D9777-074C-4659-AC7C-4E35287EB223}"/>
              </a:ext>
            </a:extLst>
          </p:cNvPr>
          <p:cNvSpPr txBox="1"/>
          <p:nvPr/>
        </p:nvSpPr>
        <p:spPr>
          <a:xfrm>
            <a:off x="2573263" y="4732264"/>
            <a:ext cx="7979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1D3C"/>
                </a:solidFill>
              </a:rPr>
              <a:t>Если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операнды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ADEF"/>
                </a:solidFill>
              </a:rPr>
              <a:t>тождественны</a:t>
            </a:r>
            <a:r>
              <a:rPr lang="en-US" dirty="0">
                <a:solidFill>
                  <a:srgbClr val="001D3C"/>
                </a:solidFill>
              </a:rPr>
              <a:t>, </a:t>
            </a:r>
            <a:r>
              <a:rPr lang="en-US" dirty="0" err="1">
                <a:solidFill>
                  <a:srgbClr val="001D3C"/>
                </a:solidFill>
              </a:rPr>
              <a:t>то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вернется</a:t>
            </a:r>
            <a:r>
              <a:rPr lang="en-US" dirty="0">
                <a:solidFill>
                  <a:srgbClr val="001D3C"/>
                </a:solidFill>
              </a:rPr>
              <a:t> True. В </a:t>
            </a:r>
            <a:r>
              <a:rPr lang="en-US" dirty="0" err="1">
                <a:solidFill>
                  <a:srgbClr val="001D3C"/>
                </a:solidFill>
              </a:rPr>
              <a:t>противном</a:t>
            </a:r>
            <a:r>
              <a:rPr lang="en-US" dirty="0">
                <a:solidFill>
                  <a:srgbClr val="001D3C"/>
                </a:solidFill>
              </a:rPr>
              <a:t> </a:t>
            </a:r>
            <a:r>
              <a:rPr lang="en-US" dirty="0" err="1">
                <a:solidFill>
                  <a:srgbClr val="001D3C"/>
                </a:solidFill>
              </a:rPr>
              <a:t>случае</a:t>
            </a:r>
            <a:r>
              <a:rPr lang="en-US" dirty="0">
                <a:solidFill>
                  <a:srgbClr val="001D3C"/>
                </a:solidFill>
              </a:rPr>
              <a:t> — False.</a:t>
            </a:r>
            <a:r>
              <a:rPr lang="en-US" dirty="0">
                <a:solidFill>
                  <a:srgbClr val="001D3C"/>
                </a:solidFill>
                <a:cs typeface="Calibri"/>
              </a:rPr>
              <a:t>​</a:t>
            </a:r>
          </a:p>
        </p:txBody>
      </p: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164CF99D-E39D-4EE2-B1EE-19103FFC441E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8" name="Группа 9">
              <a:extLst>
                <a:ext uri="{FF2B5EF4-FFF2-40B4-BE49-F238E27FC236}">
                  <a16:creationId xmlns:a16="http://schemas.microsoft.com/office/drawing/2014/main" id="{34C87BE5-6DE2-44F9-97BC-7A7FED9E1ED7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0" name="Прямоугольник 11">
                <a:extLst>
                  <a:ext uri="{FF2B5EF4-FFF2-40B4-BE49-F238E27FC236}">
                    <a16:creationId xmlns:a16="http://schemas.microsoft.com/office/drawing/2014/main" id="{960A2F72-304F-4B85-8401-EF51B4167998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" name="Рисунок 12">
                <a:extLst>
                  <a:ext uri="{FF2B5EF4-FFF2-40B4-BE49-F238E27FC236}">
                    <a16:creationId xmlns:a16="http://schemas.microsoft.com/office/drawing/2014/main" id="{F91E93D6-D92B-4FB2-9541-12581EF99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2" name="Picture 11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1F5ADAF5-6FC4-457B-B942-516146B730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640740-90CD-4368-AD73-2C3A1EDD93B6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9" name="Рисунок 10">
              <a:extLst>
                <a:ext uri="{FF2B5EF4-FFF2-40B4-BE49-F238E27FC236}">
                  <a16:creationId xmlns:a16="http://schemas.microsoft.com/office/drawing/2014/main" id="{F5688C06-4E30-43A0-8F7C-B15E87EDD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49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0DB5EC1-A6D4-4018-BC88-0822CBC9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47" y="683872"/>
            <a:ext cx="5837425" cy="471836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EEE1271-2737-42A6-B31D-71388A9C45BE}"/>
              </a:ext>
            </a:extLst>
          </p:cNvPr>
          <p:cNvSpPr/>
          <p:nvPr/>
        </p:nvSpPr>
        <p:spPr>
          <a:xfrm rot="10800000">
            <a:off x="7610953" y="1880907"/>
            <a:ext cx="693615" cy="2539999"/>
          </a:xfrm>
          <a:prstGeom prst="downArrow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C3A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32352-5659-409D-8B54-C200A3ADF0ED}"/>
              </a:ext>
            </a:extLst>
          </p:cNvPr>
          <p:cNvSpPr txBox="1"/>
          <p:nvPr/>
        </p:nvSpPr>
        <p:spPr>
          <a:xfrm>
            <a:off x="9007522" y="2883645"/>
            <a:ext cx="2108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Сила</a:t>
            </a:r>
            <a:r>
              <a:rPr lang="en-US" sz="2000" b="1" dirty="0"/>
              <a:t> </a:t>
            </a:r>
            <a:r>
              <a:rPr lang="en-US" sz="2000" b="1" dirty="0" err="1"/>
              <a:t>приоритета</a:t>
            </a:r>
            <a:endParaRPr lang="en-US" sz="2000" b="1">
              <a:cs typeface="Calibri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FB937AF-F101-4FD9-A12E-A62F0261B43B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8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Приоритет операторов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5" name="Группа 8">
            <a:extLst>
              <a:ext uri="{FF2B5EF4-FFF2-40B4-BE49-F238E27FC236}">
                <a16:creationId xmlns:a16="http://schemas.microsoft.com/office/drawing/2014/main" id="{4E7DAACE-C869-45D9-80B4-3AB44CDE34C5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5121F23-E8F2-4337-B9F7-3F6799A8119D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0FD28FC-FFB7-40C3-9127-305BF5509B99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8ECEBD83-DD0F-417A-9A59-242812312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4" name="Picture 13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15B3DE00-5C65-4879-BD3A-E959045DE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727A02-6FA7-44A1-9631-BD64D5717026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BD5B183F-759F-4E9F-A3A8-2D2C1A2D2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9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32DA9CA-3500-41A8-BCBE-F75B173CB84E}"/>
              </a:ext>
            </a:extLst>
          </p:cNvPr>
          <p:cNvGrpSpPr/>
          <p:nvPr/>
        </p:nvGrpSpPr>
        <p:grpSpPr>
          <a:xfrm>
            <a:off x="731098" y="750955"/>
            <a:ext cx="6168471" cy="1041434"/>
            <a:chOff x="768269" y="1206296"/>
            <a:chExt cx="6168471" cy="10414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EB9855-0800-4114-BA51-62F3D69D7535}"/>
                </a:ext>
              </a:extLst>
            </p:cNvPr>
            <p:cNvSpPr/>
            <p:nvPr/>
          </p:nvSpPr>
          <p:spPr>
            <a:xfrm>
              <a:off x="768269" y="1206296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BD73CA5-C423-4733-ABA0-9C8FB4E94757}"/>
                </a:ext>
              </a:extLst>
            </p:cNvPr>
            <p:cNvSpPr/>
            <p:nvPr/>
          </p:nvSpPr>
          <p:spPr>
            <a:xfrm>
              <a:off x="3435267" y="1206296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40FBFB-4B33-494D-8A33-44E10C6DAEE4}"/>
                </a:ext>
              </a:extLst>
            </p:cNvPr>
            <p:cNvSpPr txBox="1"/>
            <p:nvPr/>
          </p:nvSpPr>
          <p:spPr>
            <a:xfrm>
              <a:off x="2298449" y="129267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A54B4A1-901B-4E16-9305-2F48C143CB1B}"/>
                </a:ext>
              </a:extLst>
            </p:cNvPr>
            <p:cNvSpPr/>
            <p:nvPr/>
          </p:nvSpPr>
          <p:spPr>
            <a:xfrm>
              <a:off x="6004574" y="1216065"/>
              <a:ext cx="932166" cy="939664"/>
            </a:xfrm>
            <a:prstGeom prst="roundRect">
              <a:avLst/>
            </a:prstGeom>
            <a:solidFill>
              <a:srgbClr val="00ADEF"/>
            </a:solidFill>
            <a:ln>
              <a:solidFill>
                <a:srgbClr val="00AD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A40B40-385F-4127-9F89-4FD9BF2973FD}"/>
                </a:ext>
              </a:extLst>
            </p:cNvPr>
            <p:cNvSpPr txBox="1"/>
            <p:nvPr/>
          </p:nvSpPr>
          <p:spPr>
            <a:xfrm>
              <a:off x="4867756" y="1478289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*</a:t>
              </a:r>
              <a:endParaRPr lang="en-US" sz="4400" dirty="0">
                <a:cs typeface="Calibri" panose="020F0502020204030204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D8A987-4529-49C5-AE04-15D615A6D000}"/>
              </a:ext>
            </a:extLst>
          </p:cNvPr>
          <p:cNvGrpSpPr/>
          <p:nvPr/>
        </p:nvGrpSpPr>
        <p:grpSpPr>
          <a:xfrm>
            <a:off x="2974431" y="837333"/>
            <a:ext cx="4388975" cy="769442"/>
            <a:chOff x="3011602" y="1292674"/>
            <a:chExt cx="4388975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47B73A-F887-4251-8DB4-FE52B5F6C37A}"/>
                </a:ext>
              </a:extLst>
            </p:cNvPr>
            <p:cNvSpPr txBox="1"/>
            <p:nvPr/>
          </p:nvSpPr>
          <p:spPr>
            <a:xfrm>
              <a:off x="3011602" y="129267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FCDF4A-0866-4F40-87CD-32EACBA18CDB}"/>
                </a:ext>
              </a:extLst>
            </p:cNvPr>
            <p:cNvSpPr txBox="1"/>
            <p:nvPr/>
          </p:nvSpPr>
          <p:spPr>
            <a:xfrm>
              <a:off x="6987679" y="1292674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F3E6A-AA1D-4F60-A145-A18091B83225}"/>
              </a:ext>
            </a:extLst>
          </p:cNvPr>
          <p:cNvGrpSpPr/>
          <p:nvPr/>
        </p:nvGrpSpPr>
        <p:grpSpPr>
          <a:xfrm>
            <a:off x="366046" y="847101"/>
            <a:ext cx="7212283" cy="769442"/>
            <a:chOff x="403217" y="1302442"/>
            <a:chExt cx="7212283" cy="76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8B7F71-ED16-4A38-A1E4-B565C90197DD}"/>
                </a:ext>
              </a:extLst>
            </p:cNvPr>
            <p:cNvSpPr txBox="1"/>
            <p:nvPr/>
          </p:nvSpPr>
          <p:spPr>
            <a:xfrm>
              <a:off x="7202602" y="1302443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064EA3-8C44-4A84-8659-942DC342AF47}"/>
                </a:ext>
              </a:extLst>
            </p:cNvPr>
            <p:cNvSpPr txBox="1"/>
            <p:nvPr/>
          </p:nvSpPr>
          <p:spPr>
            <a:xfrm>
              <a:off x="403217" y="1302442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0B5053-257A-408F-ABA9-200E3E5E2605}"/>
              </a:ext>
            </a:extLst>
          </p:cNvPr>
          <p:cNvGrpSpPr/>
          <p:nvPr/>
        </p:nvGrpSpPr>
        <p:grpSpPr>
          <a:xfrm>
            <a:off x="711559" y="2577801"/>
            <a:ext cx="6168471" cy="1041434"/>
            <a:chOff x="748730" y="3033142"/>
            <a:chExt cx="6168471" cy="104143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ADE7B05-3233-4A40-9110-0FD7EE7EC547}"/>
                </a:ext>
              </a:extLst>
            </p:cNvPr>
            <p:cNvSpPr/>
            <p:nvPr/>
          </p:nvSpPr>
          <p:spPr>
            <a:xfrm>
              <a:off x="748730" y="3033142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489AFB2-95BD-4839-9B13-78912808E8A2}"/>
                </a:ext>
              </a:extLst>
            </p:cNvPr>
            <p:cNvSpPr/>
            <p:nvPr/>
          </p:nvSpPr>
          <p:spPr>
            <a:xfrm>
              <a:off x="3415728" y="3033142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960A64-ED26-48AE-9282-AAC52411B3FF}"/>
                </a:ext>
              </a:extLst>
            </p:cNvPr>
            <p:cNvSpPr txBox="1"/>
            <p:nvPr/>
          </p:nvSpPr>
          <p:spPr>
            <a:xfrm>
              <a:off x="2278909" y="3119521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0EAB127-17FE-4898-8638-20069E0ACD22}"/>
                </a:ext>
              </a:extLst>
            </p:cNvPr>
            <p:cNvSpPr/>
            <p:nvPr/>
          </p:nvSpPr>
          <p:spPr>
            <a:xfrm>
              <a:off x="5985035" y="3042911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E518D1-198B-4F06-BACF-A0CD53DEC11B}"/>
                </a:ext>
              </a:extLst>
            </p:cNvPr>
            <p:cNvSpPr txBox="1"/>
            <p:nvPr/>
          </p:nvSpPr>
          <p:spPr>
            <a:xfrm>
              <a:off x="4848217" y="3305135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*</a:t>
              </a:r>
              <a:endParaRPr lang="en-US" sz="4400" dirty="0">
                <a:cs typeface="Calibri" panose="020F0502020204030204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479D89-CDD0-420C-9AAA-89C01B17D097}"/>
              </a:ext>
            </a:extLst>
          </p:cNvPr>
          <p:cNvGrpSpPr/>
          <p:nvPr/>
        </p:nvGrpSpPr>
        <p:grpSpPr>
          <a:xfrm>
            <a:off x="414892" y="2664177"/>
            <a:ext cx="4301052" cy="779211"/>
            <a:chOff x="452063" y="3119518"/>
            <a:chExt cx="4301052" cy="7792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8AE1FD-7994-4C4F-B2EB-C024C9A164D5}"/>
                </a:ext>
              </a:extLst>
            </p:cNvPr>
            <p:cNvSpPr txBox="1"/>
            <p:nvPr/>
          </p:nvSpPr>
          <p:spPr>
            <a:xfrm>
              <a:off x="4340217" y="3129288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)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6CA1EC-7434-40F3-9EA3-736DD841AD11}"/>
                </a:ext>
              </a:extLst>
            </p:cNvPr>
            <p:cNvSpPr txBox="1"/>
            <p:nvPr/>
          </p:nvSpPr>
          <p:spPr>
            <a:xfrm>
              <a:off x="452063" y="3119518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cs typeface="Calibri"/>
                </a:rPr>
                <a:t>(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0D7684-02A9-4142-944B-48AC162736F8}"/>
              </a:ext>
            </a:extLst>
          </p:cNvPr>
          <p:cNvSpPr txBox="1"/>
          <p:nvPr/>
        </p:nvSpPr>
        <p:spPr>
          <a:xfrm>
            <a:off x="5221441" y="1730489"/>
            <a:ext cx="67485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 dirty="0" err="1"/>
              <a:t>Применение</a:t>
            </a:r>
            <a:r>
              <a:rPr lang="en-US" i="1" dirty="0"/>
              <a:t> </a:t>
            </a:r>
            <a:r>
              <a:rPr lang="en-US" i="1" dirty="0" err="1"/>
              <a:t>скобок</a:t>
            </a:r>
            <a:r>
              <a:rPr lang="en-US" i="1" dirty="0"/>
              <a:t> </a:t>
            </a:r>
            <a:r>
              <a:rPr lang="en-US" i="1" dirty="0" err="1"/>
              <a:t>облегчает</a:t>
            </a:r>
            <a:r>
              <a:rPr lang="en-US" i="1" dirty="0"/>
              <a:t> </a:t>
            </a:r>
            <a:r>
              <a:rPr lang="en-US" i="1" dirty="0" err="1"/>
              <a:t>восприятия</a:t>
            </a:r>
            <a:r>
              <a:rPr lang="en-US" i="1" dirty="0"/>
              <a:t> </a:t>
            </a:r>
            <a:r>
              <a:rPr lang="en-US" i="1" dirty="0" err="1"/>
              <a:t>кода</a:t>
            </a:r>
            <a:r>
              <a:rPr lang="en-US" i="1" dirty="0"/>
              <a:t>, а </a:t>
            </a:r>
            <a:r>
              <a:rPr lang="en-US" i="1" dirty="0" err="1"/>
              <a:t>так</a:t>
            </a:r>
            <a:r>
              <a:rPr lang="en-US" i="1" dirty="0"/>
              <a:t> </a:t>
            </a:r>
            <a:r>
              <a:rPr lang="en-US" i="1" dirty="0" err="1"/>
              <a:t>же</a:t>
            </a:r>
            <a:r>
              <a:rPr lang="en-US" i="1" dirty="0"/>
              <a:t> </a:t>
            </a:r>
            <a:r>
              <a:rPr lang="en-US" i="1" dirty="0" err="1"/>
              <a:t>может</a:t>
            </a:r>
            <a:r>
              <a:rPr lang="en-US" i="1" dirty="0"/>
              <a:t> </a:t>
            </a:r>
            <a:r>
              <a:rPr lang="en-US" i="1" dirty="0" err="1"/>
              <a:t>изменить</a:t>
            </a:r>
            <a:r>
              <a:rPr lang="en-US" i="1" dirty="0"/>
              <a:t> </a:t>
            </a:r>
            <a:r>
              <a:rPr lang="en-US" i="1" dirty="0" err="1"/>
              <a:t>приоритет</a:t>
            </a:r>
            <a:r>
              <a:rPr lang="en-US" i="1" dirty="0"/>
              <a:t> </a:t>
            </a:r>
            <a:r>
              <a:rPr lang="en-US" i="1" dirty="0" err="1"/>
              <a:t>операторов</a:t>
            </a:r>
            <a:r>
              <a:rPr lang="en-US" i="1" dirty="0"/>
              <a:t> в</a:t>
            </a:r>
            <a:endParaRPr lang="en-US" dirty="0"/>
          </a:p>
          <a:p>
            <a:pPr algn="r"/>
            <a:r>
              <a:rPr lang="en-US" i="1" dirty="0"/>
              <a:t> </a:t>
            </a:r>
            <a:r>
              <a:rPr lang="en-US" i="1" dirty="0" err="1"/>
              <a:t>выражении</a:t>
            </a:r>
            <a:r>
              <a:rPr lang="en-US" i="1" dirty="0"/>
              <a:t>.</a:t>
            </a:r>
            <a:r>
              <a:rPr lang="en-US" i="1" dirty="0">
                <a:cs typeface="Calibri"/>
              </a:rPr>
              <a:t>​</a:t>
            </a:r>
            <a:endParaRPr lang="en-US" dirty="0">
              <a:cs typeface="Calibri" panose="020F050202020403020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41EDBB-66A2-4F01-91ED-D6141F35B75A}"/>
              </a:ext>
            </a:extLst>
          </p:cNvPr>
          <p:cNvGrpSpPr/>
          <p:nvPr/>
        </p:nvGrpSpPr>
        <p:grpSpPr>
          <a:xfrm>
            <a:off x="692020" y="4346031"/>
            <a:ext cx="6168471" cy="949433"/>
            <a:chOff x="729191" y="4801372"/>
            <a:chExt cx="6168471" cy="94943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584868C-E062-454D-B552-04B03BCCAFCC}"/>
                </a:ext>
              </a:extLst>
            </p:cNvPr>
            <p:cNvSpPr/>
            <p:nvPr/>
          </p:nvSpPr>
          <p:spPr>
            <a:xfrm>
              <a:off x="729191" y="4801372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7BAC348-E79C-460F-8C3D-3F39B120D473}"/>
                </a:ext>
              </a:extLst>
            </p:cNvPr>
            <p:cNvSpPr/>
            <p:nvPr/>
          </p:nvSpPr>
          <p:spPr>
            <a:xfrm>
              <a:off x="3396189" y="4801372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9C1EE3-CC58-4190-93F4-67C328053C56}"/>
                </a:ext>
              </a:extLst>
            </p:cNvPr>
            <p:cNvSpPr txBox="1"/>
            <p:nvPr/>
          </p:nvSpPr>
          <p:spPr>
            <a:xfrm>
              <a:off x="2259371" y="4887751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D9B3A8A-3A3E-48A4-8EFE-17E1FD0C9B7E}"/>
                </a:ext>
              </a:extLst>
            </p:cNvPr>
            <p:cNvSpPr/>
            <p:nvPr/>
          </p:nvSpPr>
          <p:spPr>
            <a:xfrm>
              <a:off x="5965496" y="4811141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4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03EC6F-6A44-41F9-B17C-0D5D318B8B0F}"/>
                </a:ext>
              </a:extLst>
            </p:cNvPr>
            <p:cNvSpPr txBox="1"/>
            <p:nvPr/>
          </p:nvSpPr>
          <p:spPr>
            <a:xfrm>
              <a:off x="4916601" y="4887750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-</a:t>
              </a:r>
              <a:endParaRPr lang="en-US" sz="4400" dirty="0">
                <a:cs typeface="Calibri" panose="020F0502020204030204"/>
              </a:endParaRPr>
            </a:p>
          </p:txBody>
        </p:sp>
      </p:grpSp>
      <p:sp>
        <p:nvSpPr>
          <p:cNvPr id="37" name="Arrow: Up 36">
            <a:extLst>
              <a:ext uri="{FF2B5EF4-FFF2-40B4-BE49-F238E27FC236}">
                <a16:creationId xmlns:a16="http://schemas.microsoft.com/office/drawing/2014/main" id="{B78A70D9-15E7-480A-930B-E52283AD857E}"/>
              </a:ext>
            </a:extLst>
          </p:cNvPr>
          <p:cNvSpPr/>
          <p:nvPr/>
        </p:nvSpPr>
        <p:spPr>
          <a:xfrm rot="5400000">
            <a:off x="3449616" y="3374288"/>
            <a:ext cx="488461" cy="4562230"/>
          </a:xfrm>
          <a:prstGeom prst="upArrow">
            <a:avLst/>
          </a:prstGeom>
          <a:solidFill>
            <a:srgbClr val="001D3C"/>
          </a:solidFill>
          <a:ln>
            <a:solidFill>
              <a:srgbClr val="00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C60B68-DC70-481B-B374-3DE36608E360}"/>
              </a:ext>
            </a:extLst>
          </p:cNvPr>
          <p:cNvSpPr txBox="1"/>
          <p:nvPr/>
        </p:nvSpPr>
        <p:spPr>
          <a:xfrm>
            <a:off x="7166230" y="4498755"/>
            <a:ext cx="49803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Операторы</a:t>
            </a:r>
            <a:r>
              <a:rPr lang="en-US" i="1" dirty="0"/>
              <a:t> с </a:t>
            </a:r>
            <a:r>
              <a:rPr lang="en-US" i="1" dirty="0" err="1"/>
              <a:t>равным</a:t>
            </a:r>
            <a:r>
              <a:rPr lang="en-US" i="1" dirty="0"/>
              <a:t> </a:t>
            </a:r>
            <a:r>
              <a:rPr lang="en-US" i="1" dirty="0" err="1"/>
              <a:t>приоритетом</a:t>
            </a:r>
            <a:r>
              <a:rPr lang="en-US" i="1" dirty="0"/>
              <a:t> </a:t>
            </a:r>
            <a:r>
              <a:rPr lang="en-US" i="1" dirty="0" err="1"/>
              <a:t>выполнения</a:t>
            </a:r>
            <a:r>
              <a:rPr lang="en-US" i="1" dirty="0"/>
              <a:t> </a:t>
            </a:r>
            <a:r>
              <a:rPr lang="en-US" i="1" dirty="0" err="1"/>
              <a:t>обрабатываются</a:t>
            </a:r>
            <a:r>
              <a:rPr lang="en-US" i="1" dirty="0"/>
              <a:t> </a:t>
            </a:r>
            <a:r>
              <a:rPr lang="en-US" i="1" dirty="0" err="1"/>
              <a:t>слева</a:t>
            </a:r>
            <a:r>
              <a:rPr lang="en-US" i="1" dirty="0"/>
              <a:t> </a:t>
            </a:r>
            <a:r>
              <a:rPr lang="en-US" i="1" dirty="0" err="1"/>
              <a:t>направо</a:t>
            </a:r>
            <a:r>
              <a:rPr lang="en-US" i="1" dirty="0"/>
              <a:t>.</a:t>
            </a:r>
            <a:r>
              <a:rPr lang="en-US" i="1" dirty="0">
                <a:cs typeface="Calibri"/>
              </a:rPr>
              <a:t>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86031BB-6748-4676-9B87-AB91BA6E1FD5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9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Изменение порядка вычисления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4" name="Группа 8">
            <a:extLst>
              <a:ext uri="{FF2B5EF4-FFF2-40B4-BE49-F238E27FC236}">
                <a16:creationId xmlns:a16="http://schemas.microsoft.com/office/drawing/2014/main" id="{81FA8D22-13C1-4FCC-BBE1-2E46CB106184}"/>
              </a:ext>
            </a:extLst>
          </p:cNvPr>
          <p:cNvGrpSpPr/>
          <p:nvPr/>
        </p:nvGrpSpPr>
        <p:grpSpPr>
          <a:xfrm>
            <a:off x="0" y="6016565"/>
            <a:ext cx="12192000" cy="838253"/>
            <a:chOff x="0" y="6025857"/>
            <a:chExt cx="12192000" cy="838253"/>
          </a:xfrm>
        </p:grpSpPr>
        <p:grpSp>
          <p:nvGrpSpPr>
            <p:cNvPr id="46" name="Группа 9">
              <a:extLst>
                <a:ext uri="{FF2B5EF4-FFF2-40B4-BE49-F238E27FC236}">
                  <a16:creationId xmlns:a16="http://schemas.microsoft.com/office/drawing/2014/main" id="{6D8301E1-EE4E-446D-8B8C-0C11437B1782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48" name="Прямоугольник 11">
                <a:extLst>
                  <a:ext uri="{FF2B5EF4-FFF2-40B4-BE49-F238E27FC236}">
                    <a16:creationId xmlns:a16="http://schemas.microsoft.com/office/drawing/2014/main" id="{D15730AC-9C4B-4FB6-8C80-331606B1D2ED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9" name="Рисунок 12">
                <a:extLst>
                  <a:ext uri="{FF2B5EF4-FFF2-40B4-BE49-F238E27FC236}">
                    <a16:creationId xmlns:a16="http://schemas.microsoft.com/office/drawing/2014/main" id="{4D6CBFCB-6C78-48B8-A07D-6EC0C16C5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50" name="Picture 49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B369EA2C-E020-4AA3-BA1F-A3851748AC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9011FD4-B3FA-49E4-9E28-55EFEE0F2A85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47" name="Рисунок 10">
              <a:extLst>
                <a:ext uri="{FF2B5EF4-FFF2-40B4-BE49-F238E27FC236}">
                  <a16:creationId xmlns:a16="http://schemas.microsoft.com/office/drawing/2014/main" id="{B7A54320-74C3-41FA-8FDE-296E6F60C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4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56102" y="5402973"/>
            <a:ext cx="8531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74D67"/>
                </a:solidFill>
                <a:latin typeface="Futura Md BT" panose="020B0602020204020303" pitchFamily="34" charset="0"/>
              </a:rPr>
              <a:t>UNEPG является совместным проектом </a:t>
            </a:r>
            <a:r>
              <a:rPr lang="ru-RU" sz="2000" dirty="0">
                <a:solidFill>
                  <a:srgbClr val="00B0F0"/>
                </a:solidFill>
                <a:latin typeface="Futura Md BT" panose="020B0602020204020303" pitchFamily="34" charset="0"/>
              </a:rPr>
              <a:t>ЮНИСЕФ Казахстан </a:t>
            </a:r>
            <a:r>
              <a:rPr lang="ru-RU" sz="2000" dirty="0">
                <a:solidFill>
                  <a:srgbClr val="074D67"/>
                </a:solidFill>
                <a:latin typeface="Futura Md BT" panose="020B0602020204020303" pitchFamily="34" charset="0"/>
              </a:rPr>
              <a:t>и Казахского национального университета имени аль–</a:t>
            </a:r>
            <a:r>
              <a:rPr lang="ru-RU" sz="2000" dirty="0" err="1">
                <a:solidFill>
                  <a:srgbClr val="074D67"/>
                </a:solidFill>
                <a:latin typeface="Futura Md BT" panose="020B0602020204020303" pitchFamily="34" charset="0"/>
              </a:rPr>
              <a:t>Фараби</a:t>
            </a:r>
            <a:endParaRPr lang="ru-RU" sz="2000" dirty="0">
              <a:solidFill>
                <a:srgbClr val="074D67"/>
              </a:solidFill>
              <a:latin typeface="Futura Md BT" panose="020B0602020204020303" pitchFamily="34" charset="0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560914" y="0"/>
            <a:ext cx="11352942" cy="161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800" dirty="0">
                <a:solidFill>
                  <a:srgbClr val="FCB414"/>
                </a:solidFill>
                <a:latin typeface="Futura Md BT" panose="020B0602020204020303" pitchFamily="34" charset="0"/>
              </a:rPr>
              <a:t>Запусти свою мечту</a:t>
            </a:r>
            <a:r>
              <a:rPr lang="en-US" sz="2800" dirty="0">
                <a:solidFill>
                  <a:srgbClr val="FCB414"/>
                </a:solidFill>
                <a:latin typeface="Futura Md BT" panose="020B0602020204020303" pitchFamily="34" charset="0"/>
              </a:rPr>
              <a:t>: </a:t>
            </a:r>
            <a:r>
              <a:rPr lang="ru-RU" sz="2800" dirty="0">
                <a:solidFill>
                  <a:prstClr val="black"/>
                </a:solidFill>
                <a:latin typeface="Futura Md BT" panose="020B0602020204020303" pitchFamily="34" charset="0"/>
              </a:rPr>
              <a:t>Образовательная программа по разработке наноспутников UniSat для девочек (UNEPG)</a:t>
            </a:r>
            <a:endParaRPr lang="ja-JP" altLang="en-US" sz="2800" dirty="0">
              <a:solidFill>
                <a:prstClr val="black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0">
        <p:split orient="vert"/>
      </p:transition>
    </mc:Choice>
    <mc:Fallback>
      <p:transition spd="slow" advClick="0" advTm="10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493" y="1217513"/>
            <a:ext cx="7585788" cy="3816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601371" y="215648"/>
            <a:ext cx="1177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dirty="0" err="1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Основы</a:t>
            </a:r>
            <a:r>
              <a:rPr lang="en-US" sz="3200" b="1" dirty="0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программирования</a:t>
            </a:r>
            <a:r>
              <a:rPr lang="en-US" sz="3200" b="1" i="0" u="none" strike="noStrike" cap="none" dirty="0">
                <a:solidFill>
                  <a:srgbClr val="001D3C"/>
                </a:solidFill>
                <a:latin typeface="Arial"/>
                <a:ea typeface="Arial"/>
                <a:cs typeface="Arial"/>
                <a:sym typeface="Arial"/>
              </a:rPr>
              <a:t> в Python</a:t>
            </a:r>
            <a:endParaRPr lang="en-US" sz="3200" b="1" dirty="0">
              <a:solidFill>
                <a:srgbClr val="001D3C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93933" y="1002751"/>
            <a:ext cx="697675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b="1" dirty="0">
              <a:solidFill>
                <a:schemeClr val="dk1"/>
              </a:solidFill>
            </a:endParaRPr>
          </a:p>
          <a:p>
            <a:endParaRPr lang="en-US" sz="20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8FFD09E8-193C-499F-BBB1-08D400438D6F}"/>
              </a:ext>
            </a:extLst>
          </p:cNvPr>
          <p:cNvSpPr txBox="1"/>
          <p:nvPr/>
        </p:nvSpPr>
        <p:spPr>
          <a:xfrm>
            <a:off x="7004615" y="1792628"/>
            <a:ext cx="64191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1) </a:t>
            </a:r>
            <a:r>
              <a:rPr lang="en-US" sz="2000" dirty="0" err="1">
                <a:solidFill>
                  <a:schemeClr val="dk1"/>
                </a:solidFill>
              </a:rPr>
              <a:t>Операторы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 err="1">
              <a:solidFill>
                <a:schemeClr val="dk1"/>
              </a:solidFill>
            </a:endParaRPr>
          </a:p>
        </p:txBody>
      </p:sp>
      <p:sp>
        <p:nvSpPr>
          <p:cNvPr id="10" name="Google Shape;107;p15">
            <a:extLst>
              <a:ext uri="{FF2B5EF4-FFF2-40B4-BE49-F238E27FC236}">
                <a16:creationId xmlns:a16="http://schemas.microsoft.com/office/drawing/2014/main" id="{7C97EF4E-E55A-4CA9-8A44-C47063C326B3}"/>
              </a:ext>
            </a:extLst>
          </p:cNvPr>
          <p:cNvSpPr txBox="1"/>
          <p:nvPr/>
        </p:nvSpPr>
        <p:spPr>
          <a:xfrm>
            <a:off x="7004616" y="2192214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2) </a:t>
            </a:r>
            <a:r>
              <a:rPr lang="en-US" sz="2000" dirty="0" err="1">
                <a:solidFill>
                  <a:schemeClr val="dk1"/>
                </a:solidFill>
              </a:rPr>
              <a:t>Операторы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арифметические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1" name="Google Shape;107;p15">
            <a:extLst>
              <a:ext uri="{FF2B5EF4-FFF2-40B4-BE49-F238E27FC236}">
                <a16:creationId xmlns:a16="http://schemas.microsoft.com/office/drawing/2014/main" id="{A91F13FC-83A2-425B-BF14-62E9F76FA44F}"/>
              </a:ext>
            </a:extLst>
          </p:cNvPr>
          <p:cNvSpPr txBox="1"/>
          <p:nvPr/>
        </p:nvSpPr>
        <p:spPr>
          <a:xfrm>
            <a:off x="7004615" y="2591799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3) </a:t>
            </a:r>
            <a:r>
              <a:rPr lang="en-US" sz="2000" dirty="0" err="1">
                <a:solidFill>
                  <a:schemeClr val="dk1"/>
                </a:solidFill>
              </a:rPr>
              <a:t>Операторы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сравнения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88FA4D31-4CDB-4F95-AB63-C5EC7B168E11}"/>
              </a:ext>
            </a:extLst>
          </p:cNvPr>
          <p:cNvSpPr txBox="1"/>
          <p:nvPr/>
        </p:nvSpPr>
        <p:spPr>
          <a:xfrm>
            <a:off x="7004616" y="2991385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4) </a:t>
            </a:r>
            <a:r>
              <a:rPr lang="en-US" sz="2000" dirty="0" err="1">
                <a:solidFill>
                  <a:schemeClr val="dk1"/>
                </a:solidFill>
              </a:rPr>
              <a:t>Операторы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логические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1898BD93-BF7C-4137-BEC9-9170156CBBE9}"/>
              </a:ext>
            </a:extLst>
          </p:cNvPr>
          <p:cNvSpPr txBox="1"/>
          <p:nvPr/>
        </p:nvSpPr>
        <p:spPr>
          <a:xfrm>
            <a:off x="7004616" y="3390970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5) </a:t>
            </a:r>
            <a:r>
              <a:rPr lang="en-US" sz="2000" dirty="0" err="1">
                <a:solidFill>
                  <a:schemeClr val="dk1"/>
                </a:solidFill>
              </a:rPr>
              <a:t>Операторы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присваивания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>
              <a:solidFill>
                <a:schemeClr val="dk1"/>
              </a:solidFill>
            </a:endParaRPr>
          </a:p>
        </p:txBody>
      </p:sp>
      <p:grpSp>
        <p:nvGrpSpPr>
          <p:cNvPr id="14" name="Группа 8">
            <a:extLst>
              <a:ext uri="{FF2B5EF4-FFF2-40B4-BE49-F238E27FC236}">
                <a16:creationId xmlns:a16="http://schemas.microsoft.com/office/drawing/2014/main" id="{A438F283-9C52-4AB2-B523-5B6EE62F4832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5" name="Группа 9">
              <a:extLst>
                <a:ext uri="{FF2B5EF4-FFF2-40B4-BE49-F238E27FC236}">
                  <a16:creationId xmlns:a16="http://schemas.microsoft.com/office/drawing/2014/main" id="{27726B12-E661-4D00-9822-F835E86423D5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7" name="Прямоугольник 11">
                <a:extLst>
                  <a:ext uri="{FF2B5EF4-FFF2-40B4-BE49-F238E27FC236}">
                    <a16:creationId xmlns:a16="http://schemas.microsoft.com/office/drawing/2014/main" id="{1AB42C44-60B0-4242-8530-28C8ADD4A0BA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8" name="Рисунок 12">
                <a:extLst>
                  <a:ext uri="{FF2B5EF4-FFF2-40B4-BE49-F238E27FC236}">
                    <a16:creationId xmlns:a16="http://schemas.microsoft.com/office/drawing/2014/main" id="{331181D7-A416-4466-AB00-5C0643C9D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9" name="Picture 18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4B236F53-92AC-4A8A-A4AF-49256CBE5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7">
                <a:extLst>
                  <a:ext uri="{FF2B5EF4-FFF2-40B4-BE49-F238E27FC236}">
                    <a16:creationId xmlns:a16="http://schemas.microsoft.com/office/drawing/2014/main" id="{1AAF2975-427A-4F58-910A-412192C37CD3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6" name="Рисунок 10">
              <a:extLst>
                <a:ext uri="{FF2B5EF4-FFF2-40B4-BE49-F238E27FC236}">
                  <a16:creationId xmlns:a16="http://schemas.microsoft.com/office/drawing/2014/main" id="{C28ABBA4-CE70-4499-8B7C-9D4C132C1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3" name="Google Shape;107;p15">
            <a:extLst>
              <a:ext uri="{FF2B5EF4-FFF2-40B4-BE49-F238E27FC236}">
                <a16:creationId xmlns:a16="http://schemas.microsoft.com/office/drawing/2014/main" id="{E6168789-B1D3-497B-A23E-974550BE24C2}"/>
              </a:ext>
            </a:extLst>
          </p:cNvPr>
          <p:cNvSpPr txBox="1"/>
          <p:nvPr/>
        </p:nvSpPr>
        <p:spPr>
          <a:xfrm>
            <a:off x="7008333" y="3794272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6) </a:t>
            </a:r>
            <a:r>
              <a:rPr lang="en-US" sz="2000" dirty="0" err="1">
                <a:solidFill>
                  <a:schemeClr val="dk1"/>
                </a:solidFill>
              </a:rPr>
              <a:t>Операторы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принадлежности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2" name="Google Shape;107;p15">
            <a:extLst>
              <a:ext uri="{FF2B5EF4-FFF2-40B4-BE49-F238E27FC236}">
                <a16:creationId xmlns:a16="http://schemas.microsoft.com/office/drawing/2014/main" id="{2CE845FB-9A48-4B81-9D0E-157A97DD1ACD}"/>
              </a:ext>
            </a:extLst>
          </p:cNvPr>
          <p:cNvSpPr txBox="1"/>
          <p:nvPr/>
        </p:nvSpPr>
        <p:spPr>
          <a:xfrm>
            <a:off x="7002757" y="4197574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7) </a:t>
            </a:r>
            <a:r>
              <a:rPr lang="en-US" sz="2000" dirty="0" err="1">
                <a:solidFill>
                  <a:schemeClr val="dk1"/>
                </a:solidFill>
              </a:rPr>
              <a:t>Операторы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тождественности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DE4A0B10-0150-4281-AE4B-81D601D2455D}"/>
              </a:ext>
            </a:extLst>
          </p:cNvPr>
          <p:cNvSpPr txBox="1"/>
          <p:nvPr/>
        </p:nvSpPr>
        <p:spPr>
          <a:xfrm>
            <a:off x="7002757" y="4597159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8) </a:t>
            </a:r>
            <a:r>
              <a:rPr lang="en-US" sz="2000" dirty="0" err="1">
                <a:solidFill>
                  <a:schemeClr val="dk1"/>
                </a:solidFill>
              </a:rPr>
              <a:t>Приоритет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операторов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>
              <a:solidFill>
                <a:schemeClr val="dk1"/>
              </a:solidFill>
            </a:endParaRP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71C389C1-D889-4059-9266-9B5656DA314F}"/>
              </a:ext>
            </a:extLst>
          </p:cNvPr>
          <p:cNvSpPr txBox="1"/>
          <p:nvPr/>
        </p:nvSpPr>
        <p:spPr>
          <a:xfrm>
            <a:off x="7006474" y="5000461"/>
            <a:ext cx="697675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9) </a:t>
            </a:r>
            <a:r>
              <a:rPr lang="en-US" sz="2000" dirty="0" err="1">
                <a:solidFill>
                  <a:schemeClr val="dk1"/>
                </a:solidFill>
              </a:rPr>
              <a:t>Изменение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порядка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вычислений</a:t>
            </a:r>
            <a:r>
              <a:rPr lang="en-US" sz="2000" dirty="0">
                <a:solidFill>
                  <a:schemeClr val="dk1"/>
                </a:solidFill>
              </a:rPr>
              <a:t>;</a:t>
            </a:r>
            <a:endParaRPr lang="en-US" sz="32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4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3" grpId="0"/>
      <p:bldP spid="2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1EA524-19F8-46EE-B655-B43E018CACD4}"/>
              </a:ext>
            </a:extLst>
          </p:cNvPr>
          <p:cNvGrpSpPr/>
          <p:nvPr/>
        </p:nvGrpSpPr>
        <p:grpSpPr>
          <a:xfrm>
            <a:off x="1210176" y="4297361"/>
            <a:ext cx="9760248" cy="1251190"/>
            <a:chOff x="677899" y="1880399"/>
            <a:chExt cx="9760248" cy="1251190"/>
          </a:xfrm>
        </p:grpSpPr>
        <p:sp>
          <p:nvSpPr>
            <p:cNvPr id="8" name="Google Shape;114;p16">
              <a:extLst>
                <a:ext uri="{FF2B5EF4-FFF2-40B4-BE49-F238E27FC236}">
                  <a16:creationId xmlns:a16="http://schemas.microsoft.com/office/drawing/2014/main" id="{86672718-8146-4850-BF1E-6E871F8BE098}"/>
                </a:ext>
              </a:extLst>
            </p:cNvPr>
            <p:cNvSpPr/>
            <p:nvPr/>
          </p:nvSpPr>
          <p:spPr>
            <a:xfrm>
              <a:off x="677899" y="1880399"/>
              <a:ext cx="9760248" cy="1251190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2F9504B1-7E0C-406F-9635-0B8026F9FEC4}"/>
                </a:ext>
              </a:extLst>
            </p:cNvPr>
            <p:cNvSpPr txBox="1"/>
            <p:nvPr/>
          </p:nvSpPr>
          <p:spPr>
            <a:xfrm>
              <a:off x="915536" y="2029455"/>
              <a:ext cx="9483968" cy="92333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rgbClr val="00ADEF"/>
                  </a:solidFill>
                  <a:ea typeface="+mn-lt"/>
                  <a:cs typeface="+mn-lt"/>
                </a:rPr>
                <a:t>Операторы</a:t>
              </a:r>
              <a:r>
                <a:rPr lang="en-US" dirty="0">
                  <a:solidFill>
                    <a:srgbClr val="00ADEF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– </a:t>
              </a:r>
              <a:r>
                <a:rPr lang="en-US" dirty="0" err="1">
                  <a:ea typeface="+mn-lt"/>
                  <a:cs typeface="+mn-lt"/>
                </a:rPr>
                <a:t>это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некий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функционал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производящий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какие-либо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действия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который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может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быть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представлен</a:t>
              </a:r>
              <a:r>
                <a:rPr lang="en-US" dirty="0">
                  <a:ea typeface="+mn-lt"/>
                  <a:cs typeface="+mn-lt"/>
                </a:rPr>
                <a:t> в </a:t>
              </a:r>
              <a:r>
                <a:rPr lang="en-US" dirty="0" err="1">
                  <a:ea typeface="+mn-lt"/>
                  <a:cs typeface="+mn-lt"/>
                </a:rPr>
                <a:t>виде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символов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как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например</a:t>
              </a:r>
              <a:r>
                <a:rPr lang="en-US" dirty="0">
                  <a:ea typeface="+mn-lt"/>
                  <a:cs typeface="+mn-lt"/>
                </a:rPr>
                <a:t> + ,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специальных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зарезервированных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слов</a:t>
              </a:r>
              <a:r>
                <a:rPr lang="en-US" dirty="0">
                  <a:ea typeface="+mn-lt"/>
                  <a:cs typeface="+mn-lt"/>
                </a:rPr>
                <a:t>. 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07FDCD-3F45-4A02-8A9B-E3DD140BECC8}"/>
              </a:ext>
            </a:extLst>
          </p:cNvPr>
          <p:cNvGrpSpPr/>
          <p:nvPr/>
        </p:nvGrpSpPr>
        <p:grpSpPr>
          <a:xfrm>
            <a:off x="3991876" y="1960433"/>
            <a:ext cx="3599164" cy="939664"/>
            <a:chOff x="3796730" y="2378603"/>
            <a:chExt cx="3599164" cy="93966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DBED17-31EA-49EA-97E8-7AE025E5B545}"/>
                </a:ext>
              </a:extLst>
            </p:cNvPr>
            <p:cNvSpPr/>
            <p:nvPr/>
          </p:nvSpPr>
          <p:spPr>
            <a:xfrm>
              <a:off x="3796730" y="2378603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2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954A3A-A777-430A-A3C8-0EBD3780BBB8}"/>
                </a:ext>
              </a:extLst>
            </p:cNvPr>
            <p:cNvSpPr/>
            <p:nvPr/>
          </p:nvSpPr>
          <p:spPr>
            <a:xfrm>
              <a:off x="6463728" y="2378603"/>
              <a:ext cx="932166" cy="939664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cs typeface="Calibri"/>
                </a:rPr>
                <a:t>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9CD5DF-3D2C-456F-8A39-5A2B97914C35}"/>
                </a:ext>
              </a:extLst>
            </p:cNvPr>
            <p:cNvSpPr txBox="1"/>
            <p:nvPr/>
          </p:nvSpPr>
          <p:spPr>
            <a:xfrm>
              <a:off x="5326910" y="2464982"/>
              <a:ext cx="412898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/>
                <a:t>+</a:t>
              </a:r>
              <a:endParaRPr lang="en-US" sz="4400" dirty="0">
                <a:cs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6FA92E-751F-48DD-BE04-921BDD50B182}"/>
              </a:ext>
            </a:extLst>
          </p:cNvPr>
          <p:cNvGrpSpPr/>
          <p:nvPr/>
        </p:nvGrpSpPr>
        <p:grpSpPr>
          <a:xfrm>
            <a:off x="5918734" y="2865274"/>
            <a:ext cx="1631041" cy="926457"/>
            <a:chOff x="5723588" y="3283444"/>
            <a:chExt cx="1631041" cy="926457"/>
          </a:xfrm>
        </p:grpSpPr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E71B80B6-7574-4C94-B362-0BE695AC431A}"/>
                </a:ext>
              </a:extLst>
            </p:cNvPr>
            <p:cNvSpPr/>
            <p:nvPr/>
          </p:nvSpPr>
          <p:spPr>
            <a:xfrm rot="8640000">
              <a:off x="5723588" y="3283444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0BF30-AABB-4EE5-917D-09DC3C6EBA4E}"/>
                </a:ext>
              </a:extLst>
            </p:cNvPr>
            <p:cNvSpPr txBox="1"/>
            <p:nvPr/>
          </p:nvSpPr>
          <p:spPr>
            <a:xfrm>
              <a:off x="6108847" y="3840569"/>
              <a:ext cx="124578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Оператор</a:t>
              </a:r>
              <a:endParaRPr lang="en-US" i="1"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EE181A-5732-4E1F-9A61-294B7F08B375}"/>
              </a:ext>
            </a:extLst>
          </p:cNvPr>
          <p:cNvGrpSpPr/>
          <p:nvPr/>
        </p:nvGrpSpPr>
        <p:grpSpPr>
          <a:xfrm>
            <a:off x="4792590" y="950329"/>
            <a:ext cx="2055627" cy="931434"/>
            <a:chOff x="4616029" y="1368499"/>
            <a:chExt cx="2055627" cy="931434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A5395FD1-2FC9-419C-953E-888048697D6B}"/>
                </a:ext>
              </a:extLst>
            </p:cNvPr>
            <p:cNvSpPr/>
            <p:nvPr/>
          </p:nvSpPr>
          <p:spPr>
            <a:xfrm rot="2100000">
              <a:off x="4616029" y="1741723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FC9E59B4-C728-40AA-84D3-81E8F30DBB3B}"/>
                </a:ext>
              </a:extLst>
            </p:cNvPr>
            <p:cNvSpPr/>
            <p:nvPr/>
          </p:nvSpPr>
          <p:spPr>
            <a:xfrm rot="-2400000">
              <a:off x="6334959" y="1741723"/>
              <a:ext cx="336697" cy="55821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213BAB-2114-4242-BD45-884DCEFF5D6E}"/>
                </a:ext>
              </a:extLst>
            </p:cNvPr>
            <p:cNvSpPr txBox="1"/>
            <p:nvPr/>
          </p:nvSpPr>
          <p:spPr>
            <a:xfrm>
              <a:off x="5045592" y="1368499"/>
              <a:ext cx="124578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i="1" dirty="0" err="1"/>
                <a:t>Операнды</a:t>
              </a:r>
              <a:endParaRPr lang="en-US" dirty="0" err="1"/>
            </a:p>
          </p:txBody>
        </p:sp>
      </p:grpSp>
      <p:grpSp>
        <p:nvGrpSpPr>
          <p:cNvPr id="4" name="Группа 8">
            <a:extLst>
              <a:ext uri="{FF2B5EF4-FFF2-40B4-BE49-F238E27FC236}">
                <a16:creationId xmlns:a16="http://schemas.microsoft.com/office/drawing/2014/main" id="{4484E30F-AC2D-4AC0-A618-C20F992D5EB7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27" name="Группа 9">
              <a:extLst>
                <a:ext uri="{FF2B5EF4-FFF2-40B4-BE49-F238E27FC236}">
                  <a16:creationId xmlns:a16="http://schemas.microsoft.com/office/drawing/2014/main" id="{2276480B-BF5C-4A65-9EFA-0BA15C0E4EF3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9" name="Прямоугольник 11">
                <a:extLst>
                  <a:ext uri="{FF2B5EF4-FFF2-40B4-BE49-F238E27FC236}">
                    <a16:creationId xmlns:a16="http://schemas.microsoft.com/office/drawing/2014/main" id="{021C5181-2BE8-412B-8326-21D5243BB9A7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0" name="Рисунок 12">
                <a:extLst>
                  <a:ext uri="{FF2B5EF4-FFF2-40B4-BE49-F238E27FC236}">
                    <a16:creationId xmlns:a16="http://schemas.microsoft.com/office/drawing/2014/main" id="{636AC960-ABAB-4A2B-9D42-D1D100F01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31" name="Picture 30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B0418612-A9B3-4D6F-9A87-E1A47BCA7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4656B-DC13-45BD-A088-2C7DF3EEE033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8" name="Рисунок 10">
              <a:extLst>
                <a:ext uri="{FF2B5EF4-FFF2-40B4-BE49-F238E27FC236}">
                  <a16:creationId xmlns:a16="http://schemas.microsoft.com/office/drawing/2014/main" id="{72638AFF-DC09-48B9-9056-C0D43BCF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C3DE1175-97AF-4EDD-85B6-FAD9F013A5AE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1. </a:t>
            </a:r>
            <a:r>
              <a:rPr lang="ru-RU" sz="2000" b="1" dirty="0">
                <a:solidFill>
                  <a:schemeClr val="bg1"/>
                </a:solidFill>
              </a:rPr>
              <a:t>Операторы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4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3D4115-3DCA-47A0-A020-B3D034145E81}"/>
              </a:ext>
            </a:extLst>
          </p:cNvPr>
          <p:cNvSpPr/>
          <p:nvPr/>
        </p:nvSpPr>
        <p:spPr>
          <a:xfrm>
            <a:off x="4991985" y="2227520"/>
            <a:ext cx="2215115" cy="1488557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  <a:ea typeface="+mn-lt"/>
                <a:cs typeface="+mn-lt"/>
              </a:rPr>
              <a:t>Операторы в Python</a:t>
            </a:r>
            <a:endParaRPr lang="ru-RU" sz="20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46F741-BD60-4F6D-B76B-32BCABE23745}"/>
              </a:ext>
            </a:extLst>
          </p:cNvPr>
          <p:cNvGrpSpPr/>
          <p:nvPr/>
        </p:nvGrpSpPr>
        <p:grpSpPr>
          <a:xfrm>
            <a:off x="6931945" y="632635"/>
            <a:ext cx="2933295" cy="1635908"/>
            <a:chOff x="6931945" y="632635"/>
            <a:chExt cx="2933295" cy="1635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49B8D5-2BA9-472C-8AEF-62928B2E0715}"/>
                </a:ext>
              </a:extLst>
            </p:cNvPr>
            <p:cNvSpPr/>
            <p:nvPr/>
          </p:nvSpPr>
          <p:spPr>
            <a:xfrm>
              <a:off x="7180520" y="632635"/>
              <a:ext cx="2684720" cy="912627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принадлежности</a:t>
              </a:r>
              <a:endParaRPr lang="en-US" b="1">
                <a:cs typeface="Calibri" panose="020F0502020204030204"/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9BC8D31-1824-41AD-AC42-C9E3B2A75E96}"/>
                </a:ext>
              </a:extLst>
            </p:cNvPr>
            <p:cNvSpPr/>
            <p:nvPr/>
          </p:nvSpPr>
          <p:spPr>
            <a:xfrm rot="19020000">
              <a:off x="6931945" y="1781218"/>
              <a:ext cx="682256" cy="487325"/>
            </a:xfrm>
            <a:prstGeom prst="rightArrow">
              <a:avLst/>
            </a:prstGeom>
            <a:solidFill>
              <a:srgbClr val="00A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C57C9-432C-41D6-916F-8A0010362711}"/>
              </a:ext>
            </a:extLst>
          </p:cNvPr>
          <p:cNvGrpSpPr/>
          <p:nvPr/>
        </p:nvGrpSpPr>
        <p:grpSpPr>
          <a:xfrm>
            <a:off x="2785728" y="632635"/>
            <a:ext cx="2684720" cy="1671350"/>
            <a:chOff x="2785728" y="632635"/>
            <a:chExt cx="2684720" cy="16713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E8A8909-A54C-4D70-BAC6-A9745BA1F861}"/>
                </a:ext>
              </a:extLst>
            </p:cNvPr>
            <p:cNvSpPr/>
            <p:nvPr/>
          </p:nvSpPr>
          <p:spPr>
            <a:xfrm>
              <a:off x="2785728" y="632635"/>
              <a:ext cx="2684720" cy="912627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ea typeface="+mn-lt"/>
                  <a:cs typeface="+mn-lt"/>
                </a:rPr>
                <a:t>Операторы</a:t>
              </a:r>
              <a:r>
                <a:rPr lang="en-US" b="1" dirty="0">
                  <a:solidFill>
                    <a:schemeClr val="bg1"/>
                  </a:solidFill>
                  <a:ea typeface="+mn-lt"/>
                  <a:cs typeface="+mn-lt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a typeface="+mn-lt"/>
                  <a:cs typeface="+mn-lt"/>
                </a:rPr>
                <a:t>тождественности</a:t>
              </a:r>
              <a:endParaRPr lang="en-US" b="1" dirty="0">
                <a:solidFill>
                  <a:schemeClr val="bg1"/>
                </a:solidFill>
                <a:cs typeface="Calibri" panose="020F0502020204030204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10D3E87-8664-46D4-988E-1EE68C454A10}"/>
                </a:ext>
              </a:extLst>
            </p:cNvPr>
            <p:cNvSpPr/>
            <p:nvPr/>
          </p:nvSpPr>
          <p:spPr>
            <a:xfrm rot="13680000">
              <a:off x="4761132" y="1719194"/>
              <a:ext cx="682256" cy="487325"/>
            </a:xfrm>
            <a:prstGeom prst="rightArrow">
              <a:avLst/>
            </a:prstGeom>
            <a:solidFill>
              <a:srgbClr val="00A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04A593-7F92-4052-81CA-D3ECAA5D913C}"/>
              </a:ext>
            </a:extLst>
          </p:cNvPr>
          <p:cNvGrpSpPr/>
          <p:nvPr/>
        </p:nvGrpSpPr>
        <p:grpSpPr>
          <a:xfrm>
            <a:off x="7321805" y="2484473"/>
            <a:ext cx="3438342" cy="912627"/>
            <a:chOff x="7321805" y="2484473"/>
            <a:chExt cx="3438342" cy="9126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9E7FFD-721A-40D6-B6B4-94D89C3660CD}"/>
                </a:ext>
              </a:extLst>
            </p:cNvPr>
            <p:cNvSpPr/>
            <p:nvPr/>
          </p:nvSpPr>
          <p:spPr>
            <a:xfrm>
              <a:off x="8075427" y="2484473"/>
              <a:ext cx="2684720" cy="912627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Логические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endParaRPr lang="en-US" b="1" dirty="0">
                <a:cs typeface="Calibri" panose="020F0502020204030204"/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8155352-CF69-4491-8272-A1FE9D491607}"/>
                </a:ext>
              </a:extLst>
            </p:cNvPr>
            <p:cNvSpPr/>
            <p:nvPr/>
          </p:nvSpPr>
          <p:spPr>
            <a:xfrm>
              <a:off x="7321805" y="2693845"/>
              <a:ext cx="682256" cy="487325"/>
            </a:xfrm>
            <a:prstGeom prst="rightArrow">
              <a:avLst/>
            </a:prstGeom>
            <a:solidFill>
              <a:srgbClr val="00A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FB3E10-07AD-4B6B-8DC9-56A9E5A58A73}"/>
              </a:ext>
            </a:extLst>
          </p:cNvPr>
          <p:cNvGrpSpPr/>
          <p:nvPr/>
        </p:nvGrpSpPr>
        <p:grpSpPr>
          <a:xfrm>
            <a:off x="1013637" y="2484473"/>
            <a:ext cx="3862680" cy="912627"/>
            <a:chOff x="1013637" y="2484473"/>
            <a:chExt cx="3862680" cy="9126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D03DBEA-233A-4723-9D70-99C533534948}"/>
                </a:ext>
              </a:extLst>
            </p:cNvPr>
            <p:cNvSpPr/>
            <p:nvPr/>
          </p:nvSpPr>
          <p:spPr>
            <a:xfrm>
              <a:off x="1013637" y="2484473"/>
              <a:ext cx="2684720" cy="912627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latin typeface="Time New Roman"/>
                  <a:ea typeface="+mn-lt"/>
                  <a:cs typeface="+mn-lt"/>
                </a:rPr>
                <a:t>Арифметические</a:t>
              </a:r>
              <a:r>
                <a:rPr lang="en-US" b="1" dirty="0">
                  <a:latin typeface="Time New Roman"/>
                  <a:ea typeface="+mn-lt"/>
                  <a:cs typeface="+mn-lt"/>
                </a:rPr>
                <a:t> </a:t>
              </a:r>
              <a:r>
                <a:rPr lang="en-US" b="1" dirty="0" err="1">
                  <a:latin typeface="Time New Roman"/>
                  <a:ea typeface="+mn-lt"/>
                  <a:cs typeface="+mn-lt"/>
                </a:rPr>
                <a:t>операторы</a:t>
              </a:r>
              <a:endParaRPr lang="en-US" b="1" dirty="0">
                <a:latin typeface="Time New Roman"/>
                <a:cs typeface="Calibri" panose="020F0502020204030204"/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BD16C3F-8CEE-42D3-A95C-E7DA38BE486B}"/>
                </a:ext>
              </a:extLst>
            </p:cNvPr>
            <p:cNvSpPr/>
            <p:nvPr/>
          </p:nvSpPr>
          <p:spPr>
            <a:xfrm rot="10800000">
              <a:off x="4194061" y="2729287"/>
              <a:ext cx="682256" cy="487325"/>
            </a:xfrm>
            <a:prstGeom prst="rightArrow">
              <a:avLst/>
            </a:prstGeom>
            <a:solidFill>
              <a:srgbClr val="00A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8065B6-8284-4231-9552-4FEDCADF9B82}"/>
              </a:ext>
            </a:extLst>
          </p:cNvPr>
          <p:cNvGrpSpPr/>
          <p:nvPr/>
        </p:nvGrpSpPr>
        <p:grpSpPr>
          <a:xfrm>
            <a:off x="6940805" y="3579892"/>
            <a:ext cx="2924435" cy="1793091"/>
            <a:chOff x="6940805" y="3579892"/>
            <a:chExt cx="2924435" cy="17930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5BE729B-D090-492C-9198-4FAF9E985A24}"/>
                </a:ext>
              </a:extLst>
            </p:cNvPr>
            <p:cNvSpPr/>
            <p:nvPr/>
          </p:nvSpPr>
          <p:spPr>
            <a:xfrm>
              <a:off x="7180520" y="4460356"/>
              <a:ext cx="2684720" cy="912627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присваивания</a:t>
              </a:r>
              <a:endParaRPr lang="en-US" b="1" dirty="0">
                <a:cs typeface="Calibri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4137A11-598C-4BBB-829C-28CE265DEA5F}"/>
                </a:ext>
              </a:extLst>
            </p:cNvPr>
            <p:cNvSpPr/>
            <p:nvPr/>
          </p:nvSpPr>
          <p:spPr>
            <a:xfrm rot="3060000">
              <a:off x="6843340" y="3677357"/>
              <a:ext cx="682256" cy="487325"/>
            </a:xfrm>
            <a:prstGeom prst="rightArrow">
              <a:avLst/>
            </a:prstGeom>
            <a:solidFill>
              <a:srgbClr val="00A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BE0A1E-BB74-4ADC-90D2-21332AD4DAFD}"/>
              </a:ext>
            </a:extLst>
          </p:cNvPr>
          <p:cNvGrpSpPr/>
          <p:nvPr/>
        </p:nvGrpSpPr>
        <p:grpSpPr>
          <a:xfrm>
            <a:off x="2785730" y="3686217"/>
            <a:ext cx="2684720" cy="1686766"/>
            <a:chOff x="2785730" y="3686217"/>
            <a:chExt cx="2684720" cy="16867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7EC9F7C-34DD-4E81-AC6E-B580113A2B2E}"/>
                </a:ext>
              </a:extLst>
            </p:cNvPr>
            <p:cNvSpPr/>
            <p:nvPr/>
          </p:nvSpPr>
          <p:spPr>
            <a:xfrm>
              <a:off x="2785730" y="4460356"/>
              <a:ext cx="2684720" cy="912627"/>
            </a:xfrm>
            <a:prstGeom prst="roundRect">
              <a:avLst/>
            </a:prstGeom>
            <a:solidFill>
              <a:srgbClr val="00ADE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ea typeface="+mn-lt"/>
                  <a:cs typeface="+mn-lt"/>
                </a:rPr>
                <a:t>Операторы</a:t>
              </a:r>
              <a:r>
                <a:rPr lang="en-US" b="1" dirty="0">
                  <a:ea typeface="+mn-lt"/>
                  <a:cs typeface="+mn-lt"/>
                </a:rPr>
                <a:t> </a:t>
              </a:r>
              <a:r>
                <a:rPr lang="en-US" b="1" dirty="0" err="1">
                  <a:ea typeface="+mn-lt"/>
                  <a:cs typeface="+mn-lt"/>
                </a:rPr>
                <a:t>сравнения</a:t>
              </a:r>
              <a:endParaRPr lang="en-US" b="1" dirty="0">
                <a:cs typeface="Calibri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AF3AA6-3B76-4DD9-BCC9-CD8ACD30FF94}"/>
                </a:ext>
              </a:extLst>
            </p:cNvPr>
            <p:cNvSpPr/>
            <p:nvPr/>
          </p:nvSpPr>
          <p:spPr>
            <a:xfrm rot="8280000">
              <a:off x="4654805" y="3686217"/>
              <a:ext cx="682256" cy="487325"/>
            </a:xfrm>
            <a:prstGeom prst="rightArrow">
              <a:avLst/>
            </a:prstGeom>
            <a:solidFill>
              <a:srgbClr val="00A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Группа 8">
            <a:extLst>
              <a:ext uri="{FF2B5EF4-FFF2-40B4-BE49-F238E27FC236}">
                <a16:creationId xmlns:a16="http://schemas.microsoft.com/office/drawing/2014/main" id="{65758FE8-C771-41FB-B779-503E4CDA5745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22" name="Группа 9">
              <a:extLst>
                <a:ext uri="{FF2B5EF4-FFF2-40B4-BE49-F238E27FC236}">
                  <a16:creationId xmlns:a16="http://schemas.microsoft.com/office/drawing/2014/main" id="{E56DADBE-FFB2-4411-A15B-B1ED50DE352F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24" name="Прямоугольник 11">
                <a:extLst>
                  <a:ext uri="{FF2B5EF4-FFF2-40B4-BE49-F238E27FC236}">
                    <a16:creationId xmlns:a16="http://schemas.microsoft.com/office/drawing/2014/main" id="{392CB1B8-1C8D-473C-801D-DD34A9890280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5" name="Рисунок 12">
                <a:extLst>
                  <a:ext uri="{FF2B5EF4-FFF2-40B4-BE49-F238E27FC236}">
                    <a16:creationId xmlns:a16="http://schemas.microsoft.com/office/drawing/2014/main" id="{CA7BBB57-7F5C-422E-9CC2-F8472BEB6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26" name="Picture 25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B4DC0B83-CB5B-41C2-95E7-2358636EC7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D29286-9BD8-43AD-B520-0F4A968A5840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23" name="Рисунок 10">
              <a:extLst>
                <a:ext uri="{FF2B5EF4-FFF2-40B4-BE49-F238E27FC236}">
                  <a16:creationId xmlns:a16="http://schemas.microsoft.com/office/drawing/2014/main" id="{74410EA0-435D-4177-AA35-78D3E37FD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7">
            <a:extLst>
              <a:ext uri="{FF2B5EF4-FFF2-40B4-BE49-F238E27FC236}">
                <a16:creationId xmlns:a16="http://schemas.microsoft.com/office/drawing/2014/main" id="{D6B4043B-E143-4439-BB67-5CD37D4B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72" y="986938"/>
            <a:ext cx="3712332" cy="309263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768927" y="4696707"/>
            <a:ext cx="8646295" cy="862863"/>
            <a:chOff x="1061752" y="1823126"/>
            <a:chExt cx="8493275" cy="843115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802546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64633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Этот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тип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включает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операторы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для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проведения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базовых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solidFill>
                    <a:srgbClr val="00ADEF"/>
                  </a:solidFill>
                  <a:ea typeface="+mn-lt"/>
                  <a:cs typeface="+mn-lt"/>
                </a:rPr>
                <a:t>арифметических</a:t>
              </a:r>
              <a:r>
                <a:rPr lang="en-US" dirty="0">
                  <a:solidFill>
                    <a:srgbClr val="00ADEF"/>
                  </a:solidFill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операций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  <a:p>
              <a:endParaRPr lang="en-US" dirty="0">
                <a:ea typeface="+mn-lt"/>
                <a:cs typeface="+mn-lt"/>
              </a:endParaRPr>
            </a:p>
          </p:txBody>
        </p:sp>
      </p:grpSp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4B7E7363-68E8-4E8E-8C42-76BC70B674FC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9" name="Группа 9">
              <a:extLst>
                <a:ext uri="{FF2B5EF4-FFF2-40B4-BE49-F238E27FC236}">
                  <a16:creationId xmlns:a16="http://schemas.microsoft.com/office/drawing/2014/main" id="{97445B10-71C9-4BBB-81D0-3BB516CF6032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D3FFD337-C535-4A84-B59C-B84C43B8ACE4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1290FA78-8A61-41CD-BF7E-A52F4F55D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4" name="Picture 13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C8583ACA-7A47-4B53-9A19-00802FE7F1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538A6E-B345-4AF3-8B72-748765DBF581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0" name="Рисунок 10">
              <a:extLst>
                <a:ext uri="{FF2B5EF4-FFF2-40B4-BE49-F238E27FC236}">
                  <a16:creationId xmlns:a16="http://schemas.microsoft.com/office/drawing/2014/main" id="{0C145636-AA23-4311-BD56-96D45218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739F00B-6D4C-412B-B36A-8BE4A2D2B84C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2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Операторы арифметические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01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6CC71-9B72-4CEF-A610-D9DD6796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68141"/>
              </p:ext>
            </p:extLst>
          </p:nvPr>
        </p:nvGraphicFramePr>
        <p:xfrm>
          <a:off x="2012113" y="445972"/>
          <a:ext cx="8168640" cy="481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 err="1"/>
                        <a:t>Сложение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Суммирует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два</a:t>
                      </a:r>
                      <a:endParaRPr lang="en-US" sz="1600" dirty="0"/>
                    </a:p>
                    <a:p>
                      <a:pPr lvl="0" algn="l">
                        <a:buNone/>
                      </a:pPr>
                      <a:r>
                        <a:rPr lang="en-US" sz="1600" u="none" strike="noStrike" noProof="0" dirty="0" err="1"/>
                        <a:t>объекта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3 + 5 </a:t>
                      </a:r>
                      <a:r>
                        <a:rPr lang="en-US" sz="1600" u="none" strike="noStrike" noProof="0" dirty="0" err="1"/>
                        <a:t>даст</a:t>
                      </a:r>
                      <a:r>
                        <a:rPr lang="en-US" sz="1600" u="none" strike="noStrike" noProof="0" dirty="0"/>
                        <a:t> 8 ; 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'a' + 'b'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'ab'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разность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чисел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50 -24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26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Умножение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произведение</a:t>
                      </a:r>
                      <a:endParaRPr lang="en-US" sz="1600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двух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чисел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2 *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Возведение</a:t>
                      </a:r>
                      <a:r>
                        <a:rPr lang="en-US" sz="1600" u="none" strike="noStrike" noProof="0" dirty="0"/>
                        <a:t> в </a:t>
                      </a:r>
                      <a:r>
                        <a:rPr lang="en-US" sz="1600" u="none" strike="noStrike" noProof="0" err="1"/>
                        <a:t>степень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Возводит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число</a:t>
                      </a:r>
                      <a:r>
                        <a:rPr lang="en-US" sz="1600" u="none" strike="noStrike" noProof="0" dirty="0"/>
                        <a:t> x, в </a:t>
                      </a:r>
                      <a:r>
                        <a:rPr lang="en-US" sz="1600" u="none" strike="noStrike" noProof="0" err="1"/>
                        <a:t>степень</a:t>
                      </a:r>
                      <a:r>
                        <a:rPr lang="en-US" sz="1600" u="none" strike="noStrike" noProof="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3 ** 4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81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частное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r>
                        <a:rPr lang="en-US" sz="1600" u="none" strike="noStrike" noProof="0" dirty="0"/>
                        <a:t> x </a:t>
                      </a:r>
                      <a:r>
                        <a:rPr lang="en-US" sz="1600" u="none" strike="noStrike" noProof="0" err="1"/>
                        <a:t>на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4 /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1.333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Целочисленное</a:t>
                      </a:r>
                      <a:endParaRPr lang="en-US" sz="1600"/>
                    </a:p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неполное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частное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4 //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Деление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по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модулю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Возвращает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остаток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от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err="1"/>
                        <a:t>деления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8 % 3 </a:t>
                      </a:r>
                      <a:r>
                        <a:rPr lang="en-US" sz="1600" u="none" strike="noStrike" noProof="0" err="1"/>
                        <a:t>даст</a:t>
                      </a:r>
                      <a:r>
                        <a:rPr lang="en-US" sz="1600" u="none" strike="noStrike" noProof="0" dirty="0"/>
                        <a:t> 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93614"/>
                  </a:ext>
                </a:extLst>
              </a:tr>
            </a:tbl>
          </a:graphicData>
        </a:graphic>
      </p:graphicFrame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7D2BF312-01DA-4F56-92C3-F916BA275A56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8" name="Группа 9">
              <a:extLst>
                <a:ext uri="{FF2B5EF4-FFF2-40B4-BE49-F238E27FC236}">
                  <a16:creationId xmlns:a16="http://schemas.microsoft.com/office/drawing/2014/main" id="{B682A323-B96E-4935-AAB4-07C194DDD66E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0" name="Прямоугольник 11">
                <a:extLst>
                  <a:ext uri="{FF2B5EF4-FFF2-40B4-BE49-F238E27FC236}">
                    <a16:creationId xmlns:a16="http://schemas.microsoft.com/office/drawing/2014/main" id="{F351237C-1303-4179-B957-684C7AEFB5E5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1" name="Рисунок 12">
                <a:extLst>
                  <a:ext uri="{FF2B5EF4-FFF2-40B4-BE49-F238E27FC236}">
                    <a16:creationId xmlns:a16="http://schemas.microsoft.com/office/drawing/2014/main" id="{D83200D9-2775-49FF-AF17-5D40FE487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2" name="Picture 11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48A9389A-E6D2-4633-A7A8-1197AA1E8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38BE85-5B5F-4110-8E61-C6A4632308CE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9" name="Рисунок 10">
              <a:extLst>
                <a:ext uri="{FF2B5EF4-FFF2-40B4-BE49-F238E27FC236}">
                  <a16:creationId xmlns:a16="http://schemas.microsoft.com/office/drawing/2014/main" id="{FAFD2576-7E95-4312-952E-302911506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B8CE6F-CD6A-4DC7-9A7D-909FF1949AC1}"/>
              </a:ext>
            </a:extLst>
          </p:cNvPr>
          <p:cNvGrpSpPr/>
          <p:nvPr/>
        </p:nvGrpSpPr>
        <p:grpSpPr>
          <a:xfrm>
            <a:off x="1843269" y="4548023"/>
            <a:ext cx="8646295" cy="1035657"/>
            <a:chOff x="1061752" y="1823126"/>
            <a:chExt cx="8493275" cy="989157"/>
          </a:xfrm>
        </p:grpSpPr>
        <p:sp>
          <p:nvSpPr>
            <p:cNvPr id="19" name="Google Shape;114;p16">
              <a:extLst>
                <a:ext uri="{FF2B5EF4-FFF2-40B4-BE49-F238E27FC236}">
                  <a16:creationId xmlns:a16="http://schemas.microsoft.com/office/drawing/2014/main" id="{F47C8800-4626-4137-95A9-9E0A50031B74}"/>
                </a:ext>
              </a:extLst>
            </p:cNvPr>
            <p:cNvSpPr/>
            <p:nvPr/>
          </p:nvSpPr>
          <p:spPr>
            <a:xfrm>
              <a:off x="1061752" y="1823126"/>
              <a:ext cx="8464743" cy="989157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3F9CAF-0746-4FFE-A453-DBAA700237B8}"/>
                </a:ext>
              </a:extLst>
            </p:cNvPr>
            <p:cNvSpPr txBox="1"/>
            <p:nvPr/>
          </p:nvSpPr>
          <p:spPr>
            <a:xfrm>
              <a:off x="1241812" y="2019910"/>
              <a:ext cx="8313215" cy="63153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ea typeface="+mn-lt"/>
                  <a:cs typeface="+mn-lt"/>
                </a:rPr>
                <a:t>Операторы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solidFill>
                    <a:srgbClr val="00ADEF"/>
                  </a:solidFill>
                  <a:ea typeface="+mn-lt"/>
                  <a:cs typeface="+mn-lt"/>
                </a:rPr>
                <a:t>сравнения</a:t>
              </a:r>
              <a:r>
                <a:rPr lang="en-US" dirty="0">
                  <a:solidFill>
                    <a:srgbClr val="00ADEF"/>
                  </a:solidFill>
                  <a:ea typeface="+mn-lt"/>
                  <a:cs typeface="+mn-lt"/>
                </a:rPr>
                <a:t> </a:t>
              </a:r>
              <a:r>
                <a:rPr lang="en-US" dirty="0">
                  <a:ea typeface="+mn-lt"/>
                  <a:cs typeface="+mn-lt"/>
                </a:rPr>
                <a:t>в Python </a:t>
              </a:r>
              <a:r>
                <a:rPr lang="en-US" dirty="0" err="1">
                  <a:ea typeface="+mn-lt"/>
                  <a:cs typeface="+mn-lt"/>
                </a:rPr>
                <a:t>проводят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сравнение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операндов</a:t>
              </a:r>
              <a:r>
                <a:rPr lang="en-US" dirty="0">
                  <a:ea typeface="+mn-lt"/>
                  <a:cs typeface="+mn-lt"/>
                </a:rPr>
                <a:t>. </a:t>
              </a:r>
              <a:r>
                <a:rPr lang="en-US" dirty="0" err="1">
                  <a:ea typeface="+mn-lt"/>
                  <a:cs typeface="+mn-lt"/>
                </a:rPr>
                <a:t>Они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сообщают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является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ли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один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из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них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больше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второго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меньше</a:t>
              </a:r>
              <a:r>
                <a:rPr lang="en-US" dirty="0">
                  <a:ea typeface="+mn-lt"/>
                  <a:cs typeface="+mn-lt"/>
                </a:rPr>
                <a:t>, </a:t>
              </a:r>
              <a:r>
                <a:rPr lang="en-US" dirty="0" err="1">
                  <a:ea typeface="+mn-lt"/>
                  <a:cs typeface="+mn-lt"/>
                </a:rPr>
                <a:t>равным</a:t>
              </a:r>
              <a:r>
                <a:rPr lang="en-US" dirty="0">
                  <a:ea typeface="+mn-lt"/>
                  <a:cs typeface="+mn-lt"/>
                </a:rPr>
                <a:t> </a:t>
              </a:r>
              <a:r>
                <a:rPr lang="en-US" dirty="0" err="1">
                  <a:ea typeface="+mn-lt"/>
                  <a:cs typeface="+mn-lt"/>
                </a:rPr>
                <a:t>или</a:t>
              </a:r>
              <a:r>
                <a:rPr lang="en-US" dirty="0">
                  <a:ea typeface="+mn-lt"/>
                  <a:cs typeface="+mn-lt"/>
                </a:rPr>
                <a:t> и </a:t>
              </a:r>
              <a:r>
                <a:rPr lang="en-US" dirty="0" err="1">
                  <a:ea typeface="+mn-lt"/>
                  <a:cs typeface="+mn-lt"/>
                </a:rPr>
                <a:t>то</a:t>
              </a:r>
              <a:r>
                <a:rPr lang="en-US" dirty="0">
                  <a:ea typeface="+mn-lt"/>
                  <a:cs typeface="+mn-lt"/>
                </a:rPr>
                <a:t> и </a:t>
              </a:r>
              <a:r>
                <a:rPr lang="en-US" dirty="0" err="1">
                  <a:ea typeface="+mn-lt"/>
                  <a:cs typeface="+mn-lt"/>
                </a:rPr>
                <a:t>то</a:t>
              </a:r>
              <a:r>
                <a:rPr lang="en-US" dirty="0">
                  <a:ea typeface="+mn-lt"/>
                  <a:cs typeface="+mn-lt"/>
                </a:rPr>
                <a:t>.</a:t>
              </a: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652EC052-48B7-440C-9A0E-E45B1EB0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98" y="750228"/>
            <a:ext cx="3622430" cy="3622430"/>
          </a:xfrm>
          <a:prstGeom prst="rect">
            <a:avLst/>
          </a:prstGeom>
        </p:spPr>
      </p:pic>
      <p:grpSp>
        <p:nvGrpSpPr>
          <p:cNvPr id="2" name="Группа 8">
            <a:extLst>
              <a:ext uri="{FF2B5EF4-FFF2-40B4-BE49-F238E27FC236}">
                <a16:creationId xmlns:a16="http://schemas.microsoft.com/office/drawing/2014/main" id="{D0602332-D478-4CB8-951F-8C0ED25A3DEA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9" name="Группа 9">
              <a:extLst>
                <a:ext uri="{FF2B5EF4-FFF2-40B4-BE49-F238E27FC236}">
                  <a16:creationId xmlns:a16="http://schemas.microsoft.com/office/drawing/2014/main" id="{6C3B5257-DF6B-4A0B-BF42-A54A5F4A66ED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1" name="Прямоугольник 11">
                <a:extLst>
                  <a:ext uri="{FF2B5EF4-FFF2-40B4-BE49-F238E27FC236}">
                    <a16:creationId xmlns:a16="http://schemas.microsoft.com/office/drawing/2014/main" id="{0F513A3B-7B95-4029-9A95-4A2AB16C213C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" name="Рисунок 12">
                <a:extLst>
                  <a:ext uri="{FF2B5EF4-FFF2-40B4-BE49-F238E27FC236}">
                    <a16:creationId xmlns:a16="http://schemas.microsoft.com/office/drawing/2014/main" id="{9A0839B6-4C82-446A-A889-2C80E1029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3" name="Picture 12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AB0262E8-37A4-45E8-B391-8CEE7591C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491A53-A12C-43A7-9713-3D6823F3D34C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0" name="Рисунок 10">
              <a:extLst>
                <a:ext uri="{FF2B5EF4-FFF2-40B4-BE49-F238E27FC236}">
                  <a16:creationId xmlns:a16="http://schemas.microsoft.com/office/drawing/2014/main" id="{1C8FC83C-00F9-40F3-A58C-A1378E9B4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C05E4DB-B5A6-4B69-8D81-062F5395E60A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12192000" cy="441196"/>
          </a:xfrm>
          <a:prstGeom prst="rect">
            <a:avLst/>
          </a:prstGeom>
          <a:solidFill>
            <a:srgbClr val="001D3C">
              <a:alpha val="50000"/>
            </a:srgb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   </a:t>
            </a:r>
            <a:r>
              <a:rPr lang="ru-RU" sz="2000" b="1" dirty="0">
                <a:solidFill>
                  <a:schemeClr val="bg1"/>
                </a:solidFill>
              </a:rPr>
              <a:t>3</a:t>
            </a:r>
            <a:r>
              <a:rPr lang="ru-RU" sz="2000" b="1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ru-RU" sz="2000" b="1" dirty="0">
                <a:solidFill>
                  <a:schemeClr val="bg1"/>
                </a:solidFill>
              </a:rPr>
              <a:t>Операторы сравнения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0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BBF81C-22F6-43AE-9A37-F89083C7C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99417"/>
              </p:ext>
            </p:extLst>
          </p:nvPr>
        </p:nvGraphicFramePr>
        <p:xfrm>
          <a:off x="2075864" y="335326"/>
          <a:ext cx="8168640" cy="532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8975280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6518494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8388136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58468140"/>
                    </a:ext>
                  </a:extLst>
                </a:gridCol>
              </a:tblGrid>
              <a:tr h="3908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Объяснение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 err="1"/>
                        <a:t>Примеры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03876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r>
                        <a:rPr lang="en-US" sz="1600" u="none" strike="noStrike" noProof="0" dirty="0"/>
                        <a:t> 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5 &lt; 3 </a:t>
                      </a:r>
                      <a:r>
                        <a:rPr lang="en-US" sz="1600" u="none" strike="noStrike" noProof="0" dirty="0" err="1"/>
                        <a:t>даст</a:t>
                      </a:r>
                      <a:r>
                        <a:rPr lang="en-US" sz="1600" u="none" strike="noStrike" noProof="0" dirty="0"/>
                        <a:t>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5999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Больше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/>
                        <a:t>5 &gt; 3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8267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Меньше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Определяет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err="1"/>
                        <a:t>что</a:t>
                      </a:r>
                      <a:r>
                        <a:rPr lang="en-US" sz="1600" u="none" strike="noStrike" noProof="0" dirty="0"/>
                        <a:t> x </a:t>
                      </a:r>
                      <a:r>
                        <a:rPr lang="en-US" sz="1600" u="none" strike="noStrike" noProof="0" err="1"/>
                        <a:t>меньше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err="1"/>
                        <a:t>или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равно</a:t>
                      </a:r>
                      <a:r>
                        <a:rPr lang="en-US" sz="1600" u="none" strike="noStrike" noProof="0" dirty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3; y = 6;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&lt;= y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630817"/>
                  </a:ext>
                </a:extLst>
              </a:tr>
              <a:tr h="6736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или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Определяет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 x </a:t>
                      </a:r>
                      <a:r>
                        <a:rPr lang="en-US" sz="1600" u="none" strike="noStrike" noProof="0" dirty="0" err="1"/>
                        <a:t>больше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или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равно</a:t>
                      </a:r>
                      <a:r>
                        <a:rPr lang="en-US" sz="1600" u="none" strike="noStrike" noProof="0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4; y = 3;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&gt;= 3 </a:t>
                      </a:r>
                      <a:r>
                        <a:rPr lang="en-US" sz="1600" u="none" strike="noStrike" noProof="0" dirty="0" err="1"/>
                        <a:t>даёт</a:t>
                      </a:r>
                      <a:r>
                        <a:rPr lang="en-US" sz="1600" u="none" strike="noStrike" noProof="0" dirty="0"/>
                        <a:t> True 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68972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noProof="0" err="1"/>
                        <a:t>Сравнение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одинаковы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объекты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== y </a:t>
                      </a: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1683"/>
                  </a:ext>
                </a:extLst>
              </a:tr>
              <a:tr h="61540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u="none" strike="noStrike" noProof="0" dirty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Не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равно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Проверяет</a:t>
                      </a:r>
                      <a:r>
                        <a:rPr lang="en-US" sz="1600" u="none" strike="noStrike" noProof="0" dirty="0"/>
                        <a:t>, </a:t>
                      </a:r>
                      <a:r>
                        <a:rPr lang="en-US" sz="1600" u="none" strike="noStrike" noProof="0" dirty="0" err="1"/>
                        <a:t>верно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ли</a:t>
                      </a:r>
                      <a:r>
                        <a:rPr lang="en-US" sz="1600" u="none" strike="noStrike" noProof="0" dirty="0"/>
                        <a:t>, </a:t>
                      </a:r>
                      <a:r>
                        <a:rPr lang="en-US" sz="1600" u="none" strike="noStrike" noProof="0" dirty="0" err="1"/>
                        <a:t>что</a:t>
                      </a:r>
                      <a:r>
                        <a:rPr lang="en-US" sz="1600" u="none" strike="noStrike" noProof="0" dirty="0"/>
                        <a:t> </a:t>
                      </a:r>
                      <a:r>
                        <a:rPr lang="en-US" sz="1600" u="none" strike="noStrike" noProof="0" dirty="0" err="1"/>
                        <a:t>объекты</a:t>
                      </a:r>
                      <a:r>
                        <a:rPr lang="en-US" sz="1600" u="none" strike="noStrike" noProof="0" dirty="0"/>
                        <a:t> </a:t>
                      </a:r>
                      <a:r>
                        <a:rPr lang="en-US" sz="1600" u="none" strike="noStrike" noProof="0" dirty="0" err="1"/>
                        <a:t>не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dirty="0" err="1"/>
                        <a:t>равны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= 2; y = 2</a:t>
                      </a:r>
                    </a:p>
                    <a:p>
                      <a:pPr lvl="0">
                        <a:buNone/>
                      </a:pPr>
                      <a:r>
                        <a:rPr lang="en-US" sz="1600" u="none" strike="noStrike" noProof="0" dirty="0"/>
                        <a:t>X != y </a:t>
                      </a:r>
                      <a:r>
                        <a:rPr lang="en-US" sz="1600" u="none" strike="noStrike" noProof="0" err="1"/>
                        <a:t>даёт</a:t>
                      </a:r>
                      <a:r>
                        <a:rPr lang="en-US" sz="1600" u="none" strike="noStrike" noProof="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44146"/>
                  </a:ext>
                </a:extLst>
              </a:tr>
            </a:tbl>
          </a:graphicData>
        </a:graphic>
      </p:graphicFrame>
      <p:grpSp>
        <p:nvGrpSpPr>
          <p:cNvPr id="7" name="Группа 8">
            <a:extLst>
              <a:ext uri="{FF2B5EF4-FFF2-40B4-BE49-F238E27FC236}">
                <a16:creationId xmlns:a16="http://schemas.microsoft.com/office/drawing/2014/main" id="{0EBCFC84-E9F8-40B7-86AB-0CFF0854C892}"/>
              </a:ext>
            </a:extLst>
          </p:cNvPr>
          <p:cNvGrpSpPr/>
          <p:nvPr/>
        </p:nvGrpSpPr>
        <p:grpSpPr>
          <a:xfrm>
            <a:off x="0" y="6025857"/>
            <a:ext cx="12192000" cy="838253"/>
            <a:chOff x="0" y="6025857"/>
            <a:chExt cx="12192000" cy="838253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3437B119-7C35-4EFD-B3F3-30E1C0506A3D}"/>
                </a:ext>
              </a:extLst>
            </p:cNvPr>
            <p:cNvGrpSpPr/>
            <p:nvPr/>
          </p:nvGrpSpPr>
          <p:grpSpPr>
            <a:xfrm>
              <a:off x="0" y="6025857"/>
              <a:ext cx="12192000" cy="838253"/>
              <a:chOff x="0" y="6025857"/>
              <a:chExt cx="12192000" cy="838253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E51304B2-627E-4705-911F-C170F03A88E7}"/>
                  </a:ext>
                </a:extLst>
              </p:cNvPr>
              <p:cNvSpPr/>
              <p:nvPr/>
            </p:nvSpPr>
            <p:spPr>
              <a:xfrm>
                <a:off x="0" y="6025857"/>
                <a:ext cx="12192000" cy="836713"/>
              </a:xfrm>
              <a:prstGeom prst="rect">
                <a:avLst/>
              </a:prstGeom>
              <a:solidFill>
                <a:srgbClr val="00ADE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73FBB622-4B89-4A13-A518-2BCB9B06F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414" y="6025857"/>
                <a:ext cx="5401429" cy="838253"/>
              </a:xfrm>
              <a:prstGeom prst="rect">
                <a:avLst/>
              </a:prstGeom>
            </p:spPr>
          </p:pic>
          <p:pic>
            <p:nvPicPr>
              <p:cNvPr id="14" name="Picture 13" descr="&amp;Kcy;&amp;acy;&amp;rcy;&amp;tcy;&amp;icy;&amp;ncy;&amp;kcy;&amp;icy; &amp;pcy;&amp;ocy; &amp;zcy;&amp;acy;&amp;pcy;&amp;rcy;&amp;ocy;&amp;scy;&amp;ucy; kaznu logo">
                <a:extLst>
                  <a:ext uri="{FF2B5EF4-FFF2-40B4-BE49-F238E27FC236}">
                    <a16:creationId xmlns:a16="http://schemas.microsoft.com/office/drawing/2014/main" id="{6EAD6876-6BCF-4AD2-A883-74AF4D48C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6075220"/>
                <a:ext cx="760309" cy="764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32D69B-5494-48C3-BF2B-90177AC544B3}"/>
                  </a:ext>
                </a:extLst>
              </p:cNvPr>
              <p:cNvSpPr txBox="1"/>
              <p:nvPr/>
            </p:nvSpPr>
            <p:spPr>
              <a:xfrm>
                <a:off x="702343" y="6211297"/>
                <a:ext cx="20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kaznu.kz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sciencepark.kz</a:t>
                </a:r>
                <a:endParaRPr lang="ru-RU" sz="12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24B6429-7338-4BF9-AA29-140DA0F9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82" y="6108993"/>
              <a:ext cx="2644857" cy="706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Тема Office</vt:lpstr>
      <vt:lpstr>1_Тема Office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597</cp:revision>
  <dcterms:created xsi:type="dcterms:W3CDTF">2021-11-29T22:51:53Z</dcterms:created>
  <dcterms:modified xsi:type="dcterms:W3CDTF">2022-01-31T05:30:48Z</dcterms:modified>
</cp:coreProperties>
</file>