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  <p:sldMasterId id="2147483659" r:id="rId3"/>
  </p:sldMasterIdLst>
  <p:notesMasterIdLst>
    <p:notesMasterId r:id="rId14"/>
  </p:notesMasterIdLst>
  <p:sldIdLst>
    <p:sldId id="286" r:id="rId4"/>
    <p:sldId id="285" r:id="rId5"/>
    <p:sldId id="287" r:id="rId6"/>
    <p:sldId id="266" r:id="rId7"/>
    <p:sldId id="279" r:id="rId8"/>
    <p:sldId id="280" r:id="rId9"/>
    <p:sldId id="282" r:id="rId10"/>
    <p:sldId id="281" r:id="rId11"/>
    <p:sldId id="283" r:id="rId12"/>
    <p:sldId id="28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  <a:srgbClr val="FF6C3A"/>
    <a:srgbClr val="001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74AE7E7-4512-1C1C-D1BF-83C28E78FB3A}" v="492" dt="2022-01-31T07:09:46.828"/>
    <p1510:client id="{1D00F415-21C9-126B-D811-EECC4BD1021F}" v="336" dt="2021-12-08T16:55:26.595"/>
    <p1510:client id="{58A5EECA-69F4-A2C6-FD0E-DB58BAABE3E1}" v="170" dt="2021-12-08T11:52:11.015"/>
    <p1510:client id="{74933E90-46F3-E64A-66B3-628E104D7037}" v="1630" dt="2021-12-15T04:35:50.659"/>
    <p1510:client id="{8D6854E7-4F17-FE40-59D2-55336647B245}" v="392" dt="2021-12-08T17:31:06.388"/>
    <p1510:client id="{B120B107-09BF-4C12-0B07-204D7AB073AD}" v="4" dt="2022-01-31T06:19:57.171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93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43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51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80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48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97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03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1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7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15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950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1128585" y="2987758"/>
            <a:ext cx="9695934" cy="190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ja-JP" b="1" dirty="0">
                <a:solidFill>
                  <a:srgbClr val="002060"/>
                </a:solidFill>
              </a:rPr>
              <a:t>Страновой офис ЮНИСЕФ в Казахстане </a:t>
            </a:r>
          </a:p>
          <a:p>
            <a:pPr algn="ctr">
              <a:lnSpc>
                <a:spcPct val="100000"/>
              </a:lnSpc>
            </a:pPr>
            <a:r>
              <a:rPr lang="ru-RU" altLang="ja-JP" b="1" dirty="0">
                <a:solidFill>
                  <a:srgbClr val="002060"/>
                </a:solidFill>
              </a:rPr>
              <a:t>- Навыки для девочек: программа по разработке наноспутников</a:t>
            </a:r>
            <a:endParaRPr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025857"/>
            <a:ext cx="12192000" cy="836713"/>
          </a:xfrm>
          <a:prstGeom prst="rect">
            <a:avLst/>
          </a:prstGeom>
          <a:solidFill>
            <a:srgbClr val="00AD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95" y="6025857"/>
            <a:ext cx="5401429" cy="828793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1973604" y="147484"/>
            <a:ext cx="8005896" cy="2544045"/>
            <a:chOff x="3341038" y="2904270"/>
            <a:chExt cx="8308378" cy="2696012"/>
          </a:xfrm>
        </p:grpSpPr>
        <p:pic>
          <p:nvPicPr>
            <p:cNvPr id="9" name="Picture 4" descr="https://scontent-arn2-2.xx.fbcdn.net/v/t1.0-9/82983433_103984654497591_8640618899764674560_o.png?_nc_cat=105&amp;_nc_ohc=vvgTRyujNFsAX96XXJm&amp;_nc_ht=scontent-arn2-2.xx&amp;oh=a9453797e03ad817fb44ead8efc39f4f&amp;oe=5ECC24D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56"/>
            <a:stretch/>
          </p:blipFill>
          <p:spPr bwMode="auto">
            <a:xfrm>
              <a:off x="3341038" y="2904270"/>
              <a:ext cx="7146977" cy="2696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mirkhan\Documents\лого_технопарка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7405" y="2904270"/>
              <a:ext cx="1512011" cy="2317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84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0">
        <p:split orient="vert"/>
      </p:transition>
    </mc:Choice>
    <mc:Fallback xmlns="">
      <p:transition spd="slow" advClick="0" advTm="10000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89C5FE3F-83CF-4DC2-8575-B031FB7F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49" y="1366058"/>
            <a:ext cx="4218688" cy="13997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9495233-C342-42E5-BEEF-5AAAFD8EE097}"/>
              </a:ext>
            </a:extLst>
          </p:cNvPr>
          <p:cNvGrpSpPr/>
          <p:nvPr/>
        </p:nvGrpSpPr>
        <p:grpSpPr>
          <a:xfrm>
            <a:off x="6553458" y="2277237"/>
            <a:ext cx="2843834" cy="523220"/>
            <a:chOff x="6534873" y="2825505"/>
            <a:chExt cx="2843834" cy="523220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7C0BCE0C-A574-47A1-9ED8-2DCB6E681469}"/>
                </a:ext>
              </a:extLst>
            </p:cNvPr>
            <p:cNvSpPr/>
            <p:nvPr/>
          </p:nvSpPr>
          <p:spPr>
            <a:xfrm>
              <a:off x="6534873" y="2942452"/>
              <a:ext cx="1211384" cy="351692"/>
            </a:xfrm>
            <a:prstGeom prst="rightArrow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8B0239-6031-49AB-85D1-33DDBC4BA21F}"/>
                </a:ext>
              </a:extLst>
            </p:cNvPr>
            <p:cNvSpPr txBox="1"/>
            <p:nvPr/>
          </p:nvSpPr>
          <p:spPr>
            <a:xfrm>
              <a:off x="8003200" y="2825505"/>
              <a:ext cx="137550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/>
                <a:t>None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2F09F-575A-4540-A6FA-2FC87C4DFBC6}"/>
              </a:ext>
            </a:extLst>
          </p:cNvPr>
          <p:cNvSpPr txBox="1"/>
          <p:nvPr/>
        </p:nvSpPr>
        <p:spPr>
          <a:xfrm>
            <a:off x="1596341" y="3501817"/>
            <a:ext cx="7608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</a:t>
            </a:r>
            <a:r>
              <a:rPr lang="en-US" b="1" dirty="0">
                <a:solidFill>
                  <a:srgbClr val="00ADEF"/>
                </a:solidFill>
              </a:rPr>
              <a:t>None </a:t>
            </a:r>
            <a:r>
              <a:rPr lang="en-US" dirty="0"/>
              <a:t>– </a:t>
            </a:r>
            <a:r>
              <a:rPr lang="en-US" dirty="0" err="1"/>
              <a:t>это</a:t>
            </a:r>
            <a:r>
              <a:rPr lang="en-US" dirty="0"/>
              <a:t> </a:t>
            </a:r>
            <a:r>
              <a:rPr lang="en-US" dirty="0" err="1"/>
              <a:t>специальный</a:t>
            </a:r>
            <a:r>
              <a:rPr lang="en-US" dirty="0"/>
              <a:t> </a:t>
            </a:r>
            <a:r>
              <a:rPr lang="en-US" dirty="0" err="1"/>
              <a:t>тип</a:t>
            </a:r>
            <a:r>
              <a:rPr lang="en-US" dirty="0"/>
              <a:t> </a:t>
            </a:r>
            <a:r>
              <a:rPr lang="en-US" dirty="0" err="1"/>
              <a:t>данных</a:t>
            </a:r>
            <a:r>
              <a:rPr lang="en-US" dirty="0"/>
              <a:t> в Python, </a:t>
            </a:r>
            <a:r>
              <a:rPr lang="en-US" dirty="0" err="1"/>
              <a:t>обозначающий</a:t>
            </a:r>
            <a:r>
              <a:rPr lang="en-US" dirty="0"/>
              <a:t> </a:t>
            </a:r>
            <a:r>
              <a:rPr lang="en-US" dirty="0" err="1"/>
              <a:t>ничего</a:t>
            </a:r>
            <a:r>
              <a:rPr lang="en-US" dirty="0"/>
              <a:t>.</a:t>
            </a:r>
            <a:r>
              <a:rPr lang="en-US" dirty="0">
                <a:cs typeface="Calibri"/>
              </a:rPr>
              <a:t>​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AFEEF7-814E-47C3-8874-B2FAC60A5611}"/>
              </a:ext>
            </a:extLst>
          </p:cNvPr>
          <p:cNvGrpSpPr/>
          <p:nvPr/>
        </p:nvGrpSpPr>
        <p:grpSpPr>
          <a:xfrm>
            <a:off x="1694509" y="1676928"/>
            <a:ext cx="10187353" cy="2994820"/>
            <a:chOff x="1666630" y="2782758"/>
            <a:chExt cx="10187353" cy="29948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084138-6C2C-4978-9F07-B9A7C60F46F6}"/>
                </a:ext>
              </a:extLst>
            </p:cNvPr>
            <p:cNvSpPr txBox="1"/>
            <p:nvPr/>
          </p:nvSpPr>
          <p:spPr>
            <a:xfrm>
              <a:off x="1666630" y="5408246"/>
              <a:ext cx="1018735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   </a:t>
              </a:r>
              <a:r>
                <a:rPr lang="en-US" dirty="0" err="1"/>
                <a:t>Оператор</a:t>
              </a:r>
              <a:r>
                <a:rPr lang="en-US" dirty="0"/>
                <a:t> </a:t>
              </a:r>
              <a:r>
                <a:rPr lang="en-US" b="1" dirty="0">
                  <a:solidFill>
                    <a:srgbClr val="00ADEF"/>
                  </a:solidFill>
                </a:rPr>
                <a:t>pass </a:t>
              </a:r>
              <a:r>
                <a:rPr lang="en-US" dirty="0" err="1"/>
                <a:t>используется</a:t>
              </a:r>
              <a:r>
                <a:rPr lang="en-US" dirty="0"/>
                <a:t> в Python </a:t>
              </a:r>
              <a:r>
                <a:rPr lang="en-US" dirty="0" err="1"/>
                <a:t>для</a:t>
              </a:r>
              <a:r>
                <a:rPr lang="en-US" dirty="0"/>
                <a:t> </a:t>
              </a:r>
              <a:r>
                <a:rPr lang="en-US" dirty="0" err="1"/>
                <a:t>обозначения</a:t>
              </a:r>
              <a:r>
                <a:rPr lang="en-US" dirty="0"/>
                <a:t> </a:t>
              </a:r>
              <a:r>
                <a:rPr lang="en-US" dirty="0" err="1"/>
                <a:t>пустого</a:t>
              </a:r>
              <a:r>
                <a:rPr lang="en-US" dirty="0"/>
                <a:t> </a:t>
              </a:r>
              <a:r>
                <a:rPr lang="en-US" dirty="0" err="1"/>
                <a:t>блока</a:t>
              </a:r>
              <a:r>
                <a:rPr lang="en-US" dirty="0"/>
                <a:t> </a:t>
              </a:r>
              <a:r>
                <a:rPr lang="en-US" dirty="0" err="1"/>
                <a:t>команд</a:t>
              </a:r>
              <a:r>
                <a:rPr lang="en-US" dirty="0"/>
                <a:t>.</a:t>
              </a:r>
              <a:r>
                <a:rPr lang="en-US" dirty="0">
                  <a:cs typeface="Calibri"/>
                </a:rPr>
                <a:t>​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47881F-799D-4E8E-8115-58485929F0F0}"/>
                </a:ext>
              </a:extLst>
            </p:cNvPr>
            <p:cNvSpPr/>
            <p:nvPr/>
          </p:nvSpPr>
          <p:spPr>
            <a:xfrm>
              <a:off x="2356010" y="2782758"/>
              <a:ext cx="1328614" cy="429845"/>
            </a:xfrm>
            <a:prstGeom prst="ellipse">
              <a:avLst/>
            </a:prstGeom>
            <a:noFill/>
            <a:ln w="28575"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Группа 8">
            <a:extLst>
              <a:ext uri="{FF2B5EF4-FFF2-40B4-BE49-F238E27FC236}">
                <a16:creationId xmlns:a16="http://schemas.microsoft.com/office/drawing/2014/main" id="{F22D1B99-E534-44DA-80D3-85F2F7C3AF28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13" name="Группа 9">
              <a:extLst>
                <a:ext uri="{FF2B5EF4-FFF2-40B4-BE49-F238E27FC236}">
                  <a16:creationId xmlns:a16="http://schemas.microsoft.com/office/drawing/2014/main" id="{B365EF97-8887-4659-8F27-83510B7E4182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5" name="Прямоугольник 11">
                <a:extLst>
                  <a:ext uri="{FF2B5EF4-FFF2-40B4-BE49-F238E27FC236}">
                    <a16:creationId xmlns:a16="http://schemas.microsoft.com/office/drawing/2014/main" id="{6A9BC24C-57BC-4131-806F-3CAB97344B4F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6" name="Рисунок 12">
                <a:extLst>
                  <a:ext uri="{FF2B5EF4-FFF2-40B4-BE49-F238E27FC236}">
                    <a16:creationId xmlns:a16="http://schemas.microsoft.com/office/drawing/2014/main" id="{259F6811-1CBB-4F48-86FE-67962E08E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7" name="Picture 16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0E3159C9-6214-4546-B9CA-9422FE7FC1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D7B2EA-9F7C-491E-8102-341EDDC3A657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4" name="Рисунок 10">
              <a:extLst>
                <a:ext uri="{FF2B5EF4-FFF2-40B4-BE49-F238E27FC236}">
                  <a16:creationId xmlns:a16="http://schemas.microsoft.com/office/drawing/2014/main" id="{54970B7A-59B6-43DC-8AB2-F12226EC1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081C231-9046-4B2D-A00E-35E188A48709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4. Оператор </a:t>
            </a:r>
            <a:r>
              <a:rPr lang="ru-RU" sz="2000" b="1" dirty="0" err="1">
                <a:solidFill>
                  <a:schemeClr val="bg1"/>
                </a:solidFill>
                <a:latin typeface="Arial"/>
                <a:cs typeface="Arial"/>
              </a:rPr>
              <a:t>pass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 и тип </a:t>
            </a:r>
            <a:r>
              <a:rPr lang="ru-RU" sz="2000" b="1" dirty="0" err="1">
                <a:solidFill>
                  <a:schemeClr val="bg1"/>
                </a:solidFill>
                <a:latin typeface="Arial"/>
                <a:cs typeface="Arial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807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256102" y="5402973"/>
            <a:ext cx="8531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74D67"/>
                </a:solidFill>
                <a:latin typeface="Futura Md BT" panose="020B0602020204020303" pitchFamily="34" charset="0"/>
              </a:rPr>
              <a:t>UNEPG является совместным проектом </a:t>
            </a:r>
            <a:r>
              <a:rPr lang="ru-RU" sz="2000" dirty="0">
                <a:solidFill>
                  <a:srgbClr val="00B0F0"/>
                </a:solidFill>
                <a:latin typeface="Futura Md BT" panose="020B0602020204020303" pitchFamily="34" charset="0"/>
              </a:rPr>
              <a:t>ЮНИСЕФ Казахстан </a:t>
            </a:r>
            <a:r>
              <a:rPr lang="ru-RU" sz="2000" dirty="0">
                <a:solidFill>
                  <a:srgbClr val="074D67"/>
                </a:solidFill>
                <a:latin typeface="Futura Md BT" panose="020B0602020204020303" pitchFamily="34" charset="0"/>
              </a:rPr>
              <a:t>и Казахского национального университета имени аль–</a:t>
            </a:r>
            <a:r>
              <a:rPr lang="ru-RU" sz="2000" dirty="0" err="1">
                <a:solidFill>
                  <a:srgbClr val="074D67"/>
                </a:solidFill>
                <a:latin typeface="Futura Md BT" panose="020B0602020204020303" pitchFamily="34" charset="0"/>
              </a:rPr>
              <a:t>Фараби</a:t>
            </a:r>
            <a:endParaRPr lang="ru-RU" sz="2000" dirty="0">
              <a:solidFill>
                <a:srgbClr val="074D67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560914" y="0"/>
            <a:ext cx="11352942" cy="161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FCB414"/>
                </a:solidFill>
                <a:latin typeface="Futura Md BT" panose="020B0602020204020303" pitchFamily="34" charset="0"/>
              </a:rPr>
              <a:t>Запусти свою мечту</a:t>
            </a:r>
            <a:r>
              <a:rPr lang="en-US" sz="2800" dirty="0">
                <a:solidFill>
                  <a:srgbClr val="FCB414"/>
                </a:solidFill>
                <a:latin typeface="Futura Md BT" panose="020B0602020204020303" pitchFamily="34" charset="0"/>
              </a:rPr>
              <a:t>: </a:t>
            </a:r>
            <a:r>
              <a:rPr lang="ru-RU" sz="2800" dirty="0">
                <a:solidFill>
                  <a:prstClr val="black"/>
                </a:solidFill>
                <a:latin typeface="Futura Md BT" panose="020B0602020204020303" pitchFamily="34" charset="0"/>
              </a:rPr>
              <a:t>Образовательная программа по разработке наноспутников UniSat для девочек (UNEPG)</a:t>
            </a:r>
            <a:endParaRPr lang="ja-JP" altLang="en-US" sz="2800" dirty="0">
              <a:solidFill>
                <a:prstClr val="black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7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0">
        <p:split orient="vert"/>
      </p:transition>
    </mc:Choice>
    <mc:Fallback xmlns="">
      <p:transition spd="slow" advClick="0" advTm="10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5493" y="1217513"/>
            <a:ext cx="7585788" cy="3816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601371" y="215648"/>
            <a:ext cx="117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b="1" dirty="0" err="1">
                <a:solidFill>
                  <a:srgbClr val="001D3C"/>
                </a:solidFill>
                <a:latin typeface="Arial"/>
                <a:ea typeface="Arial"/>
                <a:cs typeface="Arial"/>
                <a:sym typeface="Arial"/>
              </a:rPr>
              <a:t>Основы</a:t>
            </a:r>
            <a:r>
              <a:rPr lang="en-US" sz="3200" b="1" dirty="0">
                <a:solidFill>
                  <a:srgbClr val="001D3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rgbClr val="001D3C"/>
                </a:solidFill>
                <a:latin typeface="Arial"/>
                <a:ea typeface="Arial"/>
                <a:cs typeface="Arial"/>
                <a:sym typeface="Arial"/>
              </a:rPr>
              <a:t>программирования</a:t>
            </a:r>
            <a:r>
              <a:rPr lang="en-US" sz="3200" b="1" i="0" u="none" strike="noStrike" cap="none" dirty="0">
                <a:solidFill>
                  <a:srgbClr val="001D3C"/>
                </a:solidFill>
                <a:latin typeface="Arial"/>
                <a:ea typeface="Arial"/>
                <a:cs typeface="Arial"/>
                <a:sym typeface="Arial"/>
              </a:rPr>
              <a:t> в Python</a:t>
            </a:r>
            <a:endParaRPr lang="en-US" sz="3200" b="1" dirty="0">
              <a:solidFill>
                <a:srgbClr val="001D3C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093933" y="1002751"/>
            <a:ext cx="697675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b="1" dirty="0">
              <a:solidFill>
                <a:schemeClr val="dk1"/>
              </a:solidFill>
            </a:endParaRPr>
          </a:p>
          <a:p>
            <a:endParaRPr lang="en-US" sz="2000" dirty="0">
              <a:solidFill>
                <a:schemeClr val="dk1"/>
              </a:solidFill>
              <a:cs typeface="Arial"/>
            </a:endParaRPr>
          </a:p>
        </p:txBody>
      </p:sp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8FFD09E8-193C-499F-BBB1-08D400438D6F}"/>
              </a:ext>
            </a:extLst>
          </p:cNvPr>
          <p:cNvSpPr txBox="1"/>
          <p:nvPr/>
        </p:nvSpPr>
        <p:spPr>
          <a:xfrm>
            <a:off x="7004615" y="1792628"/>
            <a:ext cx="64191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1) </a:t>
            </a:r>
            <a:r>
              <a:rPr lang="en-US" sz="2000" dirty="0" err="1">
                <a:solidFill>
                  <a:schemeClr val="dk1"/>
                </a:solidFill>
              </a:rPr>
              <a:t>Функции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  <a:endParaRPr lang="en-US" sz="2000" dirty="0">
              <a:solidFill>
                <a:schemeClr val="dk1"/>
              </a:solidFill>
              <a:cs typeface="Arial"/>
            </a:endParaRPr>
          </a:p>
        </p:txBody>
      </p:sp>
      <p:sp>
        <p:nvSpPr>
          <p:cNvPr id="10" name="Google Shape;107;p15">
            <a:extLst>
              <a:ext uri="{FF2B5EF4-FFF2-40B4-BE49-F238E27FC236}">
                <a16:creationId xmlns:a16="http://schemas.microsoft.com/office/drawing/2014/main" id="{7C97EF4E-E55A-4CA9-8A44-C47063C326B3}"/>
              </a:ext>
            </a:extLst>
          </p:cNvPr>
          <p:cNvSpPr txBox="1"/>
          <p:nvPr/>
        </p:nvSpPr>
        <p:spPr>
          <a:xfrm>
            <a:off x="7004616" y="2192214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2) </a:t>
            </a:r>
            <a:r>
              <a:rPr lang="en-US" sz="2000" dirty="0" err="1">
                <a:solidFill>
                  <a:schemeClr val="dk1"/>
                </a:solidFill>
              </a:rPr>
              <a:t>Параметры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функций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11" name="Google Shape;107;p15">
            <a:extLst>
              <a:ext uri="{FF2B5EF4-FFF2-40B4-BE49-F238E27FC236}">
                <a16:creationId xmlns:a16="http://schemas.microsoft.com/office/drawing/2014/main" id="{A91F13FC-83A2-425B-BF14-62E9F76FA44F}"/>
              </a:ext>
            </a:extLst>
          </p:cNvPr>
          <p:cNvSpPr txBox="1"/>
          <p:nvPr/>
        </p:nvSpPr>
        <p:spPr>
          <a:xfrm>
            <a:off x="7004615" y="2591799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3) </a:t>
            </a:r>
            <a:r>
              <a:rPr lang="en-US" sz="2000" dirty="0" err="1">
                <a:solidFill>
                  <a:schemeClr val="dk1"/>
                </a:solidFill>
              </a:rPr>
              <a:t>Ключевые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аргументы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88FA4D31-4CDB-4F95-AB63-C5EC7B168E11}"/>
              </a:ext>
            </a:extLst>
          </p:cNvPr>
          <p:cNvSpPr txBox="1"/>
          <p:nvPr/>
        </p:nvSpPr>
        <p:spPr>
          <a:xfrm>
            <a:off x="7004616" y="2991385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4) </a:t>
            </a:r>
            <a:r>
              <a:rPr lang="en-US" sz="2000" dirty="0" err="1">
                <a:solidFill>
                  <a:schemeClr val="dk1"/>
                </a:solidFill>
              </a:rPr>
              <a:t>Переменное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число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параметров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1898BD93-BF7C-4137-BEC9-9170156CBBE9}"/>
              </a:ext>
            </a:extLst>
          </p:cNvPr>
          <p:cNvSpPr txBox="1"/>
          <p:nvPr/>
        </p:nvSpPr>
        <p:spPr>
          <a:xfrm>
            <a:off x="7004616" y="3390970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5) </a:t>
            </a:r>
            <a:r>
              <a:rPr lang="en-US" sz="2000" dirty="0" err="1">
                <a:solidFill>
                  <a:schemeClr val="dk1"/>
                </a:solidFill>
              </a:rPr>
              <a:t>Оператор</a:t>
            </a:r>
            <a:r>
              <a:rPr lang="en-US" sz="2000" dirty="0">
                <a:solidFill>
                  <a:schemeClr val="dk1"/>
                </a:solidFill>
              </a:rPr>
              <a:t> return;</a:t>
            </a:r>
            <a:endParaRPr lang="en-US" sz="3200" b="1" dirty="0">
              <a:solidFill>
                <a:schemeClr val="dk1"/>
              </a:solidFill>
            </a:endParaRPr>
          </a:p>
        </p:txBody>
      </p:sp>
      <p:grpSp>
        <p:nvGrpSpPr>
          <p:cNvPr id="14" name="Группа 8">
            <a:extLst>
              <a:ext uri="{FF2B5EF4-FFF2-40B4-BE49-F238E27FC236}">
                <a16:creationId xmlns:a16="http://schemas.microsoft.com/office/drawing/2014/main" id="{A438F283-9C52-4AB2-B523-5B6EE62F4832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15" name="Группа 9">
              <a:extLst>
                <a:ext uri="{FF2B5EF4-FFF2-40B4-BE49-F238E27FC236}">
                  <a16:creationId xmlns:a16="http://schemas.microsoft.com/office/drawing/2014/main" id="{27726B12-E661-4D00-9822-F835E86423D5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7" name="Прямоугольник 11">
                <a:extLst>
                  <a:ext uri="{FF2B5EF4-FFF2-40B4-BE49-F238E27FC236}">
                    <a16:creationId xmlns:a16="http://schemas.microsoft.com/office/drawing/2014/main" id="{1AB42C44-60B0-4242-8530-28C8ADD4A0BA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8" name="Рисунок 12">
                <a:extLst>
                  <a:ext uri="{FF2B5EF4-FFF2-40B4-BE49-F238E27FC236}">
                    <a16:creationId xmlns:a16="http://schemas.microsoft.com/office/drawing/2014/main" id="{331181D7-A416-4466-AB00-5C0643C9D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9" name="Picture 18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4B236F53-92AC-4A8A-A4AF-49256CBE5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7">
                <a:extLst>
                  <a:ext uri="{FF2B5EF4-FFF2-40B4-BE49-F238E27FC236}">
                    <a16:creationId xmlns:a16="http://schemas.microsoft.com/office/drawing/2014/main" id="{1AAF2975-427A-4F58-910A-412192C37CD3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6" name="Рисунок 10">
              <a:extLst>
                <a:ext uri="{FF2B5EF4-FFF2-40B4-BE49-F238E27FC236}">
                  <a16:creationId xmlns:a16="http://schemas.microsoft.com/office/drawing/2014/main" id="{C28ABBA4-CE70-4499-8B7C-9D4C132C1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3" name="Google Shape;107;p15">
            <a:extLst>
              <a:ext uri="{FF2B5EF4-FFF2-40B4-BE49-F238E27FC236}">
                <a16:creationId xmlns:a16="http://schemas.microsoft.com/office/drawing/2014/main" id="{E6168789-B1D3-497B-A23E-974550BE24C2}"/>
              </a:ext>
            </a:extLst>
          </p:cNvPr>
          <p:cNvSpPr txBox="1"/>
          <p:nvPr/>
        </p:nvSpPr>
        <p:spPr>
          <a:xfrm>
            <a:off x="7008333" y="3794272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6) </a:t>
            </a:r>
            <a:r>
              <a:rPr lang="en-US" sz="2000" dirty="0" err="1">
                <a:solidFill>
                  <a:schemeClr val="dk1"/>
                </a:solidFill>
              </a:rPr>
              <a:t>Цикл</a:t>
            </a:r>
            <a:r>
              <a:rPr lang="en-US" sz="2000" dirty="0">
                <a:solidFill>
                  <a:schemeClr val="dk1"/>
                </a:solidFill>
              </a:rPr>
              <a:t> for;</a:t>
            </a:r>
            <a:endParaRPr lang="en-US" sz="3200" b="1" dirty="0">
              <a:solidFill>
                <a:schemeClr val="dk1"/>
              </a:solidFill>
            </a:endParaRPr>
          </a:p>
        </p:txBody>
      </p:sp>
      <p:sp>
        <p:nvSpPr>
          <p:cNvPr id="2" name="Google Shape;107;p15">
            <a:extLst>
              <a:ext uri="{FF2B5EF4-FFF2-40B4-BE49-F238E27FC236}">
                <a16:creationId xmlns:a16="http://schemas.microsoft.com/office/drawing/2014/main" id="{2CE845FB-9A48-4B81-9D0E-157A97DD1ACD}"/>
              </a:ext>
            </a:extLst>
          </p:cNvPr>
          <p:cNvSpPr txBox="1"/>
          <p:nvPr/>
        </p:nvSpPr>
        <p:spPr>
          <a:xfrm>
            <a:off x="7002757" y="4197574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7) </a:t>
            </a:r>
            <a:r>
              <a:rPr lang="en-US" sz="2000" dirty="0" err="1">
                <a:solidFill>
                  <a:schemeClr val="dk1"/>
                </a:solidFill>
              </a:rPr>
              <a:t>Оператор</a:t>
            </a:r>
            <a:r>
              <a:rPr lang="en-US" sz="2000" dirty="0">
                <a:solidFill>
                  <a:schemeClr val="dk1"/>
                </a:solidFill>
              </a:rPr>
              <a:t> pass и </a:t>
            </a:r>
            <a:r>
              <a:rPr lang="en-US" sz="2000" dirty="0" err="1">
                <a:solidFill>
                  <a:schemeClr val="dk1"/>
                </a:solidFill>
              </a:rPr>
              <a:t>тип</a:t>
            </a:r>
            <a:r>
              <a:rPr lang="en-US" sz="2000" dirty="0">
                <a:solidFill>
                  <a:schemeClr val="dk1"/>
                </a:solidFill>
              </a:rPr>
              <a:t> None;</a:t>
            </a:r>
            <a:endParaRPr lang="en-US" sz="3200" b="1" dirty="0">
              <a:solidFill>
                <a:schemeClr val="dk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897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AA9B1C33-D7B9-4340-9B17-6ED074F20459}"/>
              </a:ext>
            </a:extLst>
          </p:cNvPr>
          <p:cNvSpPr txBox="1"/>
          <p:nvPr/>
        </p:nvSpPr>
        <p:spPr>
          <a:xfrm>
            <a:off x="1072786" y="4221320"/>
            <a:ext cx="10322529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      </a:t>
            </a:r>
            <a:r>
              <a:rPr lang="en-US" b="1" dirty="0" err="1">
                <a:solidFill>
                  <a:srgbClr val="00ADEF"/>
                </a:solidFill>
                <a:ea typeface="+mn-lt"/>
                <a:cs typeface="+mn-lt"/>
              </a:rPr>
              <a:t>Функции</a:t>
            </a:r>
            <a:r>
              <a:rPr lang="en-US" b="1" dirty="0">
                <a:solidFill>
                  <a:srgbClr val="00ADEF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–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многократно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используемые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фрагменты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программы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позволяют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дать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определённому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блоку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команд</a:t>
            </a:r>
            <a:r>
              <a:rPr lang="en-US" dirty="0">
                <a:ea typeface="+mn-lt"/>
                <a:cs typeface="+mn-lt"/>
              </a:rPr>
              <a:t> с </a:t>
            </a:r>
            <a:r>
              <a:rPr lang="en-US" dirty="0" err="1">
                <a:ea typeface="+mn-lt"/>
                <a:cs typeface="+mn-lt"/>
              </a:rPr>
              <a:t>тем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чтобы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впоследствии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запускать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этот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блок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указанному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имени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любом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месте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программы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сколь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угодно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много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раз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называется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вызовом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76E3CF-F07A-4794-81BD-2C0FCFD14A3F}"/>
              </a:ext>
            </a:extLst>
          </p:cNvPr>
          <p:cNvGrpSpPr/>
          <p:nvPr/>
        </p:nvGrpSpPr>
        <p:grpSpPr>
          <a:xfrm>
            <a:off x="4719010" y="1463976"/>
            <a:ext cx="2223976" cy="2144231"/>
            <a:chOff x="4867692" y="1872854"/>
            <a:chExt cx="2223976" cy="2144231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E6551F47-2BDF-4639-8342-116DBE00ED9B}"/>
                </a:ext>
              </a:extLst>
            </p:cNvPr>
            <p:cNvSpPr/>
            <p:nvPr/>
          </p:nvSpPr>
          <p:spPr>
            <a:xfrm>
              <a:off x="4867692" y="1872854"/>
              <a:ext cx="2223976" cy="2144231"/>
            </a:xfrm>
            <a:prstGeom prst="cube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B8C7FD-FCA9-4C23-924D-AF06428E70EA}"/>
                </a:ext>
              </a:extLst>
            </p:cNvPr>
            <p:cNvSpPr txBox="1"/>
            <p:nvPr/>
          </p:nvSpPr>
          <p:spPr>
            <a:xfrm>
              <a:off x="5133089" y="3219228"/>
              <a:ext cx="1228061" cy="369332"/>
            </a:xfrm>
            <a:prstGeom prst="rect">
              <a:avLst/>
            </a:prstGeom>
            <a:solidFill>
              <a:srgbClr val="00ADEF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cs typeface="Calibri"/>
                </a:rPr>
                <a:t>calc(a, b)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599114-FCDA-4ED7-BAC8-2BFEF342D8B5}"/>
                </a:ext>
              </a:extLst>
            </p:cNvPr>
            <p:cNvSpPr txBox="1"/>
            <p:nvPr/>
          </p:nvSpPr>
          <p:spPr>
            <a:xfrm>
              <a:off x="5079926" y="2572414"/>
              <a:ext cx="1228061" cy="369332"/>
            </a:xfrm>
            <a:prstGeom prst="rect">
              <a:avLst/>
            </a:prstGeom>
            <a:solidFill>
              <a:srgbClr val="00ADEF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cs typeface="Calibri"/>
                </a:rPr>
                <a:t>Функция</a:t>
              </a:r>
              <a:endParaRPr lang="en-US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178DA-1FAE-42B8-99CE-D779A979A8E1}"/>
              </a:ext>
            </a:extLst>
          </p:cNvPr>
          <p:cNvGrpSpPr/>
          <p:nvPr/>
        </p:nvGrpSpPr>
        <p:grpSpPr>
          <a:xfrm>
            <a:off x="2250624" y="2287583"/>
            <a:ext cx="2172029" cy="826919"/>
            <a:chOff x="2399307" y="2696461"/>
            <a:chExt cx="2172029" cy="826919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9C2D1A6-DFBB-49E6-8843-6247756B4D6D}"/>
                </a:ext>
              </a:extLst>
            </p:cNvPr>
            <p:cNvSpPr/>
            <p:nvPr/>
          </p:nvSpPr>
          <p:spPr>
            <a:xfrm>
              <a:off x="2399307" y="3036055"/>
              <a:ext cx="2099930" cy="487325"/>
            </a:xfrm>
            <a:prstGeom prst="right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892F2F-7263-42C4-931B-782240A49AAF}"/>
                </a:ext>
              </a:extLst>
            </p:cNvPr>
            <p:cNvSpPr txBox="1"/>
            <p:nvPr/>
          </p:nvSpPr>
          <p:spPr>
            <a:xfrm>
              <a:off x="2598997" y="2696461"/>
              <a:ext cx="197233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Ввод</a:t>
              </a:r>
              <a:r>
                <a:rPr lang="en-US" b="1" dirty="0"/>
                <a:t> (a=3, b=5)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27E764-62A9-4587-982D-CB0440D0B146}"/>
              </a:ext>
            </a:extLst>
          </p:cNvPr>
          <p:cNvGrpSpPr/>
          <p:nvPr/>
        </p:nvGrpSpPr>
        <p:grpSpPr>
          <a:xfrm>
            <a:off x="7354251" y="2225560"/>
            <a:ext cx="2099930" cy="791477"/>
            <a:chOff x="7502934" y="2634438"/>
            <a:chExt cx="2099930" cy="791477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D2E803D-F996-4DAC-A2D9-07EFF321C185}"/>
                </a:ext>
              </a:extLst>
            </p:cNvPr>
            <p:cNvSpPr/>
            <p:nvPr/>
          </p:nvSpPr>
          <p:spPr>
            <a:xfrm>
              <a:off x="7502934" y="2938590"/>
              <a:ext cx="2099930" cy="487325"/>
            </a:xfrm>
            <a:prstGeom prst="right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412D56-EE58-4C53-B1B9-2B83FF135F5A}"/>
                </a:ext>
              </a:extLst>
            </p:cNvPr>
            <p:cNvSpPr txBox="1"/>
            <p:nvPr/>
          </p:nvSpPr>
          <p:spPr>
            <a:xfrm>
              <a:off x="7897554" y="2634438"/>
              <a:ext cx="113945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cs typeface="Calibri"/>
                </a:rPr>
                <a:t>Выход</a:t>
              </a:r>
              <a:r>
                <a:rPr lang="en-US" b="1" dirty="0">
                  <a:cs typeface="Calibri"/>
                </a:rPr>
                <a:t>(8)</a:t>
              </a:r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E2B85DCA-9536-43DC-97F4-285DE2660550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1. Функции</a:t>
            </a:r>
            <a:endParaRPr lang="ru-RU" sz="2000" b="1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2" name="Группа 8">
            <a:extLst>
              <a:ext uri="{FF2B5EF4-FFF2-40B4-BE49-F238E27FC236}">
                <a16:creationId xmlns:a16="http://schemas.microsoft.com/office/drawing/2014/main" id="{EC139189-9427-4DB8-96A6-BCE884D7AAEE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19" name="Группа 9">
              <a:extLst>
                <a:ext uri="{FF2B5EF4-FFF2-40B4-BE49-F238E27FC236}">
                  <a16:creationId xmlns:a16="http://schemas.microsoft.com/office/drawing/2014/main" id="{059ED6F9-3178-4EBF-8316-490126B12EE5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21" name="Прямоугольник 11">
                <a:extLst>
                  <a:ext uri="{FF2B5EF4-FFF2-40B4-BE49-F238E27FC236}">
                    <a16:creationId xmlns:a16="http://schemas.microsoft.com/office/drawing/2014/main" id="{0852382D-3579-4362-AF75-E74667CC443C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2" name="Рисунок 12">
                <a:extLst>
                  <a:ext uri="{FF2B5EF4-FFF2-40B4-BE49-F238E27FC236}">
                    <a16:creationId xmlns:a16="http://schemas.microsoft.com/office/drawing/2014/main" id="{6F5D0824-0223-4E64-A7D1-3D02A59EE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23" name="Picture 22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0FBC2D9E-CBA0-48CF-AD06-7EE3DA360F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980227-BF4C-4DEC-901B-ACFF85BAA9D3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0" name="Рисунок 10">
              <a:extLst>
                <a:ext uri="{FF2B5EF4-FFF2-40B4-BE49-F238E27FC236}">
                  <a16:creationId xmlns:a16="http://schemas.microsoft.com/office/drawing/2014/main" id="{693281EC-E283-4F22-A8BC-839005832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0B70D0-35F8-4801-8F14-5D23655E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07" y="1083665"/>
            <a:ext cx="5451399" cy="3340797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F7706DE-61A5-4C34-9F13-C42324F73EDC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1. Функции</a:t>
            </a:r>
            <a:endParaRPr lang="ru-RU" sz="2000" b="1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4" name="Группа 8">
            <a:extLst>
              <a:ext uri="{FF2B5EF4-FFF2-40B4-BE49-F238E27FC236}">
                <a16:creationId xmlns:a16="http://schemas.microsoft.com/office/drawing/2014/main" id="{33A454E7-2483-491D-89FC-182934D8E026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9" name="Группа 9">
              <a:extLst>
                <a:ext uri="{FF2B5EF4-FFF2-40B4-BE49-F238E27FC236}">
                  <a16:creationId xmlns:a16="http://schemas.microsoft.com/office/drawing/2014/main" id="{D14C60F1-FB03-499F-AC03-E2281AD22264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1" name="Прямоугольник 11">
                <a:extLst>
                  <a:ext uri="{FF2B5EF4-FFF2-40B4-BE49-F238E27FC236}">
                    <a16:creationId xmlns:a16="http://schemas.microsoft.com/office/drawing/2014/main" id="{AFCF680D-C40F-448F-8FD3-693205BBA64C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" name="Рисунок 12">
                <a:extLst>
                  <a:ext uri="{FF2B5EF4-FFF2-40B4-BE49-F238E27FC236}">
                    <a16:creationId xmlns:a16="http://schemas.microsoft.com/office/drawing/2014/main" id="{BF601D8D-F42D-4777-A50D-2B1E76331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3" name="Picture 12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BDE35461-BC62-4160-A73B-C3D5B5469A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A4F63C-C588-4FBF-94F3-14B7FF51B678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0" name="Рисунок 10">
              <a:extLst>
                <a:ext uri="{FF2B5EF4-FFF2-40B4-BE49-F238E27FC236}">
                  <a16:creationId xmlns:a16="http://schemas.microsoft.com/office/drawing/2014/main" id="{490923FD-6661-4BC6-8757-41F96FA7F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30ADA4-2875-4A57-B9C7-68A07F657F0F}"/>
              </a:ext>
            </a:extLst>
          </p:cNvPr>
          <p:cNvSpPr txBox="1"/>
          <p:nvPr/>
        </p:nvSpPr>
        <p:spPr>
          <a:xfrm>
            <a:off x="4510668" y="45106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Структура</a:t>
            </a:r>
            <a:r>
              <a:rPr lang="en-US" dirty="0"/>
              <a:t> </a:t>
            </a:r>
            <a:r>
              <a:rPr lang="en-US" dirty="0" err="1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4078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AA9B1C33-D7B9-4340-9B17-6ED074F20459}"/>
              </a:ext>
            </a:extLst>
          </p:cNvPr>
          <p:cNvSpPr txBox="1"/>
          <p:nvPr/>
        </p:nvSpPr>
        <p:spPr>
          <a:xfrm>
            <a:off x="1592529" y="4321812"/>
            <a:ext cx="10322529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   </a:t>
            </a:r>
            <a:r>
              <a:rPr lang="en-US" b="1" dirty="0" err="1">
                <a:solidFill>
                  <a:srgbClr val="00ADEF"/>
                </a:solidFill>
                <a:ea typeface="+mn-lt"/>
                <a:cs typeface="+mn-lt"/>
              </a:rPr>
              <a:t>Параметры</a:t>
            </a:r>
            <a:r>
              <a:rPr lang="en-US" b="1" dirty="0">
                <a:solidFill>
                  <a:srgbClr val="00ADE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указываются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скобках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объявлении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разделяются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запятыми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Аналогично </a:t>
            </a:r>
            <a:r>
              <a:rPr lang="en-US" dirty="0" err="1">
                <a:ea typeface="+mn-lt"/>
                <a:cs typeface="+mn-lt"/>
              </a:rPr>
              <a:t>мы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передаём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вызываем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функцию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Обратите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внимание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терминологию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имена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указанные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объявлении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называются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00ADEF"/>
                </a:solidFill>
                <a:ea typeface="+mn-lt"/>
                <a:cs typeface="+mn-lt"/>
              </a:rPr>
              <a:t>параметрами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то</a:t>
            </a:r>
            <a:r>
              <a:rPr lang="en-US" dirty="0">
                <a:ea typeface="+mn-lt"/>
                <a:cs typeface="+mn-lt"/>
              </a:rPr>
              <a:t>-</a:t>
            </a:r>
          </a:p>
          <a:p>
            <a:r>
              <a:rPr lang="en-US" dirty="0" err="1">
                <a:ea typeface="+mn-lt"/>
                <a:cs typeface="+mn-lt"/>
              </a:rPr>
              <a:t>гда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которые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вы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передаёте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функцию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её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вызове</a:t>
            </a:r>
            <a:r>
              <a:rPr lang="en-US" dirty="0">
                <a:ea typeface="+mn-lt"/>
                <a:cs typeface="+mn-lt"/>
              </a:rPr>
              <a:t>, – </a:t>
            </a:r>
            <a:r>
              <a:rPr lang="en-US" b="1" dirty="0" err="1">
                <a:solidFill>
                  <a:srgbClr val="00ADEF"/>
                </a:solidFill>
                <a:ea typeface="+mn-lt"/>
                <a:cs typeface="+mn-lt"/>
              </a:rPr>
              <a:t>аргументами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20C03-B7EB-4E22-A1D8-B7B950B20970}"/>
              </a:ext>
            </a:extLst>
          </p:cNvPr>
          <p:cNvSpPr txBox="1"/>
          <p:nvPr/>
        </p:nvSpPr>
        <p:spPr>
          <a:xfrm>
            <a:off x="2168048" y="1001708"/>
            <a:ext cx="44266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def  max(      ,      ):</a:t>
            </a:r>
            <a:endParaRPr lang="en-US" sz="3600" dirty="0">
              <a:cs typeface="Calibri"/>
            </a:endParaRPr>
          </a:p>
          <a:p>
            <a:r>
              <a:rPr lang="en-US" sz="3600" dirty="0">
                <a:cs typeface="Calibri"/>
              </a:rPr>
              <a:t>        # </a:t>
            </a:r>
            <a:r>
              <a:rPr lang="en-US" sz="3600" dirty="0" err="1">
                <a:cs typeface="Calibri"/>
              </a:rPr>
              <a:t>Тело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функции</a:t>
            </a:r>
            <a:endParaRPr lang="en-US" sz="36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A3377-6A91-4948-AEE4-A3DC3E5963B7}"/>
              </a:ext>
            </a:extLst>
          </p:cNvPr>
          <p:cNvSpPr txBox="1"/>
          <p:nvPr/>
        </p:nvSpPr>
        <p:spPr>
          <a:xfrm>
            <a:off x="2114885" y="2977591"/>
            <a:ext cx="43735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print(max(     ,      ))</a:t>
            </a:r>
            <a:endParaRPr lang="en-US" sz="3600" dirty="0"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2E776E-C09D-403E-8194-2B8F0AC0A6C6}"/>
              </a:ext>
            </a:extLst>
          </p:cNvPr>
          <p:cNvSpPr/>
          <p:nvPr/>
        </p:nvSpPr>
        <p:spPr>
          <a:xfrm>
            <a:off x="4028927" y="1027787"/>
            <a:ext cx="491642" cy="559800"/>
          </a:xfrm>
          <a:prstGeom prst="roundRect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7DF5E8-B331-417D-AC0F-F9A7A694365B}"/>
              </a:ext>
            </a:extLst>
          </p:cNvPr>
          <p:cNvSpPr/>
          <p:nvPr/>
        </p:nvSpPr>
        <p:spPr>
          <a:xfrm>
            <a:off x="4799787" y="1027787"/>
            <a:ext cx="491642" cy="559800"/>
          </a:xfrm>
          <a:prstGeom prst="roundRect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cs typeface="Calibri"/>
              </a:rPr>
              <a:t>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7B1F44-82A2-42AE-ABE4-E633B701AE9C}"/>
              </a:ext>
            </a:extLst>
          </p:cNvPr>
          <p:cNvSpPr/>
          <p:nvPr/>
        </p:nvSpPr>
        <p:spPr>
          <a:xfrm>
            <a:off x="4152973" y="3021391"/>
            <a:ext cx="491642" cy="559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00ADEF"/>
                </a:solidFill>
                <a:cs typeface="Calibri"/>
              </a:rPr>
              <a:t>a</a:t>
            </a:r>
            <a:endParaRPr lang="en-US">
              <a:solidFill>
                <a:srgbClr val="00ADEF"/>
              </a:solidFill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92A183-2D7B-4B91-9A4E-CD1087CC4B41}"/>
              </a:ext>
            </a:extLst>
          </p:cNvPr>
          <p:cNvSpPr/>
          <p:nvPr/>
        </p:nvSpPr>
        <p:spPr>
          <a:xfrm>
            <a:off x="4897251" y="3021391"/>
            <a:ext cx="491642" cy="559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00ADEF"/>
                </a:solidFill>
                <a:cs typeface="Calibri"/>
              </a:rPr>
              <a:t>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AB460-C324-4674-AA4C-94F5C9430F28}"/>
              </a:ext>
            </a:extLst>
          </p:cNvPr>
          <p:cNvGrpSpPr/>
          <p:nvPr/>
        </p:nvGrpSpPr>
        <p:grpSpPr>
          <a:xfrm>
            <a:off x="6545298" y="1080949"/>
            <a:ext cx="2591570" cy="2455938"/>
            <a:chOff x="6071371" y="1489827"/>
            <a:chExt cx="2591570" cy="245593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D216421-45C8-4B0B-AA65-A33A65D9BB8C}"/>
                </a:ext>
              </a:extLst>
            </p:cNvPr>
            <p:cNvSpPr/>
            <p:nvPr/>
          </p:nvSpPr>
          <p:spPr>
            <a:xfrm>
              <a:off x="6071371" y="1489827"/>
              <a:ext cx="2538408" cy="559800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>
                  <a:ea typeface="+mn-lt"/>
                  <a:cs typeface="+mn-lt"/>
                </a:rPr>
                <a:t>- </a:t>
              </a:r>
              <a:r>
                <a:rPr lang="en-US" sz="2800" b="1" i="1" dirty="0" err="1">
                  <a:ea typeface="+mn-lt"/>
                  <a:cs typeface="+mn-lt"/>
                </a:rPr>
                <a:t>параметры</a:t>
              </a:r>
              <a:endParaRPr lang="en-US" sz="2800" b="1" i="1" dirty="0">
                <a:ea typeface="+mn-lt"/>
                <a:cs typeface="+mn-lt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2F5621C-51F8-4560-87B5-3AA121F8B641}"/>
                </a:ext>
              </a:extLst>
            </p:cNvPr>
            <p:cNvSpPr/>
            <p:nvPr/>
          </p:nvSpPr>
          <p:spPr>
            <a:xfrm>
              <a:off x="6124533" y="3385965"/>
              <a:ext cx="2538408" cy="559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>
                  <a:solidFill>
                    <a:srgbClr val="00ADEF"/>
                  </a:solidFill>
                  <a:ea typeface="+mn-lt"/>
                  <a:cs typeface="+mn-lt"/>
                </a:rPr>
                <a:t>- </a:t>
              </a:r>
              <a:r>
                <a:rPr lang="en-US" sz="2800" b="1" i="1" dirty="0" err="1">
                  <a:solidFill>
                    <a:srgbClr val="00ADEF"/>
                  </a:solidFill>
                  <a:ea typeface="+mn-lt"/>
                  <a:cs typeface="+mn-lt"/>
                </a:rPr>
                <a:t>аргументы</a:t>
              </a:r>
              <a:endParaRPr lang="en-US" sz="2800" b="1" i="1" dirty="0">
                <a:solidFill>
                  <a:srgbClr val="00ADEF"/>
                </a:solidFill>
                <a:ea typeface="+mn-lt"/>
                <a:cs typeface="+mn-lt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D523B-7CE7-47DC-8555-1C531D3913D8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2. Параметры функции</a:t>
            </a:r>
            <a:endParaRPr lang="ru-RU" sz="2000" b="1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4" name="Группа 8">
            <a:extLst>
              <a:ext uri="{FF2B5EF4-FFF2-40B4-BE49-F238E27FC236}">
                <a16:creationId xmlns:a16="http://schemas.microsoft.com/office/drawing/2014/main" id="{FA75ECCC-720D-410C-9431-CD09FD9032C8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17" name="Группа 9">
              <a:extLst>
                <a:ext uri="{FF2B5EF4-FFF2-40B4-BE49-F238E27FC236}">
                  <a16:creationId xmlns:a16="http://schemas.microsoft.com/office/drawing/2014/main" id="{89C277F5-9CD3-4B85-9330-848543519BC8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9" name="Прямоугольник 11">
                <a:extLst>
                  <a:ext uri="{FF2B5EF4-FFF2-40B4-BE49-F238E27FC236}">
                    <a16:creationId xmlns:a16="http://schemas.microsoft.com/office/drawing/2014/main" id="{070D2299-0F9B-4CC7-BFBD-D56978448096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0" name="Рисунок 12">
                <a:extLst>
                  <a:ext uri="{FF2B5EF4-FFF2-40B4-BE49-F238E27FC236}">
                    <a16:creationId xmlns:a16="http://schemas.microsoft.com/office/drawing/2014/main" id="{2B53FF2C-E749-4913-B2D0-21ABE377A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21" name="Picture 20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A64C3949-D773-468B-B73E-37B83DB7AF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93B157-9782-4C64-B40D-C7A9C9C16875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8" name="Рисунок 10">
              <a:extLst>
                <a:ext uri="{FF2B5EF4-FFF2-40B4-BE49-F238E27FC236}">
                  <a16:creationId xmlns:a16="http://schemas.microsoft.com/office/drawing/2014/main" id="{7C0D3671-74A6-45CD-8DA0-82920D34B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3D1DF3C-8171-430E-BF0B-366D57A43051}"/>
              </a:ext>
            </a:extLst>
          </p:cNvPr>
          <p:cNvSpPr txBox="1"/>
          <p:nvPr/>
        </p:nvSpPr>
        <p:spPr>
          <a:xfrm>
            <a:off x="1627317" y="4499086"/>
            <a:ext cx="11502700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 </a:t>
            </a:r>
            <a:r>
              <a:rPr lang="en-US" dirty="0" err="1">
                <a:ea typeface="+mn-lt"/>
                <a:cs typeface="+mn-lt"/>
              </a:rPr>
              <a:t>Если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имеется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некоторая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функция</a:t>
            </a:r>
            <a:r>
              <a:rPr lang="en-US" dirty="0">
                <a:ea typeface="+mn-lt"/>
                <a:cs typeface="+mn-lt"/>
              </a:rPr>
              <a:t> с </a:t>
            </a:r>
            <a:r>
              <a:rPr lang="en-US" dirty="0" err="1">
                <a:ea typeface="+mn-lt"/>
                <a:cs typeface="+mn-lt"/>
              </a:rPr>
              <a:t>большим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числом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параметров</a:t>
            </a:r>
            <a:r>
              <a:rPr lang="en-US" dirty="0">
                <a:ea typeface="+mn-lt"/>
                <a:cs typeface="+mn-lt"/>
              </a:rPr>
              <a:t>, и 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её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вызове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тре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буется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указать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только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некоторые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них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этих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параметров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могут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задаваться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их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имени</a:t>
            </a:r>
            <a:r>
              <a:rPr lang="en-US" dirty="0">
                <a:ea typeface="+mn-lt"/>
                <a:cs typeface="+mn-lt"/>
              </a:rPr>
              <a:t> –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называется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00ADEF"/>
                </a:solidFill>
                <a:ea typeface="+mn-lt"/>
                <a:cs typeface="+mn-lt"/>
              </a:rPr>
              <a:t>ключевые</a:t>
            </a:r>
            <a:r>
              <a:rPr lang="en-US" b="1" dirty="0">
                <a:solidFill>
                  <a:srgbClr val="00ADEF"/>
                </a:solidFill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00ADEF"/>
                </a:solidFill>
                <a:ea typeface="+mn-lt"/>
                <a:cs typeface="+mn-lt"/>
              </a:rPr>
              <a:t>параметры</a:t>
            </a:r>
            <a:r>
              <a:rPr lang="en-US" dirty="0">
                <a:ea typeface="+mn-lt"/>
                <a:cs typeface="+mn-lt"/>
              </a:rPr>
              <a:t>. В </a:t>
            </a:r>
            <a:r>
              <a:rPr lang="en-US" dirty="0" err="1">
                <a:ea typeface="+mn-lt"/>
                <a:cs typeface="+mn-lt"/>
              </a:rPr>
              <a:t>этом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случае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передачи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аргументов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используется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00ADEF"/>
                </a:solidFill>
                <a:ea typeface="+mn-lt"/>
                <a:cs typeface="+mn-lt"/>
              </a:rPr>
              <a:t>имя</a:t>
            </a:r>
            <a:r>
              <a:rPr lang="en-US" b="1" dirty="0">
                <a:solidFill>
                  <a:srgbClr val="00ADEF"/>
                </a:solidFill>
                <a:ea typeface="+mn-lt"/>
                <a:cs typeface="+mn-lt"/>
              </a:rPr>
              <a:t> (</a:t>
            </a:r>
            <a:r>
              <a:rPr lang="en-US" b="1" dirty="0" err="1">
                <a:solidFill>
                  <a:srgbClr val="00ADEF"/>
                </a:solidFill>
                <a:ea typeface="+mn-lt"/>
                <a:cs typeface="+mn-lt"/>
              </a:rPr>
              <a:t>ключ</a:t>
            </a:r>
            <a:r>
              <a:rPr lang="en-US" b="1" dirty="0">
                <a:solidFill>
                  <a:srgbClr val="00ADEF"/>
                </a:solidFill>
                <a:ea typeface="+mn-lt"/>
                <a:cs typeface="+mn-lt"/>
              </a:rPr>
              <a:t>)</a:t>
            </a:r>
            <a:r>
              <a:rPr lang="en-US" dirty="0">
                <a:solidFill>
                  <a:srgbClr val="00ADE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вместо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позиции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было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сих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пор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81880-9689-446E-A55E-50ACCBE070E7}"/>
              </a:ext>
            </a:extLst>
          </p:cNvPr>
          <p:cNvSpPr txBox="1"/>
          <p:nvPr/>
        </p:nvSpPr>
        <p:spPr>
          <a:xfrm>
            <a:off x="1071006" y="911041"/>
            <a:ext cx="73824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print("</a:t>
            </a:r>
            <a:r>
              <a:rPr lang="en-US" sz="3600" dirty="0">
                <a:solidFill>
                  <a:srgbClr val="00ADEF"/>
                </a:solidFill>
              </a:rPr>
              <a:t>Hello</a:t>
            </a:r>
            <a:r>
              <a:rPr lang="en-US" sz="3600" dirty="0"/>
              <a:t>", "</a:t>
            </a:r>
            <a:r>
              <a:rPr lang="en-US" sz="3600" dirty="0">
                <a:solidFill>
                  <a:srgbClr val="00ADEF"/>
                </a:solidFill>
              </a:rPr>
              <a:t>Unisat</a:t>
            </a:r>
            <a:r>
              <a:rPr lang="en-US" sz="3600" dirty="0"/>
              <a:t>",                      )</a:t>
            </a:r>
            <a:endParaRPr lang="en-US" sz="3600" dirty="0">
              <a:cs typeface="Calibri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91296C-FE4A-4820-B16C-9FC7BF370B5F}"/>
              </a:ext>
            </a:extLst>
          </p:cNvPr>
          <p:cNvSpPr/>
          <p:nvPr/>
        </p:nvSpPr>
        <p:spPr>
          <a:xfrm>
            <a:off x="5576319" y="905789"/>
            <a:ext cx="892179" cy="647723"/>
          </a:xfrm>
          <a:prstGeom prst="roundRect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err="1">
                <a:cs typeface="Calibri"/>
              </a:rPr>
              <a:t>sep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448010-D94C-4D05-AC69-3314E0E51BAE}"/>
              </a:ext>
            </a:extLst>
          </p:cNvPr>
          <p:cNvGrpSpPr/>
          <p:nvPr/>
        </p:nvGrpSpPr>
        <p:grpSpPr>
          <a:xfrm>
            <a:off x="8875220" y="525210"/>
            <a:ext cx="1910818" cy="1242035"/>
            <a:chOff x="9005318" y="627429"/>
            <a:chExt cx="1910818" cy="124203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9098E3E-75F6-48EA-BF95-6990706D31FC}"/>
                </a:ext>
              </a:extLst>
            </p:cNvPr>
            <p:cNvSpPr/>
            <p:nvPr/>
          </p:nvSpPr>
          <p:spPr>
            <a:xfrm>
              <a:off x="9005318" y="1221741"/>
              <a:ext cx="892179" cy="647723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err="1">
                  <a:cs typeface="Calibri"/>
                </a:rPr>
                <a:t>sep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4A3C42-9E22-4AE9-918B-4A75938494EE}"/>
                </a:ext>
              </a:extLst>
            </p:cNvPr>
            <p:cNvSpPr txBox="1"/>
            <p:nvPr/>
          </p:nvSpPr>
          <p:spPr>
            <a:xfrm>
              <a:off x="9775090" y="1217247"/>
              <a:ext cx="114104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cs typeface="Calibri"/>
                </a:rPr>
                <a:t> = " "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7C75F4-BC30-4429-AED6-C2F4E9856B22}"/>
                </a:ext>
              </a:extLst>
            </p:cNvPr>
            <p:cNvSpPr txBox="1"/>
            <p:nvPr/>
          </p:nvSpPr>
          <p:spPr>
            <a:xfrm>
              <a:off x="9028966" y="627429"/>
              <a:ext cx="1727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>
                  <a:cs typeface="Calibri"/>
                </a:rPr>
                <a:t>По</a:t>
              </a:r>
              <a:r>
                <a:rPr lang="en-US" i="1" dirty="0">
                  <a:cs typeface="Calibri"/>
                </a:rPr>
                <a:t> </a:t>
              </a:r>
              <a:r>
                <a:rPr lang="en-US" i="1" dirty="0" err="1">
                  <a:cs typeface="Calibri"/>
                </a:rPr>
                <a:t>умолчанию</a:t>
              </a:r>
              <a:endParaRPr lang="en-US" i="1" dirty="0">
                <a:cs typeface="Calibri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F96923-6152-4F53-A38B-32577962EE57}"/>
              </a:ext>
            </a:extLst>
          </p:cNvPr>
          <p:cNvGrpSpPr/>
          <p:nvPr/>
        </p:nvGrpSpPr>
        <p:grpSpPr>
          <a:xfrm>
            <a:off x="1072376" y="1985203"/>
            <a:ext cx="4072040" cy="2103437"/>
            <a:chOff x="1295400" y="2291862"/>
            <a:chExt cx="4072040" cy="2103437"/>
          </a:xfrm>
        </p:grpSpPr>
        <p:pic>
          <p:nvPicPr>
            <p:cNvPr id="27" name="Picture 27">
              <a:extLst>
                <a:ext uri="{FF2B5EF4-FFF2-40B4-BE49-F238E27FC236}">
                  <a16:creationId xmlns:a16="http://schemas.microsoft.com/office/drawing/2014/main" id="{97A904D4-D2B5-4334-99B3-7E04DE54D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111" t="8955" r="218" b="-654"/>
            <a:stretch/>
          </p:blipFill>
          <p:spPr>
            <a:xfrm>
              <a:off x="1393092" y="2877644"/>
              <a:ext cx="3974348" cy="59909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AD8CD-0EDE-4DDE-9208-086643E5C389}"/>
                </a:ext>
              </a:extLst>
            </p:cNvPr>
            <p:cNvSpPr txBox="1"/>
            <p:nvPr/>
          </p:nvSpPr>
          <p:spPr>
            <a:xfrm>
              <a:off x="1295400" y="2291862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 err="1"/>
                <a:t>Было</a:t>
              </a:r>
              <a:r>
                <a:rPr lang="en-US" b="1" dirty="0"/>
                <a:t>:</a:t>
              </a:r>
              <a:endParaRPr lang="en-US" b="1" dirty="0">
                <a:cs typeface="Calibri"/>
              </a:endParaRPr>
            </a:p>
          </p:txBody>
        </p:sp>
        <p:pic>
          <p:nvPicPr>
            <p:cNvPr id="29" name="Picture 29">
              <a:extLst>
                <a:ext uri="{FF2B5EF4-FFF2-40B4-BE49-F238E27FC236}">
                  <a16:creationId xmlns:a16="http://schemas.microsoft.com/office/drawing/2014/main" id="{342FA45E-83E1-400B-A3CD-CD683F903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7529" y="3654548"/>
              <a:ext cx="2674326" cy="74075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E1814E-4E18-4900-ADC8-47424D55F74D}"/>
              </a:ext>
            </a:extLst>
          </p:cNvPr>
          <p:cNvGrpSpPr/>
          <p:nvPr/>
        </p:nvGrpSpPr>
        <p:grpSpPr>
          <a:xfrm>
            <a:off x="7070683" y="1985203"/>
            <a:ext cx="4149968" cy="2045066"/>
            <a:chOff x="7293707" y="2291862"/>
            <a:chExt cx="4149968" cy="20450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F11021-1D85-4229-BE3F-7308E3260A8F}"/>
                </a:ext>
              </a:extLst>
            </p:cNvPr>
            <p:cNvSpPr txBox="1"/>
            <p:nvPr/>
          </p:nvSpPr>
          <p:spPr>
            <a:xfrm>
              <a:off x="7293707" y="2291862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 err="1"/>
                <a:t>Стало</a:t>
              </a:r>
              <a:r>
                <a:rPr lang="en-US" b="1" dirty="0"/>
                <a:t>:</a:t>
              </a:r>
              <a:endParaRPr lang="en-US" b="1" dirty="0">
                <a:cs typeface="Calibri"/>
              </a:endParaRPr>
            </a:p>
          </p:txBody>
        </p:sp>
        <p:pic>
          <p:nvPicPr>
            <p:cNvPr id="32" name="Picture 32">
              <a:extLst>
                <a:ext uri="{FF2B5EF4-FFF2-40B4-BE49-F238E27FC236}">
                  <a16:creationId xmlns:a16="http://schemas.microsoft.com/office/drawing/2014/main" id="{736B6836-F011-43BF-B665-C3D19505F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938" y="2874445"/>
              <a:ext cx="3778737" cy="356879"/>
            </a:xfrm>
            <a:prstGeom prst="rect">
              <a:avLst/>
            </a:prstGeom>
          </p:spPr>
        </p:pic>
        <p:pic>
          <p:nvPicPr>
            <p:cNvPr id="33" name="Picture 33">
              <a:extLst>
                <a:ext uri="{FF2B5EF4-FFF2-40B4-BE49-F238E27FC236}">
                  <a16:creationId xmlns:a16="http://schemas.microsoft.com/office/drawing/2014/main" id="{B9876D96-9DBF-4F30-B573-8C54882EA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7869" y="3654303"/>
              <a:ext cx="2297723" cy="682625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0615572-EA89-48F1-B9EC-4C7709896430}"/>
              </a:ext>
            </a:extLst>
          </p:cNvPr>
          <p:cNvSpPr txBox="1"/>
          <p:nvPr/>
        </p:nvSpPr>
        <p:spPr>
          <a:xfrm>
            <a:off x="6537664" y="910587"/>
            <a:ext cx="13071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alibri"/>
              </a:rPr>
              <a:t>= ", "</a:t>
            </a:r>
            <a:endParaRPr lang="en-US" sz="3600" dirty="0">
              <a:cs typeface="Calibri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6123D-40FC-45BF-BC61-B1158558F578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3. Ключевые аргументы</a:t>
            </a:r>
            <a:endParaRPr lang="ru-RU" sz="2000" b="1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3" name="Группа 8">
            <a:extLst>
              <a:ext uri="{FF2B5EF4-FFF2-40B4-BE49-F238E27FC236}">
                <a16:creationId xmlns:a16="http://schemas.microsoft.com/office/drawing/2014/main" id="{8874609F-E80E-44BF-B500-8E8C84166B00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23" name="Группа 9">
              <a:extLst>
                <a:ext uri="{FF2B5EF4-FFF2-40B4-BE49-F238E27FC236}">
                  <a16:creationId xmlns:a16="http://schemas.microsoft.com/office/drawing/2014/main" id="{7C741C80-DF1C-45FF-BC42-F25799C9EB85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25" name="Прямоугольник 11">
                <a:extLst>
                  <a:ext uri="{FF2B5EF4-FFF2-40B4-BE49-F238E27FC236}">
                    <a16:creationId xmlns:a16="http://schemas.microsoft.com/office/drawing/2014/main" id="{28EE2CF3-D07C-47AE-A240-40C1F9E79EFC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6" name="Рисунок 12">
                <a:extLst>
                  <a:ext uri="{FF2B5EF4-FFF2-40B4-BE49-F238E27FC236}">
                    <a16:creationId xmlns:a16="http://schemas.microsoft.com/office/drawing/2014/main" id="{82E7C9F0-CEE5-4D4C-B816-76E551E4B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31" name="Picture 30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141E001D-5294-4B25-B062-4C84BE0F04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BB497F-9CA3-435B-8DE3-CDFC6913585A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4" name="Рисунок 10">
              <a:extLst>
                <a:ext uri="{FF2B5EF4-FFF2-40B4-BE49-F238E27FC236}">
                  <a16:creationId xmlns:a16="http://schemas.microsoft.com/office/drawing/2014/main" id="{91149115-A859-46DE-8DEA-2B53B950F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1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EA059C39-0561-4991-9929-D42A044A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70" y="1340445"/>
            <a:ext cx="5546721" cy="3070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BD220-94BD-472A-A268-3C60982A0F73}"/>
              </a:ext>
            </a:extLst>
          </p:cNvPr>
          <p:cNvSpPr txBox="1"/>
          <p:nvPr/>
        </p:nvSpPr>
        <p:spPr>
          <a:xfrm>
            <a:off x="1553689" y="4795405"/>
            <a:ext cx="96793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   </a:t>
            </a:r>
            <a:r>
              <a:rPr lang="en-US" dirty="0" err="1"/>
              <a:t>Иногда</a:t>
            </a:r>
            <a:r>
              <a:rPr lang="en-US" dirty="0"/>
              <a:t> </a:t>
            </a:r>
            <a:r>
              <a:rPr lang="en-US" dirty="0" err="1"/>
              <a:t>бывает</a:t>
            </a:r>
            <a:r>
              <a:rPr lang="en-US" dirty="0"/>
              <a:t> </a:t>
            </a:r>
            <a:r>
              <a:rPr lang="en-US" dirty="0" err="1"/>
              <a:t>нужно</a:t>
            </a:r>
            <a:r>
              <a:rPr lang="en-US" dirty="0"/>
              <a:t> </a:t>
            </a:r>
            <a:r>
              <a:rPr lang="en-US" dirty="0" err="1"/>
              <a:t>определить</a:t>
            </a:r>
            <a:r>
              <a:rPr lang="en-US" dirty="0"/>
              <a:t> </a:t>
            </a:r>
            <a:r>
              <a:rPr lang="en-US" dirty="0" err="1"/>
              <a:t>функцию</a:t>
            </a:r>
            <a:r>
              <a:rPr lang="en-US" dirty="0"/>
              <a:t>, </a:t>
            </a:r>
            <a:r>
              <a:rPr lang="en-US" dirty="0" err="1"/>
              <a:t>способную</a:t>
            </a:r>
            <a:r>
              <a:rPr lang="en-US" dirty="0"/>
              <a:t> </a:t>
            </a:r>
            <a:r>
              <a:rPr lang="en-US" dirty="0" err="1"/>
              <a:t>принимать</a:t>
            </a:r>
            <a:r>
              <a:rPr lang="en-US" dirty="0"/>
              <a:t> </a:t>
            </a:r>
            <a:r>
              <a:rPr lang="en-US" dirty="0" err="1"/>
              <a:t>любое</a:t>
            </a:r>
            <a:r>
              <a:rPr lang="en-US" dirty="0"/>
              <a:t> </a:t>
            </a:r>
            <a:r>
              <a:rPr lang="en-US" dirty="0" err="1"/>
              <a:t>число</a:t>
            </a:r>
            <a:r>
              <a:rPr lang="en-US" dirty="0"/>
              <a:t> </a:t>
            </a:r>
            <a:r>
              <a:rPr lang="en-US" dirty="0" err="1"/>
              <a:t>параметров</a:t>
            </a:r>
            <a:r>
              <a:rPr lang="en-US" dirty="0"/>
              <a:t>. </a:t>
            </a:r>
            <a:r>
              <a:rPr lang="en-US" dirty="0" err="1"/>
              <a:t>Этого</a:t>
            </a:r>
            <a:r>
              <a:rPr lang="en-US" dirty="0"/>
              <a:t> </a:t>
            </a:r>
            <a:r>
              <a:rPr lang="en-US" dirty="0" err="1"/>
              <a:t>можно</a:t>
            </a:r>
            <a:r>
              <a:rPr lang="en-US" dirty="0"/>
              <a:t> </a:t>
            </a:r>
            <a:r>
              <a:rPr lang="en-US" dirty="0" err="1"/>
              <a:t>достичь</a:t>
            </a:r>
            <a:r>
              <a:rPr lang="en-US" dirty="0"/>
              <a:t> </a:t>
            </a:r>
            <a:r>
              <a:rPr lang="en-US" dirty="0" err="1"/>
              <a:t>при</a:t>
            </a:r>
            <a:r>
              <a:rPr lang="en-US" dirty="0"/>
              <a:t> </a:t>
            </a:r>
            <a:r>
              <a:rPr lang="en-US" dirty="0" err="1"/>
              <a:t>помощи</a:t>
            </a:r>
            <a:r>
              <a:rPr lang="en-US" dirty="0"/>
              <a:t> </a:t>
            </a:r>
            <a:r>
              <a:rPr lang="en-US" b="1" dirty="0" err="1">
                <a:solidFill>
                  <a:srgbClr val="00ADEF"/>
                </a:solidFill>
              </a:rPr>
              <a:t>звёздочек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04C47-3A52-4A01-B25B-0A3B7BF542FD}"/>
              </a:ext>
            </a:extLst>
          </p:cNvPr>
          <p:cNvSpPr txBox="1"/>
          <p:nvPr/>
        </p:nvSpPr>
        <p:spPr>
          <a:xfrm>
            <a:off x="6394939" y="1774092"/>
            <a:ext cx="64164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ADEF"/>
                </a:solidFill>
                <a:cs typeface="Segoe UI"/>
              </a:rPr>
              <a:t>*</a:t>
            </a:r>
            <a:r>
              <a:rPr lang="en-US" b="1" dirty="0" err="1">
                <a:solidFill>
                  <a:srgbClr val="00ADEF"/>
                </a:solidFill>
                <a:cs typeface="Segoe UI"/>
              </a:rPr>
              <a:t>args</a:t>
            </a:r>
            <a:r>
              <a:rPr lang="en-US" b="1" dirty="0">
                <a:solidFill>
                  <a:srgbClr val="FF6C3A"/>
                </a:solidFill>
                <a:cs typeface="Segoe UI"/>
              </a:rPr>
              <a:t> </a:t>
            </a:r>
            <a:r>
              <a:rPr lang="en-US" dirty="0">
                <a:cs typeface="Segoe UI"/>
              </a:rPr>
              <a:t>- </a:t>
            </a:r>
            <a:r>
              <a:rPr lang="en-US" dirty="0" err="1">
                <a:cs typeface="Segoe UI"/>
              </a:rPr>
              <a:t>используются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для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обычных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последовательностей</a:t>
            </a:r>
            <a:r>
              <a:rPr lang="en-US" dirty="0">
                <a:cs typeface="Segoe UI"/>
              </a:rPr>
              <a:t>;​</a:t>
            </a: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r>
              <a:rPr lang="en-US" b="1" dirty="0">
                <a:solidFill>
                  <a:srgbClr val="00ADEF"/>
                </a:solidFill>
                <a:cs typeface="Segoe UI"/>
              </a:rPr>
              <a:t>** </a:t>
            </a:r>
            <a:r>
              <a:rPr lang="en-US" b="1" dirty="0" err="1">
                <a:solidFill>
                  <a:srgbClr val="00ADEF"/>
                </a:solidFill>
                <a:cs typeface="Segoe UI"/>
              </a:rPr>
              <a:t>kwargs</a:t>
            </a:r>
            <a:r>
              <a:rPr lang="en-US" dirty="0">
                <a:cs typeface="Segoe UI"/>
              </a:rPr>
              <a:t> - </a:t>
            </a:r>
            <a:r>
              <a:rPr lang="en-US" dirty="0" err="1">
                <a:cs typeface="Segoe UI"/>
              </a:rPr>
              <a:t>используются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для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последовательностей</a:t>
            </a:r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типа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ключ-значение</a:t>
            </a:r>
            <a:r>
              <a:rPr lang="en-US" dirty="0">
                <a:cs typeface="Segoe UI"/>
              </a:rPr>
              <a:t>;​</a:t>
            </a:r>
            <a:endParaRPr lang="en-US" dirty="0"/>
          </a:p>
        </p:txBody>
      </p:sp>
      <p:grpSp>
        <p:nvGrpSpPr>
          <p:cNvPr id="2" name="Группа 8">
            <a:extLst>
              <a:ext uri="{FF2B5EF4-FFF2-40B4-BE49-F238E27FC236}">
                <a16:creationId xmlns:a16="http://schemas.microsoft.com/office/drawing/2014/main" id="{205EDFE7-3266-40FA-A03F-CC00252E4DA4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0584C95F-D17B-4F36-9375-CE37F723F7D1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38528449-E262-4B2D-AA3C-36E8F578B3ED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3F75F702-CF71-4327-91A8-B85C1D20E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4" name="Picture 13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22784C6D-E440-4EFC-9B84-7DBD41F832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849447-940A-4182-BB36-09F4A0237501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E12DA571-F4A5-4B6E-B473-46E607448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993EB7D-2740-4F78-BED1-3491DE6344CF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4. Переменное число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122080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665EB887-4CDD-4A1A-BC86-9B8B3C6AFA7E}"/>
              </a:ext>
            </a:extLst>
          </p:cNvPr>
          <p:cNvSpPr/>
          <p:nvPr/>
        </p:nvSpPr>
        <p:spPr>
          <a:xfrm>
            <a:off x="4784058" y="1389634"/>
            <a:ext cx="2223976" cy="2144231"/>
          </a:xfrm>
          <a:prstGeom prst="cube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EC44F-32AE-4795-8861-67EF57C1667E}"/>
              </a:ext>
            </a:extLst>
          </p:cNvPr>
          <p:cNvSpPr txBox="1"/>
          <p:nvPr/>
        </p:nvSpPr>
        <p:spPr>
          <a:xfrm>
            <a:off x="5049455" y="2736008"/>
            <a:ext cx="12280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Calibri"/>
              </a:rPr>
              <a:t>calc(a, 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BD319-2F8F-47ED-8150-D83BF633960B}"/>
              </a:ext>
            </a:extLst>
          </p:cNvPr>
          <p:cNvSpPr txBox="1"/>
          <p:nvPr/>
        </p:nvSpPr>
        <p:spPr>
          <a:xfrm>
            <a:off x="4996292" y="2089194"/>
            <a:ext cx="12280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Calibri"/>
              </a:rPr>
              <a:t>Функция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D4DCEF-F4C4-4A89-BC3A-0508A5FAC6ED}"/>
              </a:ext>
            </a:extLst>
          </p:cNvPr>
          <p:cNvSpPr/>
          <p:nvPr/>
        </p:nvSpPr>
        <p:spPr>
          <a:xfrm>
            <a:off x="2315673" y="2552835"/>
            <a:ext cx="2099930" cy="487325"/>
          </a:xfrm>
          <a:prstGeom prst="rightArrow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2D09D04-5DBC-4824-8769-5F879A7C6B82}"/>
              </a:ext>
            </a:extLst>
          </p:cNvPr>
          <p:cNvSpPr/>
          <p:nvPr/>
        </p:nvSpPr>
        <p:spPr>
          <a:xfrm>
            <a:off x="7419300" y="2455370"/>
            <a:ext cx="2099930" cy="487325"/>
          </a:xfrm>
          <a:prstGeom prst="rightArrow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39C35-DEFE-4F06-BCFA-92443358D4A1}"/>
              </a:ext>
            </a:extLst>
          </p:cNvPr>
          <p:cNvSpPr txBox="1"/>
          <p:nvPr/>
        </p:nvSpPr>
        <p:spPr>
          <a:xfrm>
            <a:off x="2515363" y="2213241"/>
            <a:ext cx="19723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Ввод</a:t>
            </a:r>
            <a:r>
              <a:rPr lang="en-US" b="1" dirty="0"/>
              <a:t> (a=3, b=5)</a:t>
            </a:r>
            <a:endParaRPr lang="en-US" b="1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E0A16-BC4C-4FF4-8A25-35062212313B}"/>
              </a:ext>
            </a:extLst>
          </p:cNvPr>
          <p:cNvSpPr txBox="1"/>
          <p:nvPr/>
        </p:nvSpPr>
        <p:spPr>
          <a:xfrm>
            <a:off x="7813920" y="2151218"/>
            <a:ext cx="1139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cs typeface="Calibri"/>
              </a:rPr>
              <a:t>Выход</a:t>
            </a:r>
            <a:r>
              <a:rPr lang="en-US" b="1" dirty="0">
                <a:cs typeface="Calibri"/>
              </a:rPr>
              <a:t>(8)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EB31BB-26DE-44F7-9D43-6731361267F3}"/>
              </a:ext>
            </a:extLst>
          </p:cNvPr>
          <p:cNvGrpSpPr/>
          <p:nvPr/>
        </p:nvGrpSpPr>
        <p:grpSpPr>
          <a:xfrm>
            <a:off x="7422904" y="3035567"/>
            <a:ext cx="2995003" cy="761999"/>
            <a:chOff x="7422904" y="3397982"/>
            <a:chExt cx="2995003" cy="76199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D0E9D2-3304-4591-8E55-77B044AE1A62}"/>
                </a:ext>
              </a:extLst>
            </p:cNvPr>
            <p:cNvSpPr txBox="1"/>
            <p:nvPr/>
          </p:nvSpPr>
          <p:spPr>
            <a:xfrm>
              <a:off x="7674708" y="3552093"/>
              <a:ext cx="2743199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return </a:t>
              </a:r>
              <a:r>
                <a:rPr lang="en-US" sz="2400" dirty="0"/>
                <a:t>a + b</a:t>
              </a:r>
              <a:endParaRPr lang="en-US" sz="2400">
                <a:cs typeface="Calibri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346CAF9-A579-42A9-8DEB-B23BAAD4100F}"/>
                </a:ext>
              </a:extLst>
            </p:cNvPr>
            <p:cNvSpPr/>
            <p:nvPr/>
          </p:nvSpPr>
          <p:spPr>
            <a:xfrm>
              <a:off x="7422904" y="3397982"/>
              <a:ext cx="2100383" cy="761999"/>
            </a:xfrm>
            <a:prstGeom prst="ellipse">
              <a:avLst/>
            </a:prstGeom>
            <a:noFill/>
            <a:ln w="28575"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B71C6A0-1D7E-4368-A05D-C67BD72CE0E8}"/>
              </a:ext>
            </a:extLst>
          </p:cNvPr>
          <p:cNvSpPr txBox="1"/>
          <p:nvPr/>
        </p:nvSpPr>
        <p:spPr>
          <a:xfrm>
            <a:off x="1845574" y="4663641"/>
            <a:ext cx="90248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Оператор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b="1" dirty="0">
                <a:solidFill>
                  <a:srgbClr val="00ADEF"/>
                </a:solidFill>
                <a:latin typeface="Calibri"/>
                <a:ea typeface="Segoe UI"/>
                <a:cs typeface="Segoe UI"/>
              </a:rPr>
              <a:t>return </a:t>
            </a:r>
            <a:r>
              <a:rPr lang="en-US" dirty="0" err="1">
                <a:latin typeface="Calibri"/>
                <a:ea typeface="Segoe UI"/>
                <a:cs typeface="Segoe UI"/>
              </a:rPr>
              <a:t>используется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для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возврата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из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функции</a:t>
            </a:r>
            <a:r>
              <a:rPr lang="en-US" dirty="0">
                <a:latin typeface="Calibri"/>
                <a:ea typeface="Segoe UI"/>
                <a:cs typeface="Segoe UI"/>
              </a:rPr>
              <a:t>, </a:t>
            </a:r>
            <a:r>
              <a:rPr lang="en-US" dirty="0" err="1">
                <a:latin typeface="Calibri"/>
                <a:ea typeface="Segoe UI"/>
                <a:cs typeface="Segoe UI"/>
              </a:rPr>
              <a:t>т.е</a:t>
            </a:r>
            <a:r>
              <a:rPr lang="en-US" dirty="0">
                <a:latin typeface="Calibri"/>
                <a:ea typeface="Segoe UI"/>
                <a:cs typeface="Segoe UI"/>
              </a:rPr>
              <a:t>. </a:t>
            </a:r>
            <a:r>
              <a:rPr lang="en-US" dirty="0" err="1">
                <a:latin typeface="Calibri"/>
                <a:ea typeface="Segoe UI"/>
                <a:cs typeface="Segoe UI"/>
              </a:rPr>
              <a:t>для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прекращения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её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работы</a:t>
            </a:r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>
                <a:latin typeface="Calibri"/>
                <a:ea typeface="Segoe UI"/>
                <a:cs typeface="Segoe UI"/>
              </a:rPr>
              <a:t>и </a:t>
            </a:r>
            <a:r>
              <a:rPr lang="en-US" dirty="0" err="1">
                <a:latin typeface="Calibri"/>
                <a:ea typeface="Segoe UI"/>
                <a:cs typeface="Segoe UI"/>
              </a:rPr>
              <a:t>выхода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из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неё</a:t>
            </a:r>
            <a:r>
              <a:rPr lang="en-US" dirty="0">
                <a:latin typeface="Calibri"/>
                <a:ea typeface="Segoe UI"/>
                <a:cs typeface="Segoe UI"/>
              </a:rPr>
              <a:t>. </a:t>
            </a:r>
            <a:r>
              <a:rPr lang="en-US" dirty="0" err="1">
                <a:latin typeface="Calibri"/>
                <a:ea typeface="Segoe UI"/>
                <a:cs typeface="Segoe UI"/>
              </a:rPr>
              <a:t>При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этом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можно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также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вернуть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некоторое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значение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из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функции</a:t>
            </a:r>
            <a:r>
              <a:rPr lang="en-US" dirty="0">
                <a:latin typeface="Calibri"/>
                <a:ea typeface="Segoe UI"/>
                <a:cs typeface="Segoe UI"/>
              </a:rPr>
              <a:t>.</a:t>
            </a:r>
            <a:endParaRPr lang="en-US" dirty="0">
              <a:cs typeface="Calibri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279EA-E19B-49ED-A20B-CCA6F45B0FEE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4. Оператор </a:t>
            </a:r>
            <a:r>
              <a:rPr lang="ru-RU" sz="2000" b="1" dirty="0" err="1">
                <a:solidFill>
                  <a:schemeClr val="bg1"/>
                </a:solidFill>
                <a:latin typeface="Arial"/>
                <a:cs typeface="Arial"/>
              </a:rPr>
              <a:t>return</a:t>
            </a:r>
          </a:p>
        </p:txBody>
      </p:sp>
      <p:grpSp>
        <p:nvGrpSpPr>
          <p:cNvPr id="4" name="Группа 8">
            <a:extLst>
              <a:ext uri="{FF2B5EF4-FFF2-40B4-BE49-F238E27FC236}">
                <a16:creationId xmlns:a16="http://schemas.microsoft.com/office/drawing/2014/main" id="{10EBF851-6178-4A07-B8E4-13F123DB91FD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22" name="Группа 9">
              <a:extLst>
                <a:ext uri="{FF2B5EF4-FFF2-40B4-BE49-F238E27FC236}">
                  <a16:creationId xmlns:a16="http://schemas.microsoft.com/office/drawing/2014/main" id="{73B8EA04-E5F0-4F1E-9657-5CC2A608E029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24" name="Прямоугольник 11">
                <a:extLst>
                  <a:ext uri="{FF2B5EF4-FFF2-40B4-BE49-F238E27FC236}">
                    <a16:creationId xmlns:a16="http://schemas.microsoft.com/office/drawing/2014/main" id="{1B0C1C0A-1E8A-4C97-A885-44EC2D0F8F0F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5" name="Рисунок 12">
                <a:extLst>
                  <a:ext uri="{FF2B5EF4-FFF2-40B4-BE49-F238E27FC236}">
                    <a16:creationId xmlns:a16="http://schemas.microsoft.com/office/drawing/2014/main" id="{E004E8B0-136F-4F6C-83B0-51E12FEBC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26" name="Picture 25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2B877DC1-D959-48AF-AB87-05BCD59515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FE53A19-F435-4AB1-B542-D0FB438E86C2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3" name="Рисунок 10">
              <a:extLst>
                <a:ext uri="{FF2B5EF4-FFF2-40B4-BE49-F238E27FC236}">
                  <a16:creationId xmlns:a16="http://schemas.microsoft.com/office/drawing/2014/main" id="{3E58B073-4614-490D-B8CC-21AA79FB0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3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Тема Office</vt:lpstr>
      <vt:lpstr>1_Тема Office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699</cp:revision>
  <dcterms:created xsi:type="dcterms:W3CDTF">2021-11-29T22:51:53Z</dcterms:created>
  <dcterms:modified xsi:type="dcterms:W3CDTF">2022-01-31T07:09:54Z</dcterms:modified>
</cp:coreProperties>
</file>