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6" r:id="rId4"/>
    <p:sldId id="276" r:id="rId5"/>
    <p:sldId id="265" r:id="rId6"/>
    <p:sldId id="284" r:id="rId7"/>
    <p:sldId id="282" r:id="rId8"/>
    <p:sldId id="283" r:id="rId9"/>
    <p:sldId id="27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4D01024-C9C5-DA47-B5B3-F55C2D2478EC}" v="190" dt="2021-12-09T08:20:30.219"/>
    <p1510:client id="{1D00F415-21C9-126B-D811-EECC4BD1021F}" v="336" dt="2021-12-08T16:55:26.595"/>
    <p1510:client id="{35AAA831-2A0B-9B0F-7EFA-DC1609378AD5}" v="118" dt="2021-12-09T10:45:05.636"/>
    <p1510:client id="{3AE1814E-29CF-098E-6F63-66198B5ED3F9}" v="1226" dt="2021-12-09T10:42:43.371"/>
    <p1510:client id="{58A5EECA-69F4-A2C6-FD0E-DB58BAABE3E1}" v="170" dt="2021-12-08T11:52:11.015"/>
    <p1510:client id="{8D6854E7-4F17-FE40-59D2-55336647B245}" v="392" dt="2021-12-08T17:31:06.388"/>
    <p1510:client id="{9BFC776D-9240-A62B-7277-02C9E30D22CA}" v="479" dt="2021-12-08T17:59:18.181"/>
    <p1510:client id="{C89ACF45-C2F8-E76F-58EF-8272F11558CB}" v="235" dt="2021-12-02T10:05:05.975"/>
    <p1510:client id="{E143B352-6C6B-8238-531D-573B4674CE9C}" v="2349" dt="2021-12-07T09:23:1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4">
            <a:extLst>
              <a:ext uri="{FF2B5EF4-FFF2-40B4-BE49-F238E27FC236}">
                <a16:creationId xmlns:a16="http://schemas.microsoft.com/office/drawing/2014/main" id="{7A796137-1066-4DB9-8DC6-5377E016B8A2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Объектно-ориентированное программирование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AE51717-D929-47F8-A1A0-A8A2A6647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52" y="1155072"/>
            <a:ext cx="6017004" cy="391495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BE6658-195F-4253-B5D6-79E1AC3CAA8F}"/>
              </a:ext>
            </a:extLst>
          </p:cNvPr>
          <p:cNvSpPr/>
          <p:nvPr/>
        </p:nvSpPr>
        <p:spPr>
          <a:xfrm>
            <a:off x="822570" y="5326183"/>
            <a:ext cx="11078305" cy="132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Объе́ктно-ориенти́рованное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программи́рование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— </a:t>
            </a:r>
            <a:r>
              <a:rPr lang="en-US" dirty="0" err="1">
                <a:ea typeface="+mn-lt"/>
                <a:cs typeface="+mn-lt"/>
              </a:rPr>
              <a:t>методология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программирования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основанная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представлении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программы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виде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совокупности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каждый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которых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является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экземпляром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определённого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, а </a:t>
            </a:r>
            <a:r>
              <a:rPr lang="en-US" dirty="0" err="1">
                <a:ea typeface="+mn-lt"/>
                <a:cs typeface="+mn-lt"/>
              </a:rPr>
              <a:t>классы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образуют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иерархию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наследования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Self</a:t>
            </a:r>
            <a:endParaRPr lang="ru-RU" sz="32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A95EDD-2671-44AD-8123-129B06B9D4EC}"/>
              </a:ext>
            </a:extLst>
          </p:cNvPr>
          <p:cNvSpPr/>
          <p:nvPr/>
        </p:nvSpPr>
        <p:spPr>
          <a:xfrm>
            <a:off x="2357575" y="5586368"/>
            <a:ext cx="7873999" cy="537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Self </a:t>
            </a:r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аргумента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представляющего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текущий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класса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7E701-860F-4F89-AC91-14FED252D43B}"/>
              </a:ext>
            </a:extLst>
          </p:cNvPr>
          <p:cNvSpPr txBox="1"/>
          <p:nvPr/>
        </p:nvSpPr>
        <p:spPr>
          <a:xfrm>
            <a:off x="2661160" y="1379164"/>
            <a:ext cx="13755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Calibri"/>
              </a:rPr>
              <a:t>Класс</a:t>
            </a:r>
            <a:r>
              <a:rPr lang="en-US" sz="1600" dirty="0">
                <a:cs typeface="Calibri"/>
              </a:rPr>
              <a:t> 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ED3564-D187-42FE-A1B2-636E49525386}"/>
              </a:ext>
            </a:extLst>
          </p:cNvPr>
          <p:cNvSpPr/>
          <p:nvPr/>
        </p:nvSpPr>
        <p:spPr>
          <a:xfrm>
            <a:off x="2069783" y="1763970"/>
            <a:ext cx="1787768" cy="742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 err="1">
                <a:solidFill>
                  <a:schemeClr val="accent4"/>
                </a:solidFill>
                <a:cs typeface="Calibri"/>
              </a:rPr>
              <a:t>MyClass</a:t>
            </a:r>
            <a:endParaRPr lang="en-US" sz="2800" b="1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EFCB7-B362-4A0F-959E-4981F11BFEAA}"/>
              </a:ext>
            </a:extLst>
          </p:cNvPr>
          <p:cNvSpPr txBox="1"/>
          <p:nvPr/>
        </p:nvSpPr>
        <p:spPr>
          <a:xfrm>
            <a:off x="4222380" y="3563638"/>
            <a:ext cx="22645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Calibri"/>
              </a:rPr>
              <a:t>Экземпляр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класса</a:t>
            </a:r>
            <a:endParaRPr lang="en-US" sz="1600" dirty="0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9A6547-CB20-4C97-98B6-F73EA8B91D3E}"/>
              </a:ext>
            </a:extLst>
          </p:cNvPr>
          <p:cNvSpPr/>
          <p:nvPr/>
        </p:nvSpPr>
        <p:spPr>
          <a:xfrm>
            <a:off x="4219260" y="4045271"/>
            <a:ext cx="1787768" cy="654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 err="1">
                <a:solidFill>
                  <a:schemeClr val="accent4"/>
                </a:solidFill>
                <a:cs typeface="Calibri"/>
              </a:rPr>
              <a:t>myobject</a:t>
            </a:r>
            <a:endParaRPr lang="en-US" sz="2400" b="1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CE1A9CB-957A-4C8C-805B-BA7467C0FE96}"/>
              </a:ext>
            </a:extLst>
          </p:cNvPr>
          <p:cNvSpPr/>
          <p:nvPr/>
        </p:nvSpPr>
        <p:spPr>
          <a:xfrm rot="-1680000">
            <a:off x="3898540" y="2640468"/>
            <a:ext cx="363069" cy="726139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BE1E1A-DE2F-49A2-B06D-C941F62346E0}"/>
              </a:ext>
            </a:extLst>
          </p:cNvPr>
          <p:cNvSpPr/>
          <p:nvPr/>
        </p:nvSpPr>
        <p:spPr>
          <a:xfrm>
            <a:off x="7415996" y="3803729"/>
            <a:ext cx="3462758" cy="60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4"/>
                </a:solidFill>
                <a:ea typeface="+mn-lt"/>
                <a:cs typeface="+mn-lt"/>
              </a:rPr>
              <a:t>myobject.method</a:t>
            </a:r>
            <a:r>
              <a:rPr lang="en-US" b="1" dirty="0">
                <a:solidFill>
                  <a:schemeClr val="accent4"/>
                </a:solidFill>
                <a:ea typeface="+mn-lt"/>
                <a:cs typeface="+mn-lt"/>
              </a:rPr>
              <a:t>(arg1, arg2)</a:t>
            </a:r>
            <a:endParaRPr lang="en-US" b="1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23A32-B8DB-4500-A71E-0AAA05168DCD}"/>
              </a:ext>
            </a:extLst>
          </p:cNvPr>
          <p:cNvSpPr/>
          <p:nvPr/>
        </p:nvSpPr>
        <p:spPr>
          <a:xfrm>
            <a:off x="6046325" y="1951779"/>
            <a:ext cx="4253695" cy="60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chemeClr val="accent4"/>
                </a:solidFill>
                <a:ea typeface="+mn-lt"/>
                <a:cs typeface="+mn-lt"/>
              </a:rPr>
              <a:t>MyClass.method</a:t>
            </a:r>
            <a:r>
              <a:rPr lang="en-US" b="1" dirty="0">
                <a:solidFill>
                  <a:schemeClr val="accent4"/>
                </a:solidFill>
                <a:ea typeface="+mn-lt"/>
                <a:cs typeface="+mn-lt"/>
              </a:rPr>
              <a:t>(</a:t>
            </a:r>
            <a:r>
              <a:rPr lang="en-US" b="1" dirty="0" err="1">
                <a:solidFill>
                  <a:schemeClr val="accent4"/>
                </a:solidFill>
                <a:ea typeface="+mn-lt"/>
                <a:cs typeface="+mn-lt"/>
              </a:rPr>
              <a:t>myobject</a:t>
            </a:r>
            <a:r>
              <a:rPr lang="en-US" b="1" dirty="0">
                <a:solidFill>
                  <a:schemeClr val="accent4"/>
                </a:solidFill>
                <a:ea typeface="+mn-lt"/>
                <a:cs typeface="+mn-lt"/>
              </a:rPr>
              <a:t>, arg1, arg2)</a:t>
            </a:r>
            <a:endParaRPr lang="en-US" b="1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78ADC4A-49BC-4010-9ED2-358337934ADA}"/>
              </a:ext>
            </a:extLst>
          </p:cNvPr>
          <p:cNvSpPr/>
          <p:nvPr/>
        </p:nvSpPr>
        <p:spPr>
          <a:xfrm rot="14820000">
            <a:off x="6425679" y="3913683"/>
            <a:ext cx="363069" cy="726139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B098C8C-7D5C-4C0B-9F36-7BBBECF0930F}"/>
              </a:ext>
            </a:extLst>
          </p:cNvPr>
          <p:cNvSpPr/>
          <p:nvPr/>
        </p:nvSpPr>
        <p:spPr>
          <a:xfrm rot="8520000">
            <a:off x="8354793" y="2746569"/>
            <a:ext cx="363069" cy="726139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1555FA-512B-4324-A92C-E17676CDC13D}"/>
              </a:ext>
            </a:extLst>
          </p:cNvPr>
          <p:cNvSpPr txBox="1"/>
          <p:nvPr/>
        </p:nvSpPr>
        <p:spPr>
          <a:xfrm>
            <a:off x="6527671" y="4586068"/>
            <a:ext cx="22645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Calibri"/>
              </a:rPr>
              <a:t>Вызов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метода</a:t>
            </a:r>
            <a:endParaRPr lang="en-US" sz="1600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33BD01-0AF5-4BAD-B87A-5A3BE2F1EE88}"/>
              </a:ext>
            </a:extLst>
          </p:cNvPr>
          <p:cNvSpPr txBox="1"/>
          <p:nvPr/>
        </p:nvSpPr>
        <p:spPr>
          <a:xfrm>
            <a:off x="8968000" y="2936675"/>
            <a:ext cx="31422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Calibri"/>
              </a:rPr>
              <a:t>Автоматическое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преобразование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52702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Классы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005083-829B-40A0-A2E4-0FE4F8C6A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8" b="13115"/>
          <a:stretch/>
        </p:blipFill>
        <p:spPr>
          <a:xfrm>
            <a:off x="740656" y="2064389"/>
            <a:ext cx="6035430" cy="1977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3A384-8EAD-4D5A-9A25-85E13DC09C7E}"/>
              </a:ext>
            </a:extLst>
          </p:cNvPr>
          <p:cNvSpPr txBox="1"/>
          <p:nvPr/>
        </p:nvSpPr>
        <p:spPr>
          <a:xfrm>
            <a:off x="201246" y="1481015"/>
            <a:ext cx="3300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Пример</a:t>
            </a:r>
            <a:r>
              <a:rPr lang="en-US" b="1" dirty="0"/>
              <a:t> </a:t>
            </a:r>
            <a:r>
              <a:rPr lang="en-US" b="1" dirty="0" err="1"/>
              <a:t>простейшего</a:t>
            </a:r>
            <a:r>
              <a:rPr lang="en-US" b="1" dirty="0"/>
              <a:t> </a:t>
            </a:r>
            <a:r>
              <a:rPr lang="en-US" b="1" dirty="0" err="1"/>
              <a:t>класса</a:t>
            </a:r>
            <a:r>
              <a:rPr lang="en-US" b="1" dirty="0"/>
              <a:t>:</a:t>
            </a:r>
            <a:endParaRPr lang="en-US" b="1" dirty="0">
              <a:cs typeface="Calibri"/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8FF6F82-BCA5-4CE7-B755-B7118C57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46" y="5492288"/>
            <a:ext cx="4677507" cy="5626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16394E-6FDB-4755-AD4D-B52D336B0461}"/>
              </a:ext>
            </a:extLst>
          </p:cNvPr>
          <p:cNvSpPr txBox="1"/>
          <p:nvPr/>
        </p:nvSpPr>
        <p:spPr>
          <a:xfrm>
            <a:off x="201246" y="4910015"/>
            <a:ext cx="3300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Вывод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02A3DD-933B-43FA-B3D3-02F140C96CDE}"/>
              </a:ext>
            </a:extLst>
          </p:cNvPr>
          <p:cNvSpPr/>
          <p:nvPr/>
        </p:nvSpPr>
        <p:spPr>
          <a:xfrm>
            <a:off x="6541941" y="4798196"/>
            <a:ext cx="4988366" cy="1133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ea typeface="+mn-lt"/>
                <a:cs typeface="+mn-lt"/>
              </a:rPr>
              <a:t>Класс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сравнить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чертежом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которому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создаются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объекты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97D810-C6D7-4012-84BB-36E86B8FD46C}"/>
              </a:ext>
            </a:extLst>
          </p:cNvPr>
          <p:cNvSpPr/>
          <p:nvPr/>
        </p:nvSpPr>
        <p:spPr>
          <a:xfrm>
            <a:off x="6242930" y="1431892"/>
            <a:ext cx="5460996" cy="930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rgbClr val="FFC000"/>
                </a:solidFill>
                <a:ea typeface="+mn-lt"/>
                <a:cs typeface="+mn-lt"/>
              </a:rPr>
              <a:t>Класс</a:t>
            </a:r>
            <a:r>
              <a:rPr lang="en-US" dirty="0">
                <a:solidFill>
                  <a:srgbClr val="FFC000"/>
                </a:solidFill>
                <a:ea typeface="+mn-lt"/>
                <a:cs typeface="+mn-lt"/>
              </a:rPr>
              <a:t> -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это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тип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описывающий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устройство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. 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42A2D75-B235-431C-A9E6-2144F0F60083}"/>
              </a:ext>
            </a:extLst>
          </p:cNvPr>
          <p:cNvSpPr/>
          <p:nvPr/>
        </p:nvSpPr>
        <p:spPr>
          <a:xfrm>
            <a:off x="7303941" y="2975181"/>
            <a:ext cx="3821252" cy="64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   </a:t>
            </a:r>
            <a:r>
              <a:rPr lang="en-US" b="1" dirty="0" err="1">
                <a:solidFill>
                  <a:srgbClr val="FFC000"/>
                </a:solidFill>
                <a:ea typeface="+mn-lt"/>
                <a:cs typeface="+mn-lt"/>
              </a:rPr>
              <a:t>Объект</a:t>
            </a:r>
            <a:r>
              <a:rPr lang="en-US" dirty="0">
                <a:solidFill>
                  <a:srgbClr val="FFC000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—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экземпляр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.  </a:t>
            </a:r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5887914-9D4B-4923-9506-A72E714EAD9A}"/>
              </a:ext>
            </a:extLst>
          </p:cNvPr>
          <p:cNvSpPr/>
          <p:nvPr/>
        </p:nvSpPr>
        <p:spPr>
          <a:xfrm>
            <a:off x="9007784" y="2476808"/>
            <a:ext cx="318305" cy="45334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E18833D8-4A15-461E-A767-C95346D8F319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Методы объектов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0F2A24-BB4B-4507-A4D9-BFF2A3A5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03" y="2148830"/>
            <a:ext cx="5328211" cy="159578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D497A83-0D07-43AC-9E0D-4C3B8CFDF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05" y="5127651"/>
            <a:ext cx="4141807" cy="750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63B2B-A867-4395-AEDC-12236EADC6E9}"/>
              </a:ext>
            </a:extLst>
          </p:cNvPr>
          <p:cNvSpPr txBox="1"/>
          <p:nvPr/>
        </p:nvSpPr>
        <p:spPr>
          <a:xfrm>
            <a:off x="625651" y="4466319"/>
            <a:ext cx="3300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Вывод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35D61-5E53-475C-A6B5-ED712242C129}"/>
              </a:ext>
            </a:extLst>
          </p:cNvPr>
          <p:cNvSpPr txBox="1"/>
          <p:nvPr/>
        </p:nvSpPr>
        <p:spPr>
          <a:xfrm>
            <a:off x="625650" y="1485837"/>
            <a:ext cx="42838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Добавим</a:t>
            </a:r>
            <a:r>
              <a:rPr lang="en-US" b="1" dirty="0"/>
              <a:t> </a:t>
            </a:r>
            <a:r>
              <a:rPr lang="en-US" b="1" dirty="0" err="1"/>
              <a:t>метод</a:t>
            </a:r>
            <a:r>
              <a:rPr lang="en-US" b="1" dirty="0"/>
              <a:t> </a:t>
            </a:r>
            <a:r>
              <a:rPr lang="en-US" b="1" dirty="0" err="1"/>
              <a:t>get_work_mode</a:t>
            </a:r>
            <a:r>
              <a:rPr lang="en-US" b="1" dirty="0"/>
              <a:t>():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0D205-16F8-44E0-A5A4-74B17F1E76A5}"/>
              </a:ext>
            </a:extLst>
          </p:cNvPr>
          <p:cNvSpPr/>
          <p:nvPr/>
        </p:nvSpPr>
        <p:spPr>
          <a:xfrm>
            <a:off x="7680680" y="2530366"/>
            <a:ext cx="3699447" cy="2097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       </a:t>
            </a:r>
            <a:r>
              <a:rPr lang="en-US" b="1" dirty="0" err="1">
                <a:solidFill>
                  <a:srgbClr val="FFC000"/>
                </a:solidFill>
                <a:ea typeface="+mn-lt"/>
                <a:cs typeface="+mn-lt"/>
              </a:rPr>
              <a:t>Методы</a:t>
            </a:r>
            <a:r>
              <a:rPr lang="en-US" dirty="0">
                <a:ea typeface="+mn-lt"/>
                <a:cs typeface="+mn-lt"/>
              </a:rPr>
              <a:t>  - </a:t>
            </a:r>
            <a:r>
              <a:rPr lang="en-US" dirty="0" err="1">
                <a:ea typeface="+mn-lt"/>
                <a:cs typeface="+mn-lt"/>
              </a:rPr>
              <a:t>описывают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поведение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классов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Так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могут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принимать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параметры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возвращать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Вызываются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относительно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какого-то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объекта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693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E18833D8-4A15-461E-A767-C95346D8F319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Метод __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init</a:t>
            </a:r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__()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63B2B-A867-4395-AEDC-12236EADC6E9}"/>
              </a:ext>
            </a:extLst>
          </p:cNvPr>
          <p:cNvSpPr txBox="1"/>
          <p:nvPr/>
        </p:nvSpPr>
        <p:spPr>
          <a:xfrm>
            <a:off x="7223220" y="1466547"/>
            <a:ext cx="3300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Вывод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35D61-5E53-475C-A6B5-ED712242C129}"/>
              </a:ext>
            </a:extLst>
          </p:cNvPr>
          <p:cNvSpPr txBox="1"/>
          <p:nvPr/>
        </p:nvSpPr>
        <p:spPr>
          <a:xfrm>
            <a:off x="625650" y="1485837"/>
            <a:ext cx="42838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Добавим</a:t>
            </a:r>
            <a:r>
              <a:rPr lang="en-US" b="1" dirty="0"/>
              <a:t> </a:t>
            </a:r>
            <a:r>
              <a:rPr lang="en-US" b="1" dirty="0" err="1"/>
              <a:t>метод</a:t>
            </a:r>
            <a:r>
              <a:rPr lang="en-US" b="1" dirty="0"/>
              <a:t>  __</a:t>
            </a:r>
            <a:r>
              <a:rPr lang="en-US" b="1" dirty="0" err="1"/>
              <a:t>init</a:t>
            </a:r>
            <a:r>
              <a:rPr lang="en-US" b="1" dirty="0"/>
              <a:t>__():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0D205-16F8-44E0-A5A4-74B17F1E76A5}"/>
              </a:ext>
            </a:extLst>
          </p:cNvPr>
          <p:cNvSpPr/>
          <p:nvPr/>
        </p:nvSpPr>
        <p:spPr>
          <a:xfrm>
            <a:off x="1082549" y="5135791"/>
            <a:ext cx="10399528" cy="1229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   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Метод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__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init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__ </a:t>
            </a:r>
            <a:r>
              <a:rPr lang="en-US" dirty="0" err="1">
                <a:ea typeface="+mn-lt"/>
                <a:cs typeface="+mn-lt"/>
              </a:rPr>
              <a:t>запускается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только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реализуется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Этот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метод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полезен</a:t>
            </a:r>
            <a:endParaRPr lang="en-US" dirty="0" err="1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осуществления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инициализации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необходимой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объекта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Об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ратите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внимание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двойные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подчёркивания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начале</a:t>
            </a:r>
            <a:r>
              <a:rPr lang="en-US" dirty="0">
                <a:ea typeface="+mn-lt"/>
                <a:cs typeface="+mn-lt"/>
              </a:rPr>
              <a:t> и в </a:t>
            </a:r>
            <a:r>
              <a:rPr lang="en-US" dirty="0" err="1">
                <a:ea typeface="+mn-lt"/>
                <a:cs typeface="+mn-lt"/>
              </a:rPr>
              <a:t>конце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имени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283159F-5087-4FCF-9CC8-1238BB6EA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16" y="2057880"/>
            <a:ext cx="4016414" cy="2607202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1E9B8C3C-8A56-4C1F-91B0-938222B32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514" y="2101986"/>
            <a:ext cx="4508339" cy="9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1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80EDA8-1C6C-4CC4-9A1E-18CE918DFDD0}"/>
              </a:ext>
            </a:extLst>
          </p:cNvPr>
          <p:cNvSpPr/>
          <p:nvPr/>
        </p:nvSpPr>
        <p:spPr>
          <a:xfrm>
            <a:off x="6811107" y="1525953"/>
            <a:ext cx="4972537" cy="2276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  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Переме</a:t>
            </a:r>
            <a:r>
              <a:rPr lang="en-US" dirty="0" err="1">
                <a:solidFill>
                  <a:schemeClr val="accent4"/>
                </a:solidFill>
              </a:rPr>
              <a:t>нные</a:t>
            </a:r>
            <a:r>
              <a:rPr lang="en-US" dirty="0">
                <a:solidFill>
                  <a:schemeClr val="accent4"/>
                </a:solidFill>
              </a:rPr>
              <a:t> </a:t>
            </a:r>
            <a:r>
              <a:rPr lang="en-US" dirty="0" err="1">
                <a:solidFill>
                  <a:schemeClr val="accent4"/>
                </a:solidFill>
              </a:rPr>
              <a:t>кла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сса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разделяемы</a:t>
            </a:r>
            <a:r>
              <a:rPr lang="en-US" dirty="0">
                <a:ea typeface="+mn-lt"/>
                <a:cs typeface="+mn-lt"/>
              </a:rPr>
              <a:t> – </a:t>
            </a:r>
            <a:r>
              <a:rPr lang="en-US" dirty="0" err="1">
                <a:ea typeface="+mn-lt"/>
                <a:cs typeface="+mn-lt"/>
              </a:rPr>
              <a:t>доступ</a:t>
            </a:r>
            <a:r>
              <a:rPr lang="en-US" dirty="0">
                <a:ea typeface="+mn-lt"/>
                <a:cs typeface="+mn-lt"/>
              </a:rPr>
              <a:t> к </a:t>
            </a:r>
            <a:r>
              <a:rPr lang="en-US" dirty="0" err="1">
                <a:ea typeface="+mn-lt"/>
                <a:cs typeface="+mn-lt"/>
              </a:rPr>
              <a:t>ним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могут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получать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экземпляры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этого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Переменная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существует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только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одна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поэтому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любой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объект-ов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изменяет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переменную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изменение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отразится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во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всех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остальных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экземплярах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же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4E74651B-C9E9-46F0-961F-6E77A667B27D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Переменные класса и объекта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C82174-534C-43B4-BF8B-5FF065FC8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54"/>
          <a:stretch/>
        </p:blipFill>
        <p:spPr>
          <a:xfrm>
            <a:off x="966585" y="1123484"/>
            <a:ext cx="4970584" cy="559510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DFA3F2-AF88-47F8-9B53-44119A76FFFE}"/>
              </a:ext>
            </a:extLst>
          </p:cNvPr>
          <p:cNvSpPr/>
          <p:nvPr/>
        </p:nvSpPr>
        <p:spPr>
          <a:xfrm>
            <a:off x="6811107" y="4144106"/>
            <a:ext cx="4972537" cy="2276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  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Переменные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объекта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принадлежат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каждому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отдельному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экземпляру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. В </a:t>
            </a:r>
            <a:r>
              <a:rPr lang="en-US" dirty="0" err="1">
                <a:ea typeface="+mn-lt"/>
                <a:cs typeface="+mn-lt"/>
              </a:rPr>
              <a:t>этом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случае</a:t>
            </a:r>
            <a:r>
              <a:rPr lang="en-US" dirty="0">
                <a:ea typeface="+mn-lt"/>
                <a:cs typeface="+mn-lt"/>
              </a:rPr>
              <a:t> у </a:t>
            </a:r>
            <a:r>
              <a:rPr lang="en-US" dirty="0" err="1">
                <a:ea typeface="+mn-lt"/>
                <a:cs typeface="+mn-lt"/>
              </a:rPr>
              <a:t>каждого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собственная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копия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разделяемая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никоим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образом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связанная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другими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такими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полями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других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экземплярах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340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Наследование</a:t>
            </a:r>
            <a:endParaRPr lang="en-US" dirty="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1947B-9B3F-4ACF-8C66-E53BAB505B8C}"/>
              </a:ext>
            </a:extLst>
          </p:cNvPr>
          <p:cNvSpPr/>
          <p:nvPr/>
        </p:nvSpPr>
        <p:spPr>
          <a:xfrm>
            <a:off x="959336" y="1594337"/>
            <a:ext cx="3849076" cy="65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Класс</a:t>
            </a:r>
            <a:r>
              <a:rPr lang="en-US" b="1" dirty="0">
                <a:solidFill>
                  <a:schemeClr val="accent4"/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accent4"/>
                </a:solidFill>
                <a:cs typeface="Calibri"/>
              </a:rPr>
              <a:t>родитель</a:t>
            </a:r>
            <a:r>
              <a:rPr lang="en-US" b="1" dirty="0">
                <a:solidFill>
                  <a:schemeClr val="accent4"/>
                </a:solidFill>
                <a:cs typeface="Calibri"/>
              </a:rPr>
              <a:t> - Satellite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D9DA5C-C1D4-4374-ADCB-14622BE0B820}"/>
              </a:ext>
            </a:extLst>
          </p:cNvPr>
          <p:cNvSpPr/>
          <p:nvPr/>
        </p:nvSpPr>
        <p:spPr>
          <a:xfrm>
            <a:off x="7553567" y="1594337"/>
            <a:ext cx="3849076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Класс</a:t>
            </a:r>
            <a:r>
              <a:rPr lang="en-US" b="1" dirty="0">
                <a:solidFill>
                  <a:schemeClr val="accent4"/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accent4"/>
                </a:solidFill>
                <a:cs typeface="Calibri"/>
              </a:rPr>
              <a:t>наследник</a:t>
            </a:r>
            <a:r>
              <a:rPr lang="en-US" b="1" dirty="0">
                <a:solidFill>
                  <a:schemeClr val="accent4"/>
                </a:solidFill>
                <a:cs typeface="Calibri"/>
              </a:rPr>
              <a:t> - </a:t>
            </a:r>
            <a:r>
              <a:rPr lang="en-US" b="1" dirty="0" err="1">
                <a:solidFill>
                  <a:schemeClr val="accent4"/>
                </a:solidFill>
                <a:cs typeface="Calibri"/>
              </a:rPr>
              <a:t>NanoSatellite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AD0673B-C7F6-4264-9F95-FE67AF5E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3" y="2462436"/>
            <a:ext cx="3827583" cy="419958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F4FEE4D-9467-4C43-AA82-D650B0116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92" y="2459953"/>
            <a:ext cx="4022968" cy="224093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077B00-FA74-4548-8671-55C74CA7FF0A}"/>
              </a:ext>
            </a:extLst>
          </p:cNvPr>
          <p:cNvSpPr/>
          <p:nvPr/>
        </p:nvSpPr>
        <p:spPr>
          <a:xfrm>
            <a:off x="5759439" y="3007173"/>
            <a:ext cx="976923" cy="48846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25A65-A656-4F25-AD79-820CE4F73F8D}"/>
              </a:ext>
            </a:extLst>
          </p:cNvPr>
          <p:cNvSpPr txBox="1"/>
          <p:nvPr/>
        </p:nvSpPr>
        <p:spPr>
          <a:xfrm>
            <a:off x="4931996" y="3720612"/>
            <a:ext cx="32805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атрибуты</a:t>
            </a:r>
            <a:r>
              <a:rPr lang="en-US" dirty="0"/>
              <a:t> и </a:t>
            </a:r>
            <a:r>
              <a:rPr lang="en-US" dirty="0" err="1"/>
              <a:t>методы</a:t>
            </a:r>
            <a:r>
              <a:rPr lang="en-US" dirty="0"/>
              <a:t> </a:t>
            </a:r>
            <a:r>
              <a:rPr lang="en-US" dirty="0" err="1"/>
              <a:t>наследуются</a:t>
            </a:r>
            <a:r>
              <a:rPr lang="en-US" dirty="0"/>
              <a:t> и </a:t>
            </a:r>
            <a:r>
              <a:rPr lang="en-US" dirty="0" err="1"/>
              <a:t>могут</a:t>
            </a:r>
            <a:r>
              <a:rPr lang="en-US" dirty="0"/>
              <a:t> </a:t>
            </a:r>
            <a:r>
              <a:rPr lang="en-US" dirty="0" err="1"/>
              <a:t>быть</a:t>
            </a:r>
            <a:r>
              <a:rPr lang="en-US" dirty="0"/>
              <a:t> </a:t>
            </a:r>
            <a:r>
              <a:rPr lang="en-US" dirty="0" err="1"/>
              <a:t>использованы</a:t>
            </a:r>
            <a:r>
              <a:rPr lang="en-US" dirty="0"/>
              <a:t> в </a:t>
            </a:r>
            <a:r>
              <a:rPr lang="en-US" dirty="0" err="1"/>
              <a:t>классе</a:t>
            </a:r>
            <a:r>
              <a:rPr lang="en-US" dirty="0"/>
              <a:t> </a:t>
            </a:r>
            <a:r>
              <a:rPr lang="en-US" dirty="0" err="1"/>
              <a:t>наследнике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6564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789</cp:revision>
  <dcterms:created xsi:type="dcterms:W3CDTF">2021-11-29T22:51:53Z</dcterms:created>
  <dcterms:modified xsi:type="dcterms:W3CDTF">2021-12-09T10:45:44Z</dcterms:modified>
</cp:coreProperties>
</file>