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2" r:id="rId4"/>
    <p:sldId id="270" r:id="rId5"/>
    <p:sldId id="266" r:id="rId6"/>
    <p:sldId id="267" r:id="rId7"/>
    <p:sldId id="268" r:id="rId8"/>
    <p:sldId id="265" r:id="rId9"/>
    <p:sldId id="269" r:id="rId10"/>
    <p:sldId id="257" r:id="rId11"/>
    <p:sldId id="259" r:id="rId12"/>
    <p:sldId id="263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2"/>
    <a:srgbClr val="FF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43061B86-0BD5-B541-AC04-0B0A83041687}" v="1391" dt="2021-12-11T12:04:42.780"/>
    <p1510:client id="{C89ACF45-C2F8-E76F-58EF-8272F11558CB}" v="235" dt="2021-12-02T10:05:05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EC923F-8745-416D-9CDA-E6F03BDEFA66}"/>
              </a:ext>
            </a:extLst>
          </p:cNvPr>
          <p:cNvSpPr/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Метод "format"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9D319E9-45A7-45D8-BCB0-EFC0D71B64CA}"/>
              </a:ext>
            </a:extLst>
          </p:cNvPr>
          <p:cNvSpPr/>
          <p:nvPr/>
        </p:nvSpPr>
        <p:spPr>
          <a:xfrm>
            <a:off x="1139635" y="2546161"/>
            <a:ext cx="3200451" cy="2985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В </a:t>
            </a:r>
            <a:r>
              <a:rPr lang="en-US" sz="2400" dirty="0" err="1">
                <a:ea typeface="+mn-lt"/>
                <a:cs typeface="+mn-lt"/>
              </a:rPr>
              <a:t>методе</a:t>
            </a:r>
            <a:r>
              <a:rPr lang="en-US" sz="2400" dirty="0">
                <a:ea typeface="+mn-lt"/>
                <a:cs typeface="+mn-lt"/>
              </a:rPr>
              <a:t> format Python </a:t>
            </a:r>
            <a:r>
              <a:rPr lang="en-US" sz="2400" dirty="0" err="1">
                <a:ea typeface="+mn-lt"/>
                <a:cs typeface="+mn-lt"/>
              </a:rPr>
              <a:t>помещает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значение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каждого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аргумента</a:t>
            </a:r>
            <a:r>
              <a:rPr lang="en-US" sz="2400" dirty="0">
                <a:ea typeface="+mn-lt"/>
                <a:cs typeface="+mn-lt"/>
              </a:rPr>
              <a:t> в </a:t>
            </a:r>
            <a:r>
              <a:rPr lang="en-US" sz="2400" dirty="0" err="1">
                <a:ea typeface="+mn-lt"/>
                <a:cs typeface="+mn-lt"/>
              </a:rPr>
              <a:t>обозначенное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место</a:t>
            </a:r>
            <a:endParaRPr lang="en-US" sz="240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8E679D2-1786-4838-B5B8-ACAC319F3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38" y="732364"/>
            <a:ext cx="6611815" cy="51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2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AA9329-4C1E-4FD3-AC9F-E47E1B5E8901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Использование "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format</a:t>
            </a:r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"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F8D73A4-5395-4710-8B74-E0687E7A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77" y="1303221"/>
            <a:ext cx="5761892" cy="51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6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132B0E8-127E-4AA9-80A4-AB7BA4C8DACA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Имена идентификаторов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C9FF780-B020-4142-8585-9E6E679C4032}"/>
              </a:ext>
            </a:extLst>
          </p:cNvPr>
          <p:cNvSpPr/>
          <p:nvPr/>
        </p:nvSpPr>
        <p:spPr>
          <a:xfrm>
            <a:off x="1241844" y="1255962"/>
            <a:ext cx="9914735" cy="594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ea typeface="+mn-lt"/>
                <a:cs typeface="+mn-lt"/>
              </a:rPr>
              <a:t>Идентификаторы – это имена, присвоенные чему-то для его обозначения.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E60DC-147D-4BBE-B23E-79A5B36F8634}"/>
              </a:ext>
            </a:extLst>
          </p:cNvPr>
          <p:cNvSpPr txBox="1"/>
          <p:nvPr/>
        </p:nvSpPr>
        <p:spPr>
          <a:xfrm>
            <a:off x="1744784" y="2086708"/>
            <a:ext cx="965981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• </a:t>
            </a:r>
            <a:r>
              <a:rPr lang="en-US" dirty="0" err="1"/>
              <a:t>Первым</a:t>
            </a:r>
            <a:r>
              <a:rPr lang="en-US" dirty="0"/>
              <a:t> </a:t>
            </a:r>
            <a:r>
              <a:rPr lang="en-US" dirty="0" err="1"/>
              <a:t>символом</a:t>
            </a:r>
            <a:r>
              <a:rPr lang="en-US" dirty="0"/>
              <a:t> </a:t>
            </a:r>
            <a:r>
              <a:rPr lang="en-US" dirty="0" err="1"/>
              <a:t>идентификатора</a:t>
            </a:r>
            <a:r>
              <a:rPr lang="en-US" dirty="0"/>
              <a:t> </a:t>
            </a:r>
            <a:r>
              <a:rPr lang="en-US" dirty="0" err="1"/>
              <a:t>должна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буква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алфавита</a:t>
            </a:r>
            <a:r>
              <a:rPr lang="en-US" dirty="0"/>
              <a:t> (</a:t>
            </a:r>
            <a:r>
              <a:rPr lang="en-US" dirty="0" err="1"/>
              <a:t>символ</a:t>
            </a:r>
            <a:r>
              <a:rPr lang="en-US" dirty="0"/>
              <a:t> ASCII в</a:t>
            </a:r>
          </a:p>
          <a:p>
            <a:r>
              <a:rPr lang="en-US" dirty="0" err="1"/>
              <a:t>верхнем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нижнем</a:t>
            </a:r>
            <a:r>
              <a:rPr lang="en-US" dirty="0"/>
              <a:t> </a:t>
            </a:r>
            <a:r>
              <a:rPr lang="en-US" dirty="0" err="1"/>
              <a:t>регистре</a:t>
            </a:r>
            <a:r>
              <a:rPr lang="en-US" dirty="0"/>
              <a:t>,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символ</a:t>
            </a:r>
            <a:r>
              <a:rPr lang="en-US" dirty="0"/>
              <a:t> Unicode), а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символ</a:t>
            </a:r>
            <a:r>
              <a:rPr lang="en-US" dirty="0"/>
              <a:t> </a:t>
            </a:r>
            <a:r>
              <a:rPr lang="en-US" dirty="0" err="1"/>
              <a:t>подчёркивания</a:t>
            </a:r>
            <a:r>
              <a:rPr lang="en-US" dirty="0"/>
              <a:t> («_»).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Остальная</a:t>
            </a:r>
            <a:r>
              <a:rPr lang="en-US" dirty="0"/>
              <a:t> </a:t>
            </a:r>
            <a:r>
              <a:rPr lang="en-US" dirty="0" err="1"/>
              <a:t>часть</a:t>
            </a:r>
            <a:r>
              <a:rPr lang="en-US" dirty="0"/>
              <a:t> </a:t>
            </a:r>
            <a:r>
              <a:rPr lang="en-US" dirty="0" err="1"/>
              <a:t>идентификатора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состоять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букв</a:t>
            </a:r>
            <a:r>
              <a:rPr lang="en-US" dirty="0"/>
              <a:t> (</a:t>
            </a:r>
            <a:r>
              <a:rPr lang="en-US" dirty="0" err="1"/>
              <a:t>символы</a:t>
            </a:r>
            <a:r>
              <a:rPr lang="en-US" dirty="0"/>
              <a:t> ASCII в </a:t>
            </a:r>
            <a:r>
              <a:rPr lang="en-US" dirty="0" err="1"/>
              <a:t>верхнем</a:t>
            </a:r>
            <a:endParaRPr lang="en-US" dirty="0" err="1">
              <a:cs typeface="Calibri"/>
            </a:endParaRPr>
          </a:p>
          <a:p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нижнем</a:t>
            </a:r>
            <a:r>
              <a:rPr lang="en-US" dirty="0"/>
              <a:t> </a:t>
            </a:r>
            <a:r>
              <a:rPr lang="en-US" dirty="0" err="1"/>
              <a:t>регистре</a:t>
            </a:r>
            <a:r>
              <a:rPr lang="en-US" dirty="0"/>
              <a:t>, а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символы</a:t>
            </a:r>
            <a:r>
              <a:rPr lang="en-US" dirty="0"/>
              <a:t> Unicode), </a:t>
            </a:r>
            <a:r>
              <a:rPr lang="en-US" dirty="0" err="1"/>
              <a:t>знаков</a:t>
            </a:r>
            <a:r>
              <a:rPr lang="en-US" dirty="0"/>
              <a:t> </a:t>
            </a:r>
            <a:r>
              <a:rPr lang="en-US" dirty="0" err="1"/>
              <a:t>подчёркивания</a:t>
            </a:r>
            <a:r>
              <a:rPr lang="en-US" dirty="0"/>
              <a:t> («_») </a:t>
            </a:r>
            <a:r>
              <a:rPr lang="en-US" dirty="0" err="1"/>
              <a:t>или</a:t>
            </a:r>
            <a:endParaRPr lang="en-US" dirty="0" err="1">
              <a:cs typeface="Calibri"/>
            </a:endParaRPr>
          </a:p>
          <a:p>
            <a:r>
              <a:rPr lang="en-US" dirty="0" err="1"/>
              <a:t>цифр</a:t>
            </a:r>
            <a:r>
              <a:rPr lang="en-US" dirty="0"/>
              <a:t> (0-9).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Имена</a:t>
            </a:r>
            <a:r>
              <a:rPr lang="en-US" dirty="0"/>
              <a:t> </a:t>
            </a:r>
            <a:r>
              <a:rPr lang="en-US" dirty="0" err="1"/>
              <a:t>идентификаторов</a:t>
            </a:r>
            <a:r>
              <a:rPr lang="en-US" dirty="0"/>
              <a:t> </a:t>
            </a:r>
            <a:r>
              <a:rPr lang="en-US" dirty="0" err="1"/>
              <a:t>чувствительны</a:t>
            </a:r>
            <a:r>
              <a:rPr lang="en-US" dirty="0"/>
              <a:t> к </a:t>
            </a:r>
            <a:r>
              <a:rPr lang="en-US" dirty="0" err="1"/>
              <a:t>регистру</a:t>
            </a:r>
            <a:r>
              <a:rPr lang="en-US" dirty="0"/>
              <a:t>. </a:t>
            </a:r>
            <a:r>
              <a:rPr lang="en-US" dirty="0" err="1"/>
              <a:t>Например</a:t>
            </a:r>
            <a:r>
              <a:rPr lang="en-US" dirty="0"/>
              <a:t>, </a:t>
            </a:r>
            <a:r>
              <a:rPr lang="en-US" dirty="0" err="1"/>
              <a:t>myname</a:t>
            </a:r>
            <a:r>
              <a:rPr lang="en-US" dirty="0"/>
              <a:t> и </a:t>
            </a:r>
            <a:r>
              <a:rPr lang="en-US" dirty="0" err="1"/>
              <a:t>myName</a:t>
            </a:r>
            <a:r>
              <a:rPr lang="en-US" dirty="0"/>
              <a:t> –</a:t>
            </a:r>
            <a:endParaRPr lang="en-US" dirty="0">
              <a:cs typeface="Calibri"/>
            </a:endParaRPr>
          </a:p>
          <a:p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одно</a:t>
            </a:r>
            <a:r>
              <a:rPr lang="en-US" dirty="0"/>
              <a:t> и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же</a:t>
            </a:r>
            <a:r>
              <a:rPr lang="en-US" dirty="0"/>
              <a:t>. </a:t>
            </a:r>
            <a:r>
              <a:rPr lang="en-US" dirty="0" err="1"/>
              <a:t>Обратите</a:t>
            </a:r>
            <a:r>
              <a:rPr lang="en-US" dirty="0"/>
              <a:t> </a:t>
            </a:r>
            <a:r>
              <a:rPr lang="en-US" dirty="0" err="1"/>
              <a:t>внимание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« n » в </a:t>
            </a:r>
            <a:r>
              <a:rPr lang="en-US" dirty="0" err="1"/>
              <a:t>нижнем</a:t>
            </a:r>
            <a:r>
              <a:rPr lang="en-US" dirty="0"/>
              <a:t> </a:t>
            </a:r>
            <a:r>
              <a:rPr lang="en-US" dirty="0" err="1"/>
              <a:t>регистре</a:t>
            </a:r>
            <a:r>
              <a:rPr lang="en-US" dirty="0"/>
              <a:t> в </a:t>
            </a:r>
            <a:r>
              <a:rPr lang="en-US" dirty="0" err="1"/>
              <a:t>первом</a:t>
            </a:r>
            <a:r>
              <a:rPr lang="en-US" dirty="0"/>
              <a:t> </a:t>
            </a:r>
            <a:r>
              <a:rPr lang="en-US" dirty="0" err="1"/>
              <a:t>случае</a:t>
            </a:r>
            <a:endParaRPr lang="en-US" dirty="0" err="1">
              <a:cs typeface="Calibri"/>
            </a:endParaRPr>
          </a:p>
          <a:p>
            <a:r>
              <a:rPr lang="en-US" dirty="0"/>
              <a:t>и « N » в </a:t>
            </a:r>
            <a:r>
              <a:rPr lang="en-US" dirty="0" err="1"/>
              <a:t>верхнем</a:t>
            </a:r>
            <a:r>
              <a:rPr lang="en-US" dirty="0"/>
              <a:t> </a:t>
            </a:r>
            <a:r>
              <a:rPr lang="en-US" dirty="0" err="1"/>
              <a:t>во</a:t>
            </a:r>
            <a:r>
              <a:rPr lang="en-US" dirty="0"/>
              <a:t> </a:t>
            </a:r>
            <a:r>
              <a:rPr lang="en-US" dirty="0" err="1"/>
              <a:t>втором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Примеры</a:t>
            </a:r>
            <a:r>
              <a:rPr lang="en-US" dirty="0"/>
              <a:t> </a:t>
            </a:r>
            <a:r>
              <a:rPr lang="en-US" dirty="0" err="1"/>
              <a:t>допустимых</a:t>
            </a:r>
            <a:r>
              <a:rPr lang="en-US" dirty="0"/>
              <a:t> </a:t>
            </a:r>
            <a:r>
              <a:rPr lang="en-US" dirty="0" err="1"/>
              <a:t>имён</a:t>
            </a:r>
            <a:r>
              <a:rPr lang="en-US" dirty="0"/>
              <a:t> </a:t>
            </a:r>
            <a:r>
              <a:rPr lang="en-US" dirty="0" err="1"/>
              <a:t>идентификаторов</a:t>
            </a:r>
            <a:r>
              <a:rPr lang="en-US" dirty="0"/>
              <a:t>: </a:t>
            </a:r>
            <a:r>
              <a:rPr lang="en-US" dirty="0" err="1"/>
              <a:t>i</a:t>
            </a:r>
            <a:r>
              <a:rPr lang="en-US" dirty="0"/>
              <a:t> , __</a:t>
            </a:r>
            <a:r>
              <a:rPr lang="en-US" dirty="0" err="1"/>
              <a:t>my_name</a:t>
            </a:r>
            <a:r>
              <a:rPr lang="en-US" dirty="0"/>
              <a:t> , name_23 , a1b2_c3 и</a:t>
            </a:r>
            <a:endParaRPr lang="en-US" dirty="0">
              <a:cs typeface="Calibri"/>
            </a:endParaRPr>
          </a:p>
          <a:p>
            <a:r>
              <a:rPr lang="en-US" dirty="0"/>
              <a:t>любые_символы_utf8_δξѪђёўЩӆΞέά 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Примеры</a:t>
            </a:r>
            <a:r>
              <a:rPr lang="en-US" dirty="0"/>
              <a:t> </a:t>
            </a:r>
            <a:r>
              <a:rPr lang="en-US" dirty="0" err="1"/>
              <a:t>недопустимых</a:t>
            </a:r>
            <a:r>
              <a:rPr lang="en-US" dirty="0"/>
              <a:t> </a:t>
            </a:r>
            <a:r>
              <a:rPr lang="en-US" dirty="0" err="1"/>
              <a:t>имён</a:t>
            </a:r>
            <a:r>
              <a:rPr lang="en-US" dirty="0"/>
              <a:t> </a:t>
            </a:r>
            <a:r>
              <a:rPr lang="en-US" dirty="0" err="1"/>
              <a:t>идентификаторов</a:t>
            </a:r>
            <a:r>
              <a:rPr lang="en-US" dirty="0"/>
              <a:t>: 2things , </a:t>
            </a:r>
            <a:r>
              <a:rPr lang="en-US" dirty="0" err="1"/>
              <a:t>здесь</a:t>
            </a:r>
            <a:r>
              <a:rPr lang="en-US" dirty="0"/>
              <a:t>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пробелы</a:t>
            </a:r>
            <a:r>
              <a:rPr lang="en-US" dirty="0"/>
              <a:t> ,</a:t>
            </a:r>
            <a:endParaRPr lang="en-US" dirty="0">
              <a:cs typeface="Calibri"/>
            </a:endParaRPr>
          </a:p>
          <a:p>
            <a:r>
              <a:rPr lang="en-US" dirty="0"/>
              <a:t>my-name , &gt;a1b2_c3 и "</a:t>
            </a:r>
            <a:r>
              <a:rPr lang="en-US" dirty="0" err="1"/>
              <a:t>это_в_кавычках</a:t>
            </a:r>
            <a:r>
              <a:rPr lang="en-US" dirty="0"/>
              <a:t>" 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87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D7DC82-4F50-438E-9ACE-C189736F918C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Отступы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B788739-1696-441C-AFB1-7218466B46C1}"/>
              </a:ext>
            </a:extLst>
          </p:cNvPr>
          <p:cNvSpPr/>
          <p:nvPr/>
        </p:nvSpPr>
        <p:spPr>
          <a:xfrm>
            <a:off x="7591648" y="2063014"/>
            <a:ext cx="3329395" cy="3567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>
              <a:ea typeface="+mn-lt"/>
              <a:cs typeface="+mn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447E106-C448-474E-BBA4-F003AB92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65" y="1450182"/>
            <a:ext cx="5341815" cy="47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 dirty="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dirty="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 dirty="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B2965-DD95-4165-A524-F6435CF18ABB}"/>
              </a:ext>
            </a:extLst>
          </p:cNvPr>
          <p:cNvSpPr txBox="1"/>
          <p:nvPr/>
        </p:nvSpPr>
        <p:spPr>
          <a:xfrm>
            <a:off x="4845883" y="222054"/>
            <a:ext cx="236772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Переменные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4C26A-8B52-4026-A87C-23AA50E0E96E}"/>
              </a:ext>
            </a:extLst>
          </p:cNvPr>
          <p:cNvSpPr txBox="1"/>
          <p:nvPr/>
        </p:nvSpPr>
        <p:spPr>
          <a:xfrm>
            <a:off x="2721707" y="3395785"/>
            <a:ext cx="1004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67E29-E081-4469-B118-4086C3009A08}"/>
              </a:ext>
            </a:extLst>
          </p:cNvPr>
          <p:cNvSpPr txBox="1"/>
          <p:nvPr/>
        </p:nvSpPr>
        <p:spPr>
          <a:xfrm>
            <a:off x="5144475" y="3425093"/>
            <a:ext cx="21863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cs typeface="Calibri"/>
              </a:rPr>
              <a:t>is_male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369A3-3D32-4C80-84C0-5C5026F7BC00}"/>
              </a:ext>
            </a:extLst>
          </p:cNvPr>
          <p:cNvSpPr txBox="1"/>
          <p:nvPr/>
        </p:nvSpPr>
        <p:spPr>
          <a:xfrm>
            <a:off x="7821244" y="3425091"/>
            <a:ext cx="1307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8F9F7D-C8E1-4232-BA76-1C54217DEBE1}"/>
              </a:ext>
            </a:extLst>
          </p:cNvPr>
          <p:cNvGrpSpPr/>
          <p:nvPr/>
        </p:nvGrpSpPr>
        <p:grpSpPr>
          <a:xfrm>
            <a:off x="1165225" y="5132190"/>
            <a:ext cx="9760248" cy="1499283"/>
            <a:chOff x="1165225" y="5132190"/>
            <a:chExt cx="9760248" cy="1499283"/>
          </a:xfrm>
        </p:grpSpPr>
        <p:sp>
          <p:nvSpPr>
            <p:cNvPr id="16" name="Google Shape;114;p16">
              <a:extLst>
                <a:ext uri="{FF2B5EF4-FFF2-40B4-BE49-F238E27FC236}">
                  <a16:creationId xmlns:a16="http://schemas.microsoft.com/office/drawing/2014/main" id="{D84ACEE0-56C7-4982-AD51-7A2F5473BAC8}"/>
                </a:ext>
              </a:extLst>
            </p:cNvPr>
            <p:cNvSpPr/>
            <p:nvPr/>
          </p:nvSpPr>
          <p:spPr>
            <a:xfrm>
              <a:off x="1165225" y="5132190"/>
              <a:ext cx="9760248" cy="1499283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9D0BA6-CDFA-4793-9596-34DD4A69C8E7}"/>
                </a:ext>
              </a:extLst>
            </p:cNvPr>
            <p:cNvSpPr txBox="1"/>
            <p:nvPr/>
          </p:nvSpPr>
          <p:spPr>
            <a:xfrm>
              <a:off x="1402862" y="5281246"/>
              <a:ext cx="9483968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solidFill>
                    <a:srgbClr val="FF6C3A"/>
                  </a:solidFill>
                  <a:latin typeface="Arial"/>
                  <a:cs typeface="Arial"/>
                </a:rPr>
                <a:t>Переме́нная</a:t>
              </a:r>
              <a:r>
                <a:rPr lang="en-US" dirty="0">
                  <a:solidFill>
                    <a:srgbClr val="FF6C3A"/>
                  </a:solidFill>
                  <a:latin typeface="Arial"/>
                  <a:cs typeface="Arial"/>
                </a:rPr>
                <a:t> 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в </a:t>
              </a:r>
              <a:r>
                <a:rPr lang="en-US" dirty="0" err="1">
                  <a:latin typeface="Arial"/>
                  <a:cs typeface="Arial"/>
                </a:rPr>
                <a:t>программировании</a:t>
              </a:r>
              <a:r>
                <a:rPr lang="en-US" dirty="0">
                  <a:latin typeface="Arial"/>
                  <a:cs typeface="Arial"/>
                </a:rPr>
                <a:t> — </a:t>
              </a:r>
              <a:r>
                <a:rPr lang="en-US" dirty="0" err="1">
                  <a:latin typeface="Arial"/>
                  <a:cs typeface="Arial"/>
                </a:rPr>
                <a:t>поименованная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n-US" dirty="0" err="1">
                  <a:latin typeface="Arial"/>
                  <a:cs typeface="Arial"/>
                </a:rPr>
                <a:t>либо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адресуемая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иным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способом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область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памяти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n-US" dirty="0" err="1">
                  <a:latin typeface="Arial"/>
                  <a:cs typeface="Arial"/>
                </a:rPr>
                <a:t>адрес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которой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можно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использовать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для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осуществления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доступа</a:t>
              </a:r>
              <a:r>
                <a:rPr lang="en-US" dirty="0">
                  <a:latin typeface="Arial"/>
                  <a:cs typeface="Arial"/>
                </a:rPr>
                <a:t> к </a:t>
              </a:r>
              <a:r>
                <a:rPr lang="en-US" dirty="0" err="1">
                  <a:latin typeface="Arial"/>
                  <a:cs typeface="Arial"/>
                </a:rPr>
                <a:t>данным</a:t>
              </a:r>
              <a:r>
                <a:rPr lang="en-US" dirty="0">
                  <a:latin typeface="Arial"/>
                  <a:cs typeface="Arial"/>
                </a:rPr>
                <a:t>.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Данные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,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находящиеся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в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переменной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(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то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есть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по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данному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адресу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памяти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),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называются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 </a:t>
              </a:r>
              <a:r>
                <a:rPr lang="en-US" b="1" dirty="0" err="1">
                  <a:solidFill>
                    <a:srgbClr val="FF6C3A"/>
                  </a:solidFill>
                  <a:latin typeface="Arial"/>
                  <a:cs typeface="Arial"/>
                </a:rPr>
                <a:t>значением</a:t>
              </a:r>
              <a:r>
                <a:rPr lang="en-US" dirty="0">
                  <a:solidFill>
                    <a:srgbClr val="FF6C3A"/>
                  </a:solidFill>
                  <a:latin typeface="Arial"/>
                  <a:cs typeface="Arial"/>
                </a:rPr>
                <a:t> 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этой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переменной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.</a:t>
              </a:r>
              <a:endParaRPr lang="en-US" dirty="0">
                <a:latin typeface="Arial"/>
                <a:cs typeface="Arial"/>
              </a:endParaRPr>
            </a:p>
          </p:txBody>
        </p:sp>
      </p:grpSp>
      <p:pic>
        <p:nvPicPr>
          <p:cNvPr id="17" name="Picture 17">
            <a:extLst>
              <a:ext uri="{FF2B5EF4-FFF2-40B4-BE49-F238E27FC236}">
                <a16:creationId xmlns:a16="http://schemas.microsoft.com/office/drawing/2014/main" id="{0ACC9B5E-376E-440D-B759-9BE20591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33" y="805623"/>
            <a:ext cx="4804508" cy="40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8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B2965-DD95-4165-A524-F6435CF18ABB}"/>
              </a:ext>
            </a:extLst>
          </p:cNvPr>
          <p:cNvSpPr txBox="1"/>
          <p:nvPr/>
        </p:nvSpPr>
        <p:spPr>
          <a:xfrm>
            <a:off x="4845883" y="222054"/>
            <a:ext cx="236772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Переменные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F985E155-2487-4D89-8C8D-11E9AFEA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29" y="1255049"/>
            <a:ext cx="7122534" cy="293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4C26A-8B52-4026-A87C-23AA50E0E96E}"/>
              </a:ext>
            </a:extLst>
          </p:cNvPr>
          <p:cNvSpPr txBox="1"/>
          <p:nvPr/>
        </p:nvSpPr>
        <p:spPr>
          <a:xfrm>
            <a:off x="2721707" y="3395785"/>
            <a:ext cx="1004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67E29-E081-4469-B118-4086C3009A08}"/>
              </a:ext>
            </a:extLst>
          </p:cNvPr>
          <p:cNvSpPr txBox="1"/>
          <p:nvPr/>
        </p:nvSpPr>
        <p:spPr>
          <a:xfrm>
            <a:off x="5144475" y="3425093"/>
            <a:ext cx="21863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cs typeface="Calibri"/>
              </a:rPr>
              <a:t>is_male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369A3-3D32-4C80-84C0-5C5026F7BC00}"/>
              </a:ext>
            </a:extLst>
          </p:cNvPr>
          <p:cNvSpPr txBox="1"/>
          <p:nvPr/>
        </p:nvSpPr>
        <p:spPr>
          <a:xfrm>
            <a:off x="7821244" y="3425091"/>
            <a:ext cx="1307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alibri"/>
              </a:rPr>
              <a:t>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8F9F7D-C8E1-4232-BA76-1C54217DEBE1}"/>
              </a:ext>
            </a:extLst>
          </p:cNvPr>
          <p:cNvGrpSpPr/>
          <p:nvPr/>
        </p:nvGrpSpPr>
        <p:grpSpPr>
          <a:xfrm>
            <a:off x="1165225" y="5132190"/>
            <a:ext cx="9760248" cy="1499283"/>
            <a:chOff x="1165225" y="5132190"/>
            <a:chExt cx="9760248" cy="1499283"/>
          </a:xfrm>
        </p:grpSpPr>
        <p:sp>
          <p:nvSpPr>
            <p:cNvPr id="16" name="Google Shape;114;p16">
              <a:extLst>
                <a:ext uri="{FF2B5EF4-FFF2-40B4-BE49-F238E27FC236}">
                  <a16:creationId xmlns:a16="http://schemas.microsoft.com/office/drawing/2014/main" id="{D84ACEE0-56C7-4982-AD51-7A2F5473BAC8}"/>
                </a:ext>
              </a:extLst>
            </p:cNvPr>
            <p:cNvSpPr/>
            <p:nvPr/>
          </p:nvSpPr>
          <p:spPr>
            <a:xfrm>
              <a:off x="1165225" y="5132190"/>
              <a:ext cx="9760248" cy="1499283"/>
            </a:xfrm>
            <a:prstGeom prst="roundRect">
              <a:avLst>
                <a:gd name="adj" fmla="val 16667"/>
              </a:avLst>
            </a:prstGeom>
            <a:solidFill>
              <a:srgbClr val="F4F5F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9D0BA6-CDFA-4793-9596-34DD4A69C8E7}"/>
                </a:ext>
              </a:extLst>
            </p:cNvPr>
            <p:cNvSpPr txBox="1"/>
            <p:nvPr/>
          </p:nvSpPr>
          <p:spPr>
            <a:xfrm>
              <a:off x="1402862" y="5281246"/>
              <a:ext cx="9483968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solidFill>
                    <a:srgbClr val="FF6C3A"/>
                  </a:solidFill>
                  <a:latin typeface="Arial"/>
                  <a:cs typeface="Arial"/>
                </a:rPr>
                <a:t>Переме́нная</a:t>
              </a:r>
              <a:r>
                <a:rPr lang="en-US" dirty="0">
                  <a:solidFill>
                    <a:srgbClr val="FF6C3A"/>
                  </a:solidFill>
                  <a:latin typeface="Arial"/>
                  <a:cs typeface="Arial"/>
                </a:rPr>
                <a:t> 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в </a:t>
              </a:r>
              <a:r>
                <a:rPr lang="en-US" dirty="0" err="1">
                  <a:latin typeface="Arial"/>
                  <a:cs typeface="Arial"/>
                </a:rPr>
                <a:t>программировании</a:t>
              </a:r>
              <a:r>
                <a:rPr lang="en-US" dirty="0">
                  <a:latin typeface="Arial"/>
                  <a:cs typeface="Arial"/>
                </a:rPr>
                <a:t> — </a:t>
              </a:r>
              <a:r>
                <a:rPr lang="en-US" dirty="0" err="1">
                  <a:latin typeface="Arial"/>
                  <a:cs typeface="Arial"/>
                </a:rPr>
                <a:t>поименованная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n-US" dirty="0" err="1">
                  <a:latin typeface="Arial"/>
                  <a:cs typeface="Arial"/>
                </a:rPr>
                <a:t>либо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адресуемая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иным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способом</a:t>
              </a:r>
              <a:r>
                <a:rPr lang="en-US" dirty="0">
                  <a:latin typeface="Arial"/>
                  <a:cs typeface="Arial"/>
                </a:rPr>
                <a:t> </a:t>
              </a:r>
              <a:r>
                <a:rPr lang="en-US" dirty="0" err="1">
                  <a:latin typeface="Arial"/>
                  <a:cs typeface="Arial"/>
                </a:rPr>
                <a:t>область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памяти</a:t>
              </a:r>
              <a:r>
                <a:rPr lang="en-US" dirty="0">
                  <a:latin typeface="Arial"/>
                  <a:cs typeface="Arial"/>
                </a:rPr>
                <a:t>, </a:t>
              </a:r>
              <a:r>
                <a:rPr lang="en-US" dirty="0" err="1">
                  <a:latin typeface="Arial"/>
                  <a:cs typeface="Arial"/>
                </a:rPr>
                <a:t>адрес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которой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можно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использовать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для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осуществления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err="1">
                  <a:latin typeface="Arial"/>
                  <a:cs typeface="Arial"/>
                </a:rPr>
                <a:t>доступа</a:t>
              </a:r>
              <a:r>
                <a:rPr lang="en-US" dirty="0">
                  <a:latin typeface="Arial"/>
                  <a:cs typeface="Arial"/>
                </a:rPr>
                <a:t> к </a:t>
              </a:r>
              <a:r>
                <a:rPr lang="en-US" dirty="0" err="1">
                  <a:latin typeface="Arial"/>
                  <a:cs typeface="Arial"/>
                </a:rPr>
                <a:t>данным</a:t>
              </a:r>
              <a:r>
                <a:rPr lang="en-US" dirty="0">
                  <a:latin typeface="Arial"/>
                  <a:cs typeface="Arial"/>
                </a:rPr>
                <a:t>.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Данные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,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находящиеся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в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переменной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(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то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есть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по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данному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адресу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памяти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),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называются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 </a:t>
              </a:r>
              <a:r>
                <a:rPr lang="en-US" b="1" dirty="0" err="1">
                  <a:solidFill>
                    <a:srgbClr val="FF6C3A"/>
                  </a:solidFill>
                  <a:latin typeface="Arial"/>
                  <a:cs typeface="Arial"/>
                </a:rPr>
                <a:t>значением</a:t>
              </a:r>
              <a:r>
                <a:rPr lang="en-US" dirty="0">
                  <a:solidFill>
                    <a:srgbClr val="FF6C3A"/>
                  </a:solidFill>
                  <a:latin typeface="Arial"/>
                  <a:cs typeface="Arial"/>
                </a:rPr>
                <a:t> 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этой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 </a:t>
              </a:r>
              <a:r>
                <a:rPr lang="en-US" dirty="0" err="1">
                  <a:solidFill>
                    <a:srgbClr val="202122"/>
                  </a:solidFill>
                  <a:latin typeface="Arial"/>
                  <a:cs typeface="Arial"/>
                </a:rPr>
                <a:t>переменной</a:t>
              </a:r>
              <a:r>
                <a:rPr lang="en-US" dirty="0">
                  <a:solidFill>
                    <a:srgbClr val="202122"/>
                  </a:solidFill>
                  <a:latin typeface="Arial"/>
                  <a:cs typeface="Arial"/>
                </a:rPr>
                <a:t>.</a:t>
              </a:r>
              <a:endParaRPr lang="en-US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75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F45AB-4B3F-47A0-885F-A31CCB97B282}"/>
              </a:ext>
            </a:extLst>
          </p:cNvPr>
          <p:cNvSpPr txBox="1"/>
          <p:nvPr/>
        </p:nvSpPr>
        <p:spPr>
          <a:xfrm>
            <a:off x="3878729" y="280670"/>
            <a:ext cx="454626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Имена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идентификаторов</a:t>
            </a:r>
          </a:p>
        </p:txBody>
      </p:sp>
      <p:sp>
        <p:nvSpPr>
          <p:cNvPr id="7" name="Google Shape;114;p16">
            <a:extLst>
              <a:ext uri="{FF2B5EF4-FFF2-40B4-BE49-F238E27FC236}">
                <a16:creationId xmlns:a16="http://schemas.microsoft.com/office/drawing/2014/main" id="{28C3DC29-1B8D-49F4-B3CB-CB1449B7E569}"/>
              </a:ext>
            </a:extLst>
          </p:cNvPr>
          <p:cNvSpPr/>
          <p:nvPr/>
        </p:nvSpPr>
        <p:spPr>
          <a:xfrm>
            <a:off x="3548919" y="4721881"/>
            <a:ext cx="4914710" cy="825207"/>
          </a:xfrm>
          <a:prstGeom prst="roundRect">
            <a:avLst>
              <a:gd name="adj" fmla="val 16667"/>
            </a:avLst>
          </a:prstGeom>
          <a:solidFill>
            <a:srgbClr val="F4F5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800" dirty="0">
                <a:solidFill>
                  <a:srgbClr val="FF6C3A"/>
                </a:solidFill>
              </a:rPr>
              <a:t>Идентификаторы </a:t>
            </a:r>
            <a:r>
              <a:rPr lang="ru-RU" sz="1800" dirty="0"/>
              <a:t>– это имена, присвоенные чему-то для его обозначения.</a:t>
            </a:r>
            <a:endParaRPr lang="az-Cyrl-AZ" sz="1800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53CFB77-4F88-4E66-832A-D90D4FA9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30" y="1795584"/>
            <a:ext cx="4110893" cy="20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1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F45AB-4B3F-47A0-885F-A31CCB97B282}"/>
              </a:ext>
            </a:extLst>
          </p:cNvPr>
          <p:cNvSpPr txBox="1"/>
          <p:nvPr/>
        </p:nvSpPr>
        <p:spPr>
          <a:xfrm>
            <a:off x="3878729" y="280670"/>
            <a:ext cx="454626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Имена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идентификаторов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45AA5-3B1B-4C99-9114-A283C490820F}"/>
              </a:ext>
            </a:extLst>
          </p:cNvPr>
          <p:cNvSpPr txBox="1"/>
          <p:nvPr/>
        </p:nvSpPr>
        <p:spPr>
          <a:xfrm>
            <a:off x="1373553" y="1090246"/>
            <a:ext cx="96598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• </a:t>
            </a:r>
            <a:r>
              <a:rPr lang="en-US" sz="2000" err="1"/>
              <a:t>Первым</a:t>
            </a:r>
            <a:r>
              <a:rPr lang="en-US" sz="2000" dirty="0"/>
              <a:t> </a:t>
            </a:r>
            <a:r>
              <a:rPr lang="en-US" sz="2000" err="1"/>
              <a:t>символом</a:t>
            </a:r>
            <a:r>
              <a:rPr lang="en-US" sz="2000" dirty="0"/>
              <a:t> </a:t>
            </a:r>
            <a:r>
              <a:rPr lang="en-US" sz="2000" err="1"/>
              <a:t>идентификатора</a:t>
            </a:r>
            <a:r>
              <a:rPr lang="en-US" sz="2000" dirty="0"/>
              <a:t> </a:t>
            </a:r>
            <a:r>
              <a:rPr lang="en-US" sz="2000" err="1"/>
              <a:t>должна</a:t>
            </a:r>
            <a:r>
              <a:rPr lang="en-US" sz="2000" dirty="0"/>
              <a:t> </a:t>
            </a:r>
            <a:r>
              <a:rPr lang="en-US" sz="2000" err="1"/>
              <a:t>быть</a:t>
            </a:r>
            <a:r>
              <a:rPr lang="en-US" sz="2000" dirty="0"/>
              <a:t> </a:t>
            </a:r>
            <a:r>
              <a:rPr lang="en-US" sz="2000" err="1"/>
              <a:t>буква</a:t>
            </a:r>
            <a:r>
              <a:rPr lang="en-US" sz="2000" dirty="0"/>
              <a:t> </a:t>
            </a:r>
            <a:r>
              <a:rPr lang="en-US" sz="2000" err="1"/>
              <a:t>из</a:t>
            </a:r>
            <a:r>
              <a:rPr lang="en-US" sz="2000" dirty="0"/>
              <a:t> </a:t>
            </a:r>
            <a:r>
              <a:rPr lang="en-US" sz="2000" err="1"/>
              <a:t>алфавита</a:t>
            </a:r>
            <a:r>
              <a:rPr lang="en-US" sz="2000" dirty="0"/>
              <a:t> (</a:t>
            </a:r>
            <a:r>
              <a:rPr lang="en-US" sz="2000" err="1"/>
              <a:t>символ</a:t>
            </a:r>
            <a:r>
              <a:rPr lang="en-US" sz="2000" dirty="0"/>
              <a:t> ASCII в</a:t>
            </a:r>
            <a:endParaRPr lang="en-US" sz="2000" dirty="0">
              <a:cs typeface="Calibri"/>
            </a:endParaRPr>
          </a:p>
          <a:p>
            <a:r>
              <a:rPr lang="en-US" sz="2000" dirty="0" err="1"/>
              <a:t>верхнем</a:t>
            </a:r>
            <a:r>
              <a:rPr lang="en-US" sz="2000" dirty="0"/>
              <a:t> </a:t>
            </a:r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/>
              <a:t>нижнем</a:t>
            </a:r>
            <a:r>
              <a:rPr lang="en-US" sz="2000" dirty="0"/>
              <a:t> </a:t>
            </a:r>
            <a:r>
              <a:rPr lang="en-US" sz="2000" dirty="0" err="1"/>
              <a:t>регистре</a:t>
            </a:r>
            <a:r>
              <a:rPr lang="en-US" sz="2000" dirty="0"/>
              <a:t>, </a:t>
            </a:r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/>
              <a:t>символ</a:t>
            </a:r>
            <a:r>
              <a:rPr lang="en-US" sz="2000" dirty="0"/>
              <a:t> Unicode), а </a:t>
            </a:r>
            <a:r>
              <a:rPr lang="en-US" sz="2000" dirty="0" err="1"/>
              <a:t>также</a:t>
            </a:r>
            <a:r>
              <a:rPr lang="en-US" sz="2000" dirty="0"/>
              <a:t> </a:t>
            </a:r>
            <a:r>
              <a:rPr lang="en-US" sz="2000" dirty="0" err="1"/>
              <a:t>символ</a:t>
            </a:r>
            <a:r>
              <a:rPr lang="en-US" sz="2000" dirty="0"/>
              <a:t> </a:t>
            </a:r>
            <a:r>
              <a:rPr lang="en-US" sz="2000" dirty="0" err="1"/>
              <a:t>подчёркивания</a:t>
            </a:r>
            <a:r>
              <a:rPr lang="en-US" sz="2000" dirty="0"/>
              <a:t> («_»).</a:t>
            </a:r>
            <a:endParaRPr lang="en-US" sz="20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7ECBA-2078-4D24-98CA-9113D1055333}"/>
              </a:ext>
            </a:extLst>
          </p:cNvPr>
          <p:cNvSpPr txBox="1"/>
          <p:nvPr/>
        </p:nvSpPr>
        <p:spPr>
          <a:xfrm>
            <a:off x="1373553" y="2106246"/>
            <a:ext cx="96598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• </a:t>
            </a:r>
            <a:r>
              <a:rPr lang="en-US" sz="2000" dirty="0" err="1"/>
              <a:t>Остальная</a:t>
            </a:r>
            <a:r>
              <a:rPr lang="en-US" sz="2000" dirty="0"/>
              <a:t> </a:t>
            </a:r>
            <a:r>
              <a:rPr lang="en-US" sz="2000" dirty="0" err="1"/>
              <a:t>часть</a:t>
            </a:r>
            <a:r>
              <a:rPr lang="en-US" sz="2000" dirty="0"/>
              <a:t> </a:t>
            </a:r>
            <a:r>
              <a:rPr lang="en-US" sz="2000" dirty="0" err="1"/>
              <a:t>идентификатора</a:t>
            </a:r>
            <a:r>
              <a:rPr lang="en-US" sz="2000" dirty="0"/>
              <a:t> </a:t>
            </a:r>
            <a:r>
              <a:rPr lang="en-US" sz="2000" dirty="0" err="1"/>
              <a:t>может</a:t>
            </a:r>
            <a:r>
              <a:rPr lang="en-US" sz="2000" dirty="0"/>
              <a:t> </a:t>
            </a:r>
            <a:r>
              <a:rPr lang="en-US" sz="2000" dirty="0" err="1"/>
              <a:t>состоять</a:t>
            </a:r>
            <a:r>
              <a:rPr lang="en-US" sz="2000" dirty="0"/>
              <a:t> </a:t>
            </a:r>
            <a:r>
              <a:rPr lang="en-US" sz="2000" dirty="0" err="1"/>
              <a:t>из</a:t>
            </a:r>
            <a:r>
              <a:rPr lang="en-US" sz="2000" dirty="0"/>
              <a:t> </a:t>
            </a:r>
            <a:r>
              <a:rPr lang="en-US" sz="2000" dirty="0" err="1"/>
              <a:t>букв</a:t>
            </a:r>
            <a:r>
              <a:rPr lang="en-US" sz="2000" dirty="0"/>
              <a:t> (</a:t>
            </a:r>
            <a:r>
              <a:rPr lang="en-US" sz="2000" dirty="0" err="1"/>
              <a:t>символы</a:t>
            </a:r>
            <a:r>
              <a:rPr lang="en-US" sz="2000" dirty="0"/>
              <a:t> ASCII в </a:t>
            </a:r>
            <a:r>
              <a:rPr lang="en-US" sz="2000" dirty="0" err="1"/>
              <a:t>верхнем</a:t>
            </a:r>
            <a:endParaRPr lang="en-US" sz="2000">
              <a:cs typeface="Calibri"/>
            </a:endParaRPr>
          </a:p>
          <a:p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/>
              <a:t>нижнем</a:t>
            </a:r>
            <a:r>
              <a:rPr lang="en-US" sz="2000" dirty="0"/>
              <a:t> </a:t>
            </a:r>
            <a:r>
              <a:rPr lang="en-US" sz="2000" dirty="0" err="1"/>
              <a:t>регистре</a:t>
            </a:r>
            <a:r>
              <a:rPr lang="en-US" sz="2000" dirty="0"/>
              <a:t>, а </a:t>
            </a:r>
            <a:r>
              <a:rPr lang="en-US" sz="2000" dirty="0" err="1"/>
              <a:t>также</a:t>
            </a:r>
            <a:r>
              <a:rPr lang="en-US" sz="2000" dirty="0"/>
              <a:t> </a:t>
            </a:r>
            <a:r>
              <a:rPr lang="en-US" sz="2000" dirty="0" err="1"/>
              <a:t>символы</a:t>
            </a:r>
            <a:r>
              <a:rPr lang="en-US" sz="2000" dirty="0"/>
              <a:t> Unicode), </a:t>
            </a:r>
            <a:r>
              <a:rPr lang="en-US" sz="2000" dirty="0" err="1"/>
              <a:t>знаков</a:t>
            </a:r>
            <a:r>
              <a:rPr lang="en-US" sz="2000" dirty="0"/>
              <a:t> </a:t>
            </a:r>
            <a:r>
              <a:rPr lang="en-US" sz="2000" dirty="0" err="1"/>
              <a:t>подчёркивания</a:t>
            </a:r>
            <a:r>
              <a:rPr lang="en-US" sz="2000" dirty="0"/>
              <a:t> («_») </a:t>
            </a:r>
            <a:r>
              <a:rPr lang="en-US" sz="2000" dirty="0" err="1"/>
              <a:t>или</a:t>
            </a:r>
            <a:endParaRPr lang="en-US" sz="2000">
              <a:cs typeface="Calibri"/>
            </a:endParaRPr>
          </a:p>
          <a:p>
            <a:r>
              <a:rPr lang="en-US" sz="2000" dirty="0" err="1"/>
              <a:t>цифр</a:t>
            </a:r>
            <a:r>
              <a:rPr lang="en-US" sz="2000" dirty="0"/>
              <a:t> (0-9).</a:t>
            </a:r>
            <a:endParaRPr lang="en-US" sz="2000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F1138-E1BD-41FA-A4EE-843B1341FB22}"/>
              </a:ext>
            </a:extLst>
          </p:cNvPr>
          <p:cNvSpPr txBox="1"/>
          <p:nvPr/>
        </p:nvSpPr>
        <p:spPr>
          <a:xfrm>
            <a:off x="1373554" y="3122246"/>
            <a:ext cx="96598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• </a:t>
            </a:r>
            <a:r>
              <a:rPr lang="en-US" sz="2000" dirty="0" err="1"/>
              <a:t>Имена</a:t>
            </a:r>
            <a:r>
              <a:rPr lang="en-US" sz="2000" dirty="0"/>
              <a:t> </a:t>
            </a:r>
            <a:r>
              <a:rPr lang="en-US" sz="2000" dirty="0" err="1"/>
              <a:t>идентификаторов</a:t>
            </a:r>
            <a:r>
              <a:rPr lang="en-US" sz="2000" dirty="0"/>
              <a:t> </a:t>
            </a:r>
            <a:r>
              <a:rPr lang="en-US" sz="2000" dirty="0" err="1"/>
              <a:t>чувствительны</a:t>
            </a:r>
            <a:r>
              <a:rPr lang="en-US" sz="2000" dirty="0"/>
              <a:t> к </a:t>
            </a:r>
            <a:r>
              <a:rPr lang="en-US" sz="2000" dirty="0" err="1"/>
              <a:t>регистру</a:t>
            </a:r>
            <a:r>
              <a:rPr lang="en-US" sz="2000" dirty="0"/>
              <a:t>. </a:t>
            </a:r>
            <a:r>
              <a:rPr lang="en-US" sz="2000" dirty="0" err="1"/>
              <a:t>Например</a:t>
            </a:r>
            <a:r>
              <a:rPr lang="en-US" sz="2000" dirty="0"/>
              <a:t>, </a:t>
            </a:r>
            <a:r>
              <a:rPr lang="en-US" sz="2000" dirty="0" err="1"/>
              <a:t>myname</a:t>
            </a:r>
            <a:r>
              <a:rPr lang="en-US" sz="2000" dirty="0"/>
              <a:t> и </a:t>
            </a:r>
            <a:r>
              <a:rPr lang="en-US" sz="2000" dirty="0" err="1"/>
              <a:t>myName</a:t>
            </a:r>
            <a:r>
              <a:rPr lang="en-US" sz="2000" dirty="0"/>
              <a:t> –</a:t>
            </a:r>
            <a:endParaRPr lang="en-US" sz="2000">
              <a:cs typeface="Calibri"/>
            </a:endParaRPr>
          </a:p>
          <a:p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en-US" sz="2000" dirty="0" err="1"/>
              <a:t>не</a:t>
            </a:r>
            <a:r>
              <a:rPr lang="en-US" sz="2000" dirty="0"/>
              <a:t> </a:t>
            </a:r>
            <a:r>
              <a:rPr lang="en-US" sz="2000" dirty="0" err="1"/>
              <a:t>одно</a:t>
            </a:r>
            <a:r>
              <a:rPr lang="en-US" sz="2000" dirty="0"/>
              <a:t> и </a:t>
            </a:r>
            <a:r>
              <a:rPr lang="en-US" sz="2000" dirty="0" err="1"/>
              <a:t>то</a:t>
            </a:r>
            <a:r>
              <a:rPr lang="en-US" sz="2000" dirty="0"/>
              <a:t> </a:t>
            </a:r>
            <a:r>
              <a:rPr lang="en-US" sz="2000" dirty="0" err="1"/>
              <a:t>же</a:t>
            </a:r>
            <a:r>
              <a:rPr lang="en-US" sz="2000" dirty="0"/>
              <a:t>. </a:t>
            </a:r>
            <a:r>
              <a:rPr lang="en-US" sz="2000" dirty="0" err="1"/>
              <a:t>Обратите</a:t>
            </a:r>
            <a:r>
              <a:rPr lang="en-US" sz="2000" dirty="0"/>
              <a:t> </a:t>
            </a:r>
            <a:r>
              <a:rPr lang="en-US" sz="2000" dirty="0" err="1"/>
              <a:t>внимание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« n » в </a:t>
            </a:r>
            <a:r>
              <a:rPr lang="en-US" sz="2000" dirty="0" err="1"/>
              <a:t>нижнем</a:t>
            </a:r>
            <a:r>
              <a:rPr lang="en-US" sz="2000" dirty="0"/>
              <a:t> </a:t>
            </a:r>
            <a:r>
              <a:rPr lang="en-US" sz="2000" dirty="0" err="1"/>
              <a:t>регистре</a:t>
            </a:r>
            <a:r>
              <a:rPr lang="en-US" sz="2000" dirty="0"/>
              <a:t> в </a:t>
            </a:r>
            <a:r>
              <a:rPr lang="en-US" sz="2000" dirty="0" err="1"/>
              <a:t>первом</a:t>
            </a:r>
            <a:r>
              <a:rPr lang="en-US" sz="2000" dirty="0"/>
              <a:t> </a:t>
            </a:r>
            <a:r>
              <a:rPr lang="en-US" sz="2000" dirty="0" err="1"/>
              <a:t>случае</a:t>
            </a:r>
            <a:endParaRPr lang="en-US" sz="2000">
              <a:cs typeface="Calibri"/>
            </a:endParaRPr>
          </a:p>
          <a:p>
            <a:r>
              <a:rPr lang="en-US" sz="2000" dirty="0"/>
              <a:t>и « N » в </a:t>
            </a:r>
            <a:r>
              <a:rPr lang="en-US" sz="2000" dirty="0" err="1"/>
              <a:t>верхнем</a:t>
            </a:r>
            <a:r>
              <a:rPr lang="en-US" sz="2000" dirty="0"/>
              <a:t> </a:t>
            </a:r>
            <a:r>
              <a:rPr lang="en-US" sz="2000" dirty="0" err="1"/>
              <a:t>во</a:t>
            </a:r>
            <a:r>
              <a:rPr lang="en-US" sz="2000" dirty="0"/>
              <a:t> </a:t>
            </a:r>
            <a:r>
              <a:rPr lang="en-US" sz="2000" dirty="0" err="1"/>
              <a:t>втором</a:t>
            </a:r>
            <a:r>
              <a:rPr lang="en-US" sz="2000" dirty="0"/>
              <a:t>.</a:t>
            </a:r>
            <a:endParaRPr lang="en-US" sz="2000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05A96-AA29-4A9F-B7DF-A73DDDABF26F}"/>
              </a:ext>
            </a:extLst>
          </p:cNvPr>
          <p:cNvSpPr txBox="1"/>
          <p:nvPr/>
        </p:nvSpPr>
        <p:spPr>
          <a:xfrm>
            <a:off x="1373553" y="4177323"/>
            <a:ext cx="96598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• </a:t>
            </a:r>
            <a:r>
              <a:rPr lang="en-US" sz="2000" dirty="0" err="1"/>
              <a:t>Примеры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6C3A"/>
                </a:solidFill>
              </a:rPr>
              <a:t>допустимых</a:t>
            </a:r>
            <a:r>
              <a:rPr lang="en-US" sz="2000" dirty="0">
                <a:solidFill>
                  <a:srgbClr val="FF6C3A"/>
                </a:solidFill>
              </a:rPr>
              <a:t> </a:t>
            </a:r>
            <a:r>
              <a:rPr lang="en-US" sz="2000" dirty="0" err="1"/>
              <a:t>имён</a:t>
            </a:r>
            <a:r>
              <a:rPr lang="en-US" sz="2000" dirty="0"/>
              <a:t> </a:t>
            </a:r>
            <a:r>
              <a:rPr lang="en-US" sz="2000" dirty="0" err="1"/>
              <a:t>идентификаторов</a:t>
            </a:r>
            <a:r>
              <a:rPr lang="en-US" sz="2000" dirty="0"/>
              <a:t>: </a:t>
            </a:r>
            <a:r>
              <a:rPr lang="en-US" sz="2000" dirty="0" err="1"/>
              <a:t>i</a:t>
            </a:r>
            <a:r>
              <a:rPr lang="en-US" sz="2000" dirty="0"/>
              <a:t> , __</a:t>
            </a:r>
            <a:r>
              <a:rPr lang="en-US" sz="2000" dirty="0" err="1"/>
              <a:t>my_name</a:t>
            </a:r>
            <a:r>
              <a:rPr lang="en-US" sz="2000" dirty="0"/>
              <a:t> , name_23 , a1b2_c3 и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любые_символы_utf8_δξѪђёўЩӆΞέά .</a:t>
            </a:r>
            <a:endParaRPr lang="en-US" sz="2000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4602BC-EBDF-4D9C-8121-C46B9D21B242}"/>
              </a:ext>
            </a:extLst>
          </p:cNvPr>
          <p:cNvSpPr txBox="1"/>
          <p:nvPr/>
        </p:nvSpPr>
        <p:spPr>
          <a:xfrm>
            <a:off x="1373554" y="4958862"/>
            <a:ext cx="911273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​</a:t>
            </a:r>
            <a:r>
              <a:rPr lang="en-US" sz="2000" dirty="0">
                <a:cs typeface="Segoe UI"/>
              </a:rPr>
              <a:t>• </a:t>
            </a:r>
            <a:r>
              <a:rPr lang="en-US" sz="2000" dirty="0" err="1">
                <a:cs typeface="Segoe UI"/>
              </a:rPr>
              <a:t>Примеры</a:t>
            </a:r>
            <a:r>
              <a:rPr lang="en-US" sz="2000" dirty="0">
                <a:cs typeface="Segoe UI"/>
              </a:rPr>
              <a:t> </a:t>
            </a:r>
            <a:r>
              <a:rPr lang="en-US" sz="2000" dirty="0" err="1">
                <a:solidFill>
                  <a:srgbClr val="FF6C3A"/>
                </a:solidFill>
                <a:cs typeface="Segoe UI"/>
              </a:rPr>
              <a:t>недопустимых</a:t>
            </a:r>
            <a:r>
              <a:rPr lang="en-US" sz="2000" dirty="0">
                <a:solidFill>
                  <a:srgbClr val="FF6C3A"/>
                </a:solidFill>
                <a:cs typeface="Segoe UI"/>
              </a:rPr>
              <a:t> </a:t>
            </a:r>
            <a:r>
              <a:rPr lang="en-US" sz="2000" dirty="0" err="1">
                <a:cs typeface="Segoe UI"/>
              </a:rPr>
              <a:t>имён</a:t>
            </a:r>
            <a:r>
              <a:rPr lang="en-US" sz="2000" dirty="0">
                <a:cs typeface="Segoe UI"/>
              </a:rPr>
              <a:t> </a:t>
            </a:r>
            <a:r>
              <a:rPr lang="en-US" sz="2000" dirty="0" err="1">
                <a:cs typeface="Segoe UI"/>
              </a:rPr>
              <a:t>идентификаторов</a:t>
            </a:r>
            <a:r>
              <a:rPr lang="en-US" sz="2000" dirty="0">
                <a:cs typeface="Segoe UI"/>
              </a:rPr>
              <a:t>: 2things , </a:t>
            </a:r>
            <a:r>
              <a:rPr lang="en-US" sz="2000" dirty="0" err="1">
                <a:cs typeface="Segoe UI"/>
              </a:rPr>
              <a:t>здесь</a:t>
            </a:r>
            <a:r>
              <a:rPr lang="en-US" sz="2000" dirty="0">
                <a:cs typeface="Segoe UI"/>
              </a:rPr>
              <a:t> </a:t>
            </a:r>
            <a:r>
              <a:rPr lang="en-US" sz="2000" dirty="0" err="1">
                <a:cs typeface="Segoe UI"/>
              </a:rPr>
              <a:t>есть</a:t>
            </a:r>
            <a:r>
              <a:rPr lang="en-US" sz="2000" dirty="0">
                <a:cs typeface="Segoe UI"/>
              </a:rPr>
              <a:t> </a:t>
            </a:r>
            <a:r>
              <a:rPr lang="en-US" sz="2000" dirty="0" err="1">
                <a:cs typeface="Segoe UI"/>
              </a:rPr>
              <a:t>пробелы</a:t>
            </a:r>
            <a:r>
              <a:rPr lang="en-US" sz="2000" dirty="0">
                <a:cs typeface="Segoe UI"/>
              </a:rPr>
              <a:t> ,​</a:t>
            </a:r>
            <a:endParaRPr lang="en-US"/>
          </a:p>
          <a:p>
            <a:r>
              <a:rPr lang="en-US" sz="2000" dirty="0">
                <a:cs typeface="Segoe UI"/>
              </a:rPr>
              <a:t>my-name , &gt;a1b2_c3 и "</a:t>
            </a:r>
            <a:r>
              <a:rPr lang="en-US" sz="2000" dirty="0" err="1">
                <a:cs typeface="Segoe UI"/>
              </a:rPr>
              <a:t>это_в_кавычках</a:t>
            </a:r>
            <a:r>
              <a:rPr lang="en-US" sz="2000" dirty="0">
                <a:cs typeface="Segoe UI"/>
              </a:rPr>
              <a:t>" .</a:t>
            </a:r>
          </a:p>
        </p:txBody>
      </p:sp>
    </p:spTree>
    <p:extLst>
      <p:ext uri="{BB962C8B-B14F-4D97-AF65-F5344CB8AC3E}">
        <p14:creationId xmlns:p14="http://schemas.microsoft.com/office/powerpoint/2010/main" val="250201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90AED2-E1CB-4C87-AB0B-435A1126299D}"/>
              </a:ext>
            </a:extLst>
          </p:cNvPr>
          <p:cNvSpPr txBox="1"/>
          <p:nvPr/>
        </p:nvSpPr>
        <p:spPr>
          <a:xfrm>
            <a:off x="4640111" y="260513"/>
            <a:ext cx="2345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Метод</a:t>
            </a:r>
            <a:r>
              <a:rPr lang="en-US" sz="2400" b="1" dirty="0">
                <a:solidFill>
                  <a:schemeClr val="tx1"/>
                </a:solidFill>
              </a:rPr>
              <a:t> format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A1AA28-90B5-4FA3-B72F-80B60D1E1432}"/>
              </a:ext>
            </a:extLst>
          </p:cNvPr>
          <p:cNvGrpSpPr/>
          <p:nvPr/>
        </p:nvGrpSpPr>
        <p:grpSpPr>
          <a:xfrm>
            <a:off x="1438029" y="1408722"/>
            <a:ext cx="918308" cy="2041769"/>
            <a:chOff x="1438029" y="1408722"/>
            <a:chExt cx="918308" cy="20417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FB94D71-CEEE-427D-A6CC-2C3A4183BB61}"/>
                </a:ext>
              </a:extLst>
            </p:cNvPr>
            <p:cNvSpPr/>
            <p:nvPr/>
          </p:nvSpPr>
          <p:spPr>
            <a:xfrm>
              <a:off x="1438030" y="1408722"/>
              <a:ext cx="918307" cy="742461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</a:rPr>
                <a:t>age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AD649E2-A658-4561-BA16-7764CB00A659}"/>
                </a:ext>
              </a:extLst>
            </p:cNvPr>
            <p:cNvSpPr/>
            <p:nvPr/>
          </p:nvSpPr>
          <p:spPr>
            <a:xfrm>
              <a:off x="1438029" y="2708030"/>
              <a:ext cx="918307" cy="742461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cs typeface="Calibri"/>
                </a:rPr>
                <a:t>name</a:t>
              </a:r>
              <a:endParaRPr lang="en-US" dirty="0">
                <a:cs typeface="Calibri" panose="020F0502020204030204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D86DEE-8A48-4C5A-9781-899AB6687314}"/>
              </a:ext>
            </a:extLst>
          </p:cNvPr>
          <p:cNvGrpSpPr/>
          <p:nvPr/>
        </p:nvGrpSpPr>
        <p:grpSpPr>
          <a:xfrm>
            <a:off x="2360246" y="1549400"/>
            <a:ext cx="1609969" cy="1721895"/>
            <a:chOff x="2360246" y="1549400"/>
            <a:chExt cx="1609969" cy="17218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632B4C-7081-48C7-9D29-26B1D3249B13}"/>
                </a:ext>
              </a:extLst>
            </p:cNvPr>
            <p:cNvSpPr txBox="1"/>
            <p:nvPr/>
          </p:nvSpPr>
          <p:spPr>
            <a:xfrm>
              <a:off x="2360246" y="1549400"/>
              <a:ext cx="1189892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= 65</a:t>
              </a:r>
              <a:endParaRPr lang="en-US" sz="2400"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E46A64-79E7-4B07-A3DC-9B51CD55BB70}"/>
                </a:ext>
              </a:extLst>
            </p:cNvPr>
            <p:cNvSpPr txBox="1"/>
            <p:nvPr/>
          </p:nvSpPr>
          <p:spPr>
            <a:xfrm>
              <a:off x="2360246" y="2809630"/>
              <a:ext cx="160996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/>
                <a:t>= "Guido"</a:t>
              </a:r>
              <a:endParaRPr lang="en-US" sz="2400" dirty="0">
                <a:cs typeface="Calibri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BA58969-792D-447D-A221-F40AAFB34BC5}"/>
              </a:ext>
            </a:extLst>
          </p:cNvPr>
          <p:cNvSpPr txBox="1"/>
          <p:nvPr/>
        </p:nvSpPr>
        <p:spPr>
          <a:xfrm>
            <a:off x="6297246" y="2330939"/>
            <a:ext cx="55860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Нужно</a:t>
            </a:r>
            <a:r>
              <a:rPr lang="en-US" sz="2000" dirty="0"/>
              <a:t> </a:t>
            </a:r>
            <a:r>
              <a:rPr lang="en-US" sz="2000" dirty="0" err="1"/>
              <a:t>представить</a:t>
            </a:r>
            <a:r>
              <a:rPr lang="en-US" sz="2000" dirty="0"/>
              <a:t>, </a:t>
            </a:r>
            <a:r>
              <a:rPr lang="en-US" sz="2000" dirty="0" err="1"/>
              <a:t>Гвидо</a:t>
            </a:r>
            <a:r>
              <a:rPr lang="en-US" sz="2000" dirty="0"/>
              <a:t> и </a:t>
            </a:r>
            <a:r>
              <a:rPr lang="en-US" sz="2000" dirty="0" err="1"/>
              <a:t>сказать</a:t>
            </a:r>
            <a:r>
              <a:rPr lang="en-US" sz="2000" dirty="0"/>
              <a:t> </a:t>
            </a:r>
            <a:r>
              <a:rPr lang="en-US" sz="2000" dirty="0" err="1"/>
              <a:t>сколько</a:t>
            </a:r>
            <a:r>
              <a:rPr lang="en-US" sz="2000" dirty="0"/>
              <a:t> </a:t>
            </a:r>
            <a:r>
              <a:rPr lang="en-US" sz="2000" dirty="0" err="1"/>
              <a:t>ему</a:t>
            </a:r>
            <a:r>
              <a:rPr lang="en-US" sz="2000" dirty="0"/>
              <a:t> </a:t>
            </a:r>
            <a:r>
              <a:rPr lang="en-US" sz="2000" dirty="0" err="1"/>
              <a:t>лет</a:t>
            </a:r>
            <a:r>
              <a:rPr lang="en-US" sz="2000" dirty="0"/>
              <a:t> с </a:t>
            </a:r>
            <a:r>
              <a:rPr lang="en-US" sz="2000" dirty="0" err="1"/>
              <a:t>помощью</a:t>
            </a:r>
            <a:r>
              <a:rPr lang="en-US" sz="2000" dirty="0"/>
              <a:t> </a:t>
            </a:r>
            <a:r>
              <a:rPr lang="en-US" sz="2000" dirty="0" err="1"/>
              <a:t>переменных</a:t>
            </a:r>
            <a:r>
              <a:rPr lang="en-US" sz="2000" dirty="0"/>
              <a:t> age и name.</a:t>
            </a:r>
            <a:endParaRPr lang="en-US" sz="20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A2E11-A740-4FA9-8D83-20A16E298D3A}"/>
              </a:ext>
            </a:extLst>
          </p:cNvPr>
          <p:cNvSpPr txBox="1"/>
          <p:nvPr/>
        </p:nvSpPr>
        <p:spPr>
          <a:xfrm>
            <a:off x="6293583" y="1487121"/>
            <a:ext cx="1512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 err="1">
                <a:cs typeface="Calibri"/>
              </a:rPr>
              <a:t>Задача</a:t>
            </a:r>
            <a:r>
              <a:rPr lang="en-US" sz="2400" b="1" dirty="0">
                <a:cs typeface="Calibri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582828-C5DB-4124-AEBF-DED50C2FCCE0}"/>
              </a:ext>
            </a:extLst>
          </p:cNvPr>
          <p:cNvSpPr txBox="1"/>
          <p:nvPr/>
        </p:nvSpPr>
        <p:spPr>
          <a:xfrm>
            <a:off x="1389429" y="4505813"/>
            <a:ext cx="5244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1) </a:t>
            </a:r>
            <a:r>
              <a:rPr lang="en-US" sz="2400" dirty="0" err="1">
                <a:cs typeface="Calibri"/>
              </a:rPr>
              <a:t>Вывод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переменных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через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запятые</a:t>
            </a:r>
            <a:r>
              <a:rPr lang="en-US" sz="2400" dirty="0">
                <a:cs typeface="Calibri"/>
              </a:rPr>
              <a:t>;</a:t>
            </a:r>
            <a:endParaRPr lang="en-US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F23D4B-B979-4082-A28F-123D970CD751}"/>
              </a:ext>
            </a:extLst>
          </p:cNvPr>
          <p:cNvSpPr txBox="1"/>
          <p:nvPr/>
        </p:nvSpPr>
        <p:spPr>
          <a:xfrm>
            <a:off x="1027968" y="3821967"/>
            <a:ext cx="15122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 err="1">
                <a:cs typeface="Calibri"/>
              </a:rPr>
              <a:t>Решение</a:t>
            </a:r>
            <a:r>
              <a:rPr lang="en-US" sz="2400" b="1" dirty="0">
                <a:cs typeface="Calibri"/>
              </a:rPr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F8CEA3-63E6-425A-BECF-4E73EB1CFE72}"/>
              </a:ext>
            </a:extLst>
          </p:cNvPr>
          <p:cNvSpPr txBox="1"/>
          <p:nvPr/>
        </p:nvSpPr>
        <p:spPr>
          <a:xfrm>
            <a:off x="1389429" y="5091967"/>
            <a:ext cx="5244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2) </a:t>
            </a:r>
            <a:r>
              <a:rPr lang="en-US" sz="2400" dirty="0" err="1">
                <a:cs typeface="Calibri"/>
              </a:rPr>
              <a:t>Конкатенация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строк</a:t>
            </a:r>
            <a:r>
              <a:rPr lang="en-US" sz="2400" dirty="0">
                <a:cs typeface="Calibri"/>
              </a:rPr>
              <a:t>;</a:t>
            </a:r>
            <a:endParaRPr lang="en-US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BA7C0B-BE11-4528-A185-7A1608C3EE37}"/>
              </a:ext>
            </a:extLst>
          </p:cNvPr>
          <p:cNvSpPr txBox="1"/>
          <p:nvPr/>
        </p:nvSpPr>
        <p:spPr>
          <a:xfrm>
            <a:off x="1389429" y="5766043"/>
            <a:ext cx="52441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6C3A"/>
                </a:solidFill>
                <a:cs typeface="Calibri"/>
              </a:rPr>
              <a:t>3) </a:t>
            </a:r>
            <a:r>
              <a:rPr lang="en-US" sz="2400" dirty="0" err="1">
                <a:solidFill>
                  <a:srgbClr val="FF6C3A"/>
                </a:solidFill>
                <a:cs typeface="Calibri"/>
              </a:rPr>
              <a:t>Метод</a:t>
            </a:r>
            <a:r>
              <a:rPr lang="en-US" sz="2400" dirty="0">
                <a:solidFill>
                  <a:srgbClr val="FF6C3A"/>
                </a:solidFill>
                <a:cs typeface="Calibri"/>
              </a:rPr>
              <a:t> format;</a:t>
            </a:r>
            <a:endParaRPr lang="en-US">
              <a:solidFill>
                <a:srgbClr val="FF6C3A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638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F76E9BA-10F3-454E-9987-A6FF97BD0137}"/>
              </a:ext>
            </a:extLst>
          </p:cNvPr>
          <p:cNvSpPr txBox="1"/>
          <p:nvPr/>
        </p:nvSpPr>
        <p:spPr>
          <a:xfrm>
            <a:off x="4210265" y="221436"/>
            <a:ext cx="4123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Форматирование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строк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BFF5CD2-B0E7-4171-A326-9273ABCF9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4" r="27828" b="317"/>
          <a:stretch/>
        </p:blipFill>
        <p:spPr>
          <a:xfrm>
            <a:off x="797168" y="3672268"/>
            <a:ext cx="3584026" cy="3059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2E78E-9D08-46B3-9FDB-64AAAA4F8258}"/>
              </a:ext>
            </a:extLst>
          </p:cNvPr>
          <p:cNvSpPr txBox="1"/>
          <p:nvPr/>
        </p:nvSpPr>
        <p:spPr>
          <a:xfrm>
            <a:off x="523632" y="1139093"/>
            <a:ext cx="1051950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print(</a:t>
            </a:r>
            <a:r>
              <a:rPr lang="en-US" sz="4400" dirty="0" err="1"/>
              <a:t>f"Меня</a:t>
            </a:r>
            <a:r>
              <a:rPr lang="en-US" sz="4400" dirty="0"/>
              <a:t> </a:t>
            </a:r>
            <a:r>
              <a:rPr lang="en-US" sz="4400" dirty="0" err="1"/>
              <a:t>зовут</a:t>
            </a:r>
            <a:r>
              <a:rPr lang="en-US" sz="4400" dirty="0"/>
              <a:t> {      }, и </a:t>
            </a:r>
            <a:r>
              <a:rPr lang="en-US" sz="4400" dirty="0" err="1"/>
              <a:t>мне</a:t>
            </a:r>
            <a:r>
              <a:rPr lang="en-US" sz="4400" dirty="0"/>
              <a:t> {      } </a:t>
            </a:r>
            <a:r>
              <a:rPr lang="en-US" sz="4400" dirty="0" err="1"/>
              <a:t>лет</a:t>
            </a:r>
            <a:r>
              <a:rPr lang="en-US" sz="4400" dirty="0"/>
              <a:t>.")</a:t>
            </a:r>
            <a:endParaRPr lang="en-US" sz="4400"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B96AF2-039C-42E4-BE40-BD14CBEF3617}"/>
              </a:ext>
            </a:extLst>
          </p:cNvPr>
          <p:cNvGrpSpPr/>
          <p:nvPr/>
        </p:nvGrpSpPr>
        <p:grpSpPr>
          <a:xfrm>
            <a:off x="5267567" y="1232876"/>
            <a:ext cx="3683001" cy="605693"/>
            <a:chOff x="5267567" y="1232876"/>
            <a:chExt cx="3683001" cy="60569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AB2D700-DBB7-4B8A-BE15-A375410F5A55}"/>
                </a:ext>
              </a:extLst>
            </p:cNvPr>
            <p:cNvSpPr/>
            <p:nvPr/>
          </p:nvSpPr>
          <p:spPr>
            <a:xfrm>
              <a:off x="8169030" y="1232876"/>
              <a:ext cx="781538" cy="576385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</a:rPr>
                <a:t>age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8C2BB64-7955-4D49-B47F-296B3AFF7F3E}"/>
                </a:ext>
              </a:extLst>
            </p:cNvPr>
            <p:cNvSpPr/>
            <p:nvPr/>
          </p:nvSpPr>
          <p:spPr>
            <a:xfrm>
              <a:off x="5267567" y="1262184"/>
              <a:ext cx="781538" cy="576385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cs typeface="Calibri"/>
                </a:rPr>
                <a:t>name</a:t>
              </a:r>
              <a:endParaRPr lang="en-US" dirty="0">
                <a:cs typeface="Calibri" panose="020F0502020204030204"/>
              </a:endParaRPr>
            </a:p>
          </p:txBody>
        </p:sp>
      </p:grp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45659F94-C78E-4DAD-8A0C-E1E1E1C532A3}"/>
              </a:ext>
            </a:extLst>
          </p:cNvPr>
          <p:cNvSpPr/>
          <p:nvPr/>
        </p:nvSpPr>
        <p:spPr>
          <a:xfrm>
            <a:off x="1571135" y="1712242"/>
            <a:ext cx="6818920" cy="2256693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2021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202122"/>
                </a:solidFill>
                <a:cs typeface="Calibri"/>
              </a:rPr>
              <a:t>Меня</a:t>
            </a:r>
            <a:r>
              <a:rPr lang="en-US" sz="2400" dirty="0">
                <a:solidFill>
                  <a:srgbClr val="202122"/>
                </a:solidFill>
                <a:cs typeface="Calibri"/>
              </a:rPr>
              <a:t> </a:t>
            </a:r>
            <a:r>
              <a:rPr lang="en-US" sz="2400" dirty="0" err="1">
                <a:solidFill>
                  <a:srgbClr val="202122"/>
                </a:solidFill>
                <a:cs typeface="Calibri"/>
              </a:rPr>
              <a:t>зовут</a:t>
            </a:r>
            <a:r>
              <a:rPr lang="en-US" sz="2400" dirty="0">
                <a:solidFill>
                  <a:srgbClr val="202122"/>
                </a:solidFill>
                <a:cs typeface="Calibri"/>
              </a:rPr>
              <a:t> Guido, и </a:t>
            </a:r>
            <a:r>
              <a:rPr lang="en-US" sz="2400" dirty="0" err="1">
                <a:solidFill>
                  <a:srgbClr val="202122"/>
                </a:solidFill>
                <a:cs typeface="Calibri"/>
              </a:rPr>
              <a:t>мне</a:t>
            </a:r>
            <a:r>
              <a:rPr lang="en-US" sz="2400" dirty="0">
                <a:solidFill>
                  <a:srgbClr val="202122"/>
                </a:solidFill>
                <a:cs typeface="Calibri"/>
              </a:rPr>
              <a:t> 66 </a:t>
            </a:r>
            <a:r>
              <a:rPr lang="en-US" sz="2400" dirty="0" err="1">
                <a:solidFill>
                  <a:srgbClr val="202122"/>
                </a:solidFill>
                <a:cs typeface="Calibri"/>
              </a:rPr>
              <a:t>лет</a:t>
            </a:r>
            <a:r>
              <a:rPr lang="en-US" sz="2400" dirty="0">
                <a:solidFill>
                  <a:srgbClr val="202122"/>
                </a:solidFill>
                <a:cs typeface="Calibri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3CE7B-9067-4469-965C-984191526630}"/>
              </a:ext>
            </a:extLst>
          </p:cNvPr>
          <p:cNvSpPr txBox="1"/>
          <p:nvPr/>
        </p:nvSpPr>
        <p:spPr>
          <a:xfrm>
            <a:off x="4841630" y="4910015"/>
            <a:ext cx="65336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>
                <a:solidFill>
                  <a:srgbClr val="202122"/>
                </a:solidFill>
                <a:cs typeface="Arial"/>
              </a:rPr>
              <a:t>В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методе</a:t>
            </a:r>
            <a:r>
              <a:rPr lang="en-US" dirty="0">
                <a:solidFill>
                  <a:srgbClr val="202122"/>
                </a:solidFill>
                <a:cs typeface="Arial"/>
              </a:rPr>
              <a:t> format Python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помещает</a:t>
            </a:r>
            <a:r>
              <a:rPr lang="en-US" dirty="0">
                <a:solidFill>
                  <a:srgbClr val="202122"/>
                </a:solidFill>
                <a:cs typeface="Arial"/>
              </a:rPr>
              <a:t>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значение</a:t>
            </a:r>
            <a:r>
              <a:rPr lang="en-US" dirty="0">
                <a:solidFill>
                  <a:srgbClr val="202122"/>
                </a:solidFill>
                <a:cs typeface="Arial"/>
              </a:rPr>
              <a:t>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каждого</a:t>
            </a:r>
            <a:r>
              <a:rPr lang="en-US" dirty="0">
                <a:solidFill>
                  <a:srgbClr val="202122"/>
                </a:solidFill>
                <a:cs typeface="Arial"/>
              </a:rPr>
              <a:t>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аргумента</a:t>
            </a:r>
            <a:r>
              <a:rPr lang="en-US" dirty="0">
                <a:solidFill>
                  <a:srgbClr val="202122"/>
                </a:solidFill>
                <a:cs typeface="Arial"/>
              </a:rPr>
              <a:t> в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обозначенное</a:t>
            </a:r>
            <a:r>
              <a:rPr lang="en-US" dirty="0">
                <a:solidFill>
                  <a:srgbClr val="202122"/>
                </a:solidFill>
                <a:cs typeface="Arial"/>
              </a:rPr>
              <a:t> </a:t>
            </a:r>
            <a:r>
              <a:rPr lang="en-US" dirty="0" err="1">
                <a:solidFill>
                  <a:srgbClr val="202122"/>
                </a:solidFill>
                <a:cs typeface="Arial"/>
              </a:rPr>
              <a:t>место</a:t>
            </a:r>
            <a:r>
              <a:rPr lang="en-US" dirty="0">
                <a:solidFill>
                  <a:srgbClr val="202122"/>
                </a:solidFill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7661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F76E9BA-10F3-454E-9987-A6FF97BD0137}"/>
              </a:ext>
            </a:extLst>
          </p:cNvPr>
          <p:cNvSpPr txBox="1"/>
          <p:nvPr/>
        </p:nvSpPr>
        <p:spPr>
          <a:xfrm>
            <a:off x="5021111" y="133513"/>
            <a:ext cx="165160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chemeClr val="tx1"/>
                </a:solidFill>
              </a:rPr>
              <a:t>Отступы</a:t>
            </a:r>
            <a:endParaRPr lang="en-US" dirty="0" err="1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2F3BAAA-2D2A-44F9-99C4-F6F42B79C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08" y="1453664"/>
            <a:ext cx="5449277" cy="2749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3859D-4FB9-4775-8856-AE1B564C655B}"/>
              </a:ext>
            </a:extLst>
          </p:cNvPr>
          <p:cNvSpPr txBox="1"/>
          <p:nvPr/>
        </p:nvSpPr>
        <p:spPr>
          <a:xfrm>
            <a:off x="513862" y="4529017"/>
            <a:ext cx="58693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02122"/>
                </a:solidFill>
              </a:rPr>
              <a:t>Передние отступы (пробелы и табуляции) в начале логической строки используются для определения уровня отступа логической строки, который, в свою очередь, используется для группировки предложений.</a:t>
            </a:r>
            <a:endParaRPr lang="en-US" dirty="0">
              <a:solidFill>
                <a:srgbClr val="202122"/>
              </a:solidFill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707E3C9-F365-4574-A69A-2879B5D65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4" b="42857"/>
          <a:stretch/>
        </p:blipFill>
        <p:spPr>
          <a:xfrm>
            <a:off x="6671657" y="1440413"/>
            <a:ext cx="5341815" cy="2747611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DB6F483-DFDC-45E0-8619-AE6EBD38E87B}"/>
              </a:ext>
            </a:extLst>
          </p:cNvPr>
          <p:cNvSpPr/>
          <p:nvPr/>
        </p:nvSpPr>
        <p:spPr>
          <a:xfrm rot="5400000">
            <a:off x="11021764" y="465991"/>
            <a:ext cx="635000" cy="4982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E5150E-2B73-4409-82ED-9A7E61B37FF8}"/>
              </a:ext>
            </a:extLst>
          </p:cNvPr>
          <p:cNvGrpSpPr/>
          <p:nvPr/>
        </p:nvGrpSpPr>
        <p:grpSpPr>
          <a:xfrm>
            <a:off x="6676996" y="814109"/>
            <a:ext cx="5346248" cy="5424821"/>
            <a:chOff x="6676996" y="814109"/>
            <a:chExt cx="5346248" cy="54248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F7B5EB-EDC9-4EC1-8FEA-4B1D9E1D3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83" t="57551" b="-204"/>
            <a:stretch/>
          </p:blipFill>
          <p:spPr>
            <a:xfrm>
              <a:off x="6676996" y="4195335"/>
              <a:ext cx="5346248" cy="2043595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B17129C2-C088-46AF-8AF0-F629B39C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76862" y="814109"/>
              <a:ext cx="2743200" cy="3881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3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203</Words>
  <Application>Microsoft Office PowerPoint</Application>
  <PresentationFormat>Widescreen</PresentationFormat>
  <Paragraphs>26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lastModifiedBy>Боранбаев Азамат Қайратұлы</cp:lastModifiedBy>
  <cp:revision>357</cp:revision>
  <dcterms:created xsi:type="dcterms:W3CDTF">2021-11-29T22:51:53Z</dcterms:created>
  <dcterms:modified xsi:type="dcterms:W3CDTF">2021-12-11T12:06:06Z</dcterms:modified>
</cp:coreProperties>
</file>