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CBF7A-C205-D5A2-4CE2-0E8726B75FA0}" v="1336" dt="2021-12-11T07:12:44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3"/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92" name="Google Shape;92;p13" descr="https://scontent-arn2-2.xx.fbcdn.net/v/t1.0-9/82983433_103984654497591_8640618899764674560_o.png?_nc_cat=105&amp;_nc_ohc=vvgTRyujNFsAX96XXJm&amp;_nc_ht=scontent-arn2-2.xx&amp;oh=a9453797e03ad817fb44ead8efc39f4f&amp;oe=5ECC24D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 descr="C:\Users\amirkhan\Documents\лого_технопарка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 наноспутникового образования UniSat для девочек (UNEPG) является совместным проектом ЮНИСЕФ в Казахстане и Научного парка Казахского национального университета имени Аль–Фараби</a:t>
            </a:r>
            <a:endParaRPr sz="2000" b="0" i="0" u="none" strike="noStrike" cap="none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 b="0" i="0" u="none" strike="noStrike" cap="none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4055" y="1500052"/>
            <a:ext cx="7585788" cy="381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224652" y="344075"/>
            <a:ext cx="117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Урок 1: Установка и первая программа в Python</a:t>
            </a:r>
            <a:endParaRPr sz="3200">
              <a:solidFill>
                <a:srgbClr val="001D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066055" y="1355873"/>
            <a:ext cx="6976755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урока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b="1">
              <a:solidFill>
                <a:schemeClr val="dk1"/>
              </a:solidFill>
            </a:endParaRPr>
          </a:p>
          <a:p>
            <a:endParaRPr lang="en-US" sz="3200" b="1" dirty="0">
              <a:solidFill>
                <a:schemeClr val="dk1"/>
              </a:solidFill>
            </a:endParaRPr>
          </a:p>
          <a:p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8FFD09E8-193C-499F-BBB1-08D400438D6F}"/>
              </a:ext>
            </a:extLst>
          </p:cNvPr>
          <p:cNvSpPr txBox="1"/>
          <p:nvPr/>
        </p:nvSpPr>
        <p:spPr>
          <a:xfrm>
            <a:off x="6577152" y="2155043"/>
            <a:ext cx="64191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      1) </a:t>
            </a:r>
            <a:r>
              <a:rPr lang="en-US" sz="2000" dirty="0" err="1">
                <a:solidFill>
                  <a:schemeClr val="dk1"/>
                </a:solidFill>
              </a:rPr>
              <a:t>Введение</a:t>
            </a:r>
            <a:r>
              <a:rPr lang="en-US" sz="2000" dirty="0">
                <a:solidFill>
                  <a:schemeClr val="dk1"/>
                </a:solidFill>
              </a:rPr>
              <a:t> в Python;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AC6DF7AD-0BF1-4332-89F9-EB23CE1030B4}"/>
              </a:ext>
            </a:extLst>
          </p:cNvPr>
          <p:cNvSpPr txBox="1"/>
          <p:nvPr/>
        </p:nvSpPr>
        <p:spPr>
          <a:xfrm>
            <a:off x="6920980" y="2554628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 2) </a:t>
            </a:r>
            <a:r>
              <a:rPr lang="en-US" sz="2000" dirty="0" err="1">
                <a:solidFill>
                  <a:schemeClr val="dk1"/>
                </a:solidFill>
              </a:rPr>
              <a:t>Установка</a:t>
            </a:r>
            <a:r>
              <a:rPr lang="en-US" sz="2000" dirty="0">
                <a:solidFill>
                  <a:schemeClr val="dk1"/>
                </a:solidFill>
              </a:rPr>
              <a:t> IDE “Thonny” </a:t>
            </a:r>
            <a:r>
              <a:rPr lang="en-US" sz="2000" dirty="0" err="1">
                <a:solidFill>
                  <a:schemeClr val="dk1"/>
                </a:solidFill>
              </a:rPr>
              <a:t>на</a:t>
            </a:r>
            <a:r>
              <a:rPr lang="en-US" sz="2000" dirty="0">
                <a:solidFill>
                  <a:schemeClr val="dk1"/>
                </a:solidFill>
              </a:rPr>
              <a:t> Linux;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0" name="Google Shape;107;p15">
            <a:extLst>
              <a:ext uri="{FF2B5EF4-FFF2-40B4-BE49-F238E27FC236}">
                <a16:creationId xmlns:a16="http://schemas.microsoft.com/office/drawing/2014/main" id="{7C97EF4E-E55A-4CA9-8A44-C47063C326B3}"/>
              </a:ext>
            </a:extLst>
          </p:cNvPr>
          <p:cNvSpPr txBox="1"/>
          <p:nvPr/>
        </p:nvSpPr>
        <p:spPr>
          <a:xfrm>
            <a:off x="6986030" y="2954214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3) </a:t>
            </a:r>
            <a:r>
              <a:rPr lang="en-US" sz="2000" dirty="0" err="1">
                <a:solidFill>
                  <a:schemeClr val="dk1"/>
                </a:solidFill>
              </a:rPr>
              <a:t>Первая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программа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на</a:t>
            </a:r>
            <a:r>
              <a:rPr lang="en-US" sz="2000" dirty="0">
                <a:solidFill>
                  <a:schemeClr val="dk1"/>
                </a:solidFill>
              </a:rPr>
              <a:t> Python;</a:t>
            </a:r>
          </a:p>
        </p:txBody>
      </p:sp>
      <p:sp>
        <p:nvSpPr>
          <p:cNvPr id="11" name="Google Shape;107;p15">
            <a:extLst>
              <a:ext uri="{FF2B5EF4-FFF2-40B4-BE49-F238E27FC236}">
                <a16:creationId xmlns:a16="http://schemas.microsoft.com/office/drawing/2014/main" id="{A91F13FC-83A2-425B-BF14-62E9F76FA44F}"/>
              </a:ext>
            </a:extLst>
          </p:cNvPr>
          <p:cNvSpPr txBox="1"/>
          <p:nvPr/>
        </p:nvSpPr>
        <p:spPr>
          <a:xfrm>
            <a:off x="6986029" y="3353799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4) </a:t>
            </a:r>
            <a:r>
              <a:rPr lang="en-US" sz="2000" dirty="0" err="1">
                <a:solidFill>
                  <a:schemeClr val="dk1"/>
                </a:solidFill>
              </a:rPr>
              <a:t>Комментарии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88FA4D31-4CDB-4F95-AB63-C5EC7B168E11}"/>
              </a:ext>
            </a:extLst>
          </p:cNvPr>
          <p:cNvSpPr txBox="1"/>
          <p:nvPr/>
        </p:nvSpPr>
        <p:spPr>
          <a:xfrm>
            <a:off x="6986030" y="3781263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5) </a:t>
            </a:r>
            <a:r>
              <a:rPr lang="en-US" sz="2000" dirty="0" err="1">
                <a:solidFill>
                  <a:schemeClr val="dk1"/>
                </a:solidFill>
              </a:rPr>
              <a:t>Литеральные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константы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1898BD93-BF7C-4137-BEC9-9170156CBBE9}"/>
              </a:ext>
            </a:extLst>
          </p:cNvPr>
          <p:cNvSpPr txBox="1"/>
          <p:nvPr/>
        </p:nvSpPr>
        <p:spPr>
          <a:xfrm>
            <a:off x="6986030" y="4208726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6) Строки;</a:t>
            </a:r>
            <a:endParaRPr lang="en-US" sz="32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25" y="581025"/>
            <a:ext cx="4276200" cy="53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269825" y="5990575"/>
            <a:ext cx="6231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02124"/>
                </a:solidFill>
                <a:highlight>
                  <a:srgbClr val="FFFFFF"/>
                </a:highlight>
              </a:rPr>
              <a:t>Гвидо ван Россум - создатель  языка Python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385534" y="657882"/>
            <a:ext cx="6663402" cy="2495743"/>
          </a:xfrm>
          <a:prstGeom prst="roundRect">
            <a:avLst>
              <a:gd name="adj" fmla="val 16667"/>
            </a:avLst>
          </a:prstGeom>
          <a:solidFill>
            <a:srgbClr val="F4F5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586403" y="843471"/>
            <a:ext cx="64125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Python</a:t>
            </a:r>
            <a:r>
              <a:rPr lang="en-US" dirty="0">
                <a:solidFill>
                  <a:schemeClr val="tx1"/>
                </a:solidFill>
              </a:rPr>
              <a:t>  —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высокоуровневый</a:t>
            </a:r>
            <a:r>
              <a:rPr lang="en-US" dirty="0">
                <a:solidFill>
                  <a:schemeClr val="tx1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язык</a:t>
            </a:r>
            <a:r>
              <a:rPr lang="en-US" dirty="0">
                <a:solidFill>
                  <a:schemeClr val="tx1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программирования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общего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назначения</a:t>
            </a:r>
            <a:r>
              <a:rPr lang="en-US" dirty="0">
                <a:solidFill>
                  <a:schemeClr val="tx1"/>
                </a:solidFill>
              </a:rPr>
              <a:t> с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динамической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строгой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типизацией</a:t>
            </a:r>
            <a:r>
              <a:rPr lang="en-US" dirty="0">
                <a:solidFill>
                  <a:schemeClr val="tx1"/>
                </a:solidFill>
              </a:rPr>
              <a:t> и </a:t>
            </a:r>
            <a:r>
              <a:rPr lang="en-US" dirty="0" err="1">
                <a:solidFill>
                  <a:schemeClr val="tx1"/>
                </a:solidFill>
              </a:rPr>
              <a:t>автоматическим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управлением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памятью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ориентированный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повышение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производительности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разработчика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читаемости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кода</a:t>
            </a:r>
            <a:r>
              <a:rPr lang="en-US" dirty="0">
                <a:solidFill>
                  <a:schemeClr val="tx1"/>
                </a:solidFill>
              </a:rPr>
              <a:t> и </a:t>
            </a:r>
            <a:r>
              <a:rPr lang="en-US" dirty="0" err="1">
                <a:solidFill>
                  <a:schemeClr val="tx1"/>
                </a:solidFill>
              </a:rPr>
              <a:t>его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качества</a:t>
            </a:r>
            <a:r>
              <a:rPr lang="en-US" dirty="0">
                <a:solidFill>
                  <a:schemeClr val="tx1"/>
                </a:solidFill>
              </a:rPr>
              <a:t>, а </a:t>
            </a:r>
            <a:r>
              <a:rPr lang="en-US" dirty="0" err="1">
                <a:solidFill>
                  <a:schemeClr val="tx1"/>
                </a:solidFill>
              </a:rPr>
              <a:t>также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обеспечение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переносимости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написанных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нём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программ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Язык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является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полностью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объектно-ориентированным</a:t>
            </a:r>
            <a:r>
              <a:rPr lang="en-US" dirty="0">
                <a:solidFill>
                  <a:schemeClr val="tx1"/>
                </a:solidFill>
              </a:rPr>
              <a:t> — </a:t>
            </a:r>
            <a:r>
              <a:rPr lang="en-US" dirty="0" err="1">
                <a:solidFill>
                  <a:schemeClr val="tx1"/>
                </a:solidFill>
              </a:rPr>
              <a:t>всё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является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объектами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Необычной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особенностью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языка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является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выделение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блоков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кода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пробельными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отступами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  <a:uFill>
                  <a:noFill/>
                </a:uFill>
              </a:rPr>
              <a:t>Синтаксис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ядра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языка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минималистичен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за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счёт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чего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практике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редко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возникает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необходимость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обращаться</a:t>
            </a:r>
            <a:r>
              <a:rPr lang="en-US" dirty="0">
                <a:solidFill>
                  <a:schemeClr val="tx1"/>
                </a:solidFill>
              </a:rPr>
              <a:t> к </a:t>
            </a:r>
            <a:r>
              <a:rPr lang="en-US" dirty="0" err="1">
                <a:solidFill>
                  <a:schemeClr val="tx1"/>
                </a:solidFill>
              </a:rPr>
              <a:t>документации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8850" y="3823063"/>
            <a:ext cx="2283974" cy="262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8575" y="3663200"/>
            <a:ext cx="3593426" cy="29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5781455" y="2038194"/>
            <a:ext cx="6239100" cy="737100"/>
          </a:xfrm>
          <a:prstGeom prst="roundRect">
            <a:avLst>
              <a:gd name="adj" fmla="val 16667"/>
            </a:avLst>
          </a:prstGeom>
          <a:solidFill>
            <a:srgbClr val="FF6C3A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4F5F7"/>
                </a:solidFill>
              </a:rPr>
              <a:t>print(“Текст”)</a:t>
            </a:r>
            <a:endParaRPr sz="3000" b="1">
              <a:solidFill>
                <a:srgbClr val="F4F5F7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924557" y="3292520"/>
            <a:ext cx="6096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Python выводит заданные объекты на стандартное устройство вывода (экран)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2928974" y="180775"/>
            <a:ext cx="6766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 b="1">
                <a:solidFill>
                  <a:schemeClr val="dk1"/>
                </a:solidFill>
              </a:rPr>
              <a:t>Первая программа в Python</a:t>
            </a:r>
            <a:endParaRPr sz="3200" b="1">
              <a:solidFill>
                <a:srgbClr val="001D3C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439" y="1050606"/>
            <a:ext cx="4063750" cy="53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2A30D9-73BC-4753-853D-5FB812E4E8D8}"/>
              </a:ext>
            </a:extLst>
          </p:cNvPr>
          <p:cNvSpPr txBox="1"/>
          <p:nvPr/>
        </p:nvSpPr>
        <p:spPr>
          <a:xfrm>
            <a:off x="2726471" y="5737304"/>
            <a:ext cx="745458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solidFill>
                  <a:schemeClr val="tx1"/>
                </a:solidFill>
              </a:rPr>
              <a:t>Комментарии</a:t>
            </a:r>
            <a:r>
              <a:rPr lang="en-US" i="1" dirty="0">
                <a:solidFill>
                  <a:schemeClr val="tx1"/>
                </a:solidFill>
              </a:rPr>
              <a:t> – </a:t>
            </a:r>
            <a:r>
              <a:rPr lang="en-US" i="1" dirty="0" err="1">
                <a:solidFill>
                  <a:schemeClr val="tx1"/>
                </a:solidFill>
              </a:rPr>
              <a:t>это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то</a:t>
            </a:r>
            <a:r>
              <a:rPr lang="en-US" i="1" dirty="0">
                <a:solidFill>
                  <a:schemeClr val="tx1"/>
                </a:solidFill>
              </a:rPr>
              <a:t>, </a:t>
            </a:r>
            <a:r>
              <a:rPr lang="en-US" i="1" dirty="0" err="1">
                <a:solidFill>
                  <a:schemeClr val="tx1"/>
                </a:solidFill>
              </a:rPr>
              <a:t>что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пишется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после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символа</a:t>
            </a:r>
            <a:r>
              <a:rPr lang="en-US" i="1" dirty="0">
                <a:solidFill>
                  <a:schemeClr val="tx1"/>
                </a:solidFill>
              </a:rPr>
              <a:t> #, и </a:t>
            </a:r>
            <a:r>
              <a:rPr lang="en-US" i="1" dirty="0" err="1">
                <a:solidFill>
                  <a:schemeClr val="tx1"/>
                </a:solidFill>
              </a:rPr>
              <a:t>представляет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интерес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лишь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как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заметка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для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читающего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программу</a:t>
            </a:r>
            <a:r>
              <a:rPr lang="en-US" i="1" dirty="0">
                <a:solidFill>
                  <a:schemeClr val="tx1"/>
                </a:solidFill>
              </a:rPr>
              <a:t>. </a:t>
            </a:r>
            <a:r>
              <a:rPr lang="en-US" i="1" dirty="0" err="1">
                <a:solidFill>
                  <a:schemeClr val="tx1"/>
                </a:solidFill>
              </a:rPr>
              <a:t>Так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же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для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многострочных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комментариев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используется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r>
              <a:rPr lang="en-US" i="1" dirty="0" err="1">
                <a:solidFill>
                  <a:schemeClr val="tx1"/>
                </a:solidFill>
              </a:rPr>
              <a:t>знак</a:t>
            </a:r>
            <a:r>
              <a:rPr lang="en-US" i="1" dirty="0">
                <a:solidFill>
                  <a:schemeClr val="tx1"/>
                </a:solidFill>
              </a:rPr>
              <a:t> ‘‘’ </a:t>
            </a:r>
            <a:r>
              <a:rPr lang="en-US" i="1" dirty="0" err="1">
                <a:solidFill>
                  <a:schemeClr val="tx1"/>
                </a:solidFill>
              </a:rPr>
              <a:t>или</a:t>
            </a:r>
            <a:r>
              <a:rPr lang="en-US" i="1" dirty="0">
                <a:solidFill>
                  <a:schemeClr val="tx1"/>
                </a:solidFill>
              </a:rPr>
              <a:t> “””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36F8B-4A84-4AB1-AE9B-2546E554E8FA}"/>
              </a:ext>
            </a:extLst>
          </p:cNvPr>
          <p:cNvSpPr txBox="1"/>
          <p:nvPr/>
        </p:nvSpPr>
        <p:spPr>
          <a:xfrm>
            <a:off x="4724400" y="3289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Комментарии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​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3A3B3-0BCD-489E-9A1E-19B5068B999B}"/>
              </a:ext>
            </a:extLst>
          </p:cNvPr>
          <p:cNvSpPr txBox="1"/>
          <p:nvPr/>
        </p:nvSpPr>
        <p:spPr>
          <a:xfrm>
            <a:off x="254619" y="8865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Calibri"/>
              </a:rPr>
              <a:t>Синтаксис</a:t>
            </a:r>
            <a:r>
              <a:rPr lang="en-US" sz="1800" b="1" dirty="0">
                <a:solidFill>
                  <a:schemeClr val="tx1"/>
                </a:solidFill>
                <a:latin typeface="Calibri"/>
              </a:rPr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978F4C-1D60-475E-A774-3243B18A5ABB}"/>
              </a:ext>
            </a:extLst>
          </p:cNvPr>
          <p:cNvGrpSpPr/>
          <p:nvPr/>
        </p:nvGrpSpPr>
        <p:grpSpPr>
          <a:xfrm>
            <a:off x="168895" y="1349065"/>
            <a:ext cx="4845436" cy="1403194"/>
            <a:chOff x="168895" y="1349065"/>
            <a:chExt cx="4845436" cy="140319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8D53EB9-6972-4405-BCA5-240782307E66}"/>
                </a:ext>
              </a:extLst>
            </p:cNvPr>
            <p:cNvSpPr/>
            <p:nvPr/>
          </p:nvSpPr>
          <p:spPr>
            <a:xfrm>
              <a:off x="168895" y="1349065"/>
              <a:ext cx="4785730" cy="1403194"/>
            </a:xfrm>
            <a:prstGeom prst="roundRect">
              <a:avLst/>
            </a:prstGeom>
            <a:solidFill>
              <a:srgbClr val="D9DBE1"/>
            </a:solidFill>
            <a:ln>
              <a:solidFill>
                <a:srgbClr val="D9DB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Google Shape;122;p17">
              <a:extLst>
                <a:ext uri="{FF2B5EF4-FFF2-40B4-BE49-F238E27FC236}">
                  <a16:creationId xmlns:a16="http://schemas.microsoft.com/office/drawing/2014/main" id="{53AE8D43-3B5C-40DF-89B6-F773B984EE20}"/>
                </a:ext>
              </a:extLst>
            </p:cNvPr>
            <p:cNvSpPr/>
            <p:nvPr/>
          </p:nvSpPr>
          <p:spPr>
            <a:xfrm>
              <a:off x="363821" y="1620023"/>
              <a:ext cx="802881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#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F01AC2-AE08-4694-91E8-FA0FE9061E1C}"/>
                </a:ext>
              </a:extLst>
            </p:cNvPr>
            <p:cNvSpPr txBox="1"/>
            <p:nvPr/>
          </p:nvSpPr>
          <p:spPr>
            <a:xfrm>
              <a:off x="1239644" y="1806499"/>
              <a:ext cx="37746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- </a:t>
              </a:r>
              <a:r>
                <a:rPr lang="en-US" sz="1800" i="1" dirty="0" err="1"/>
                <a:t>однострочный</a:t>
              </a:r>
              <a:r>
                <a:rPr lang="en-US" sz="1800" i="1" dirty="0"/>
                <a:t> </a:t>
              </a:r>
              <a:r>
                <a:rPr lang="en-US" sz="1800" i="1" dirty="0" err="1"/>
                <a:t>комментарий</a:t>
              </a:r>
              <a:endParaRPr lang="en-US" sz="1800" i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771694-1A2E-4F83-A6E1-E59CD9C94FBD}"/>
              </a:ext>
            </a:extLst>
          </p:cNvPr>
          <p:cNvGrpSpPr/>
          <p:nvPr/>
        </p:nvGrpSpPr>
        <p:grpSpPr>
          <a:xfrm>
            <a:off x="168895" y="2984577"/>
            <a:ext cx="5728240" cy="2118730"/>
            <a:chOff x="168895" y="2984577"/>
            <a:chExt cx="5728240" cy="211873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CBA5F5B-F457-41A0-ABA2-8DA82B4741DC}"/>
                </a:ext>
              </a:extLst>
            </p:cNvPr>
            <p:cNvSpPr/>
            <p:nvPr/>
          </p:nvSpPr>
          <p:spPr>
            <a:xfrm>
              <a:off x="168895" y="2984577"/>
              <a:ext cx="5687119" cy="2118730"/>
            </a:xfrm>
            <a:prstGeom prst="roundRect">
              <a:avLst/>
            </a:prstGeom>
            <a:solidFill>
              <a:srgbClr val="D9DBE1"/>
            </a:solidFill>
            <a:ln>
              <a:solidFill>
                <a:srgbClr val="D9DB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Google Shape;122;p17">
              <a:extLst>
                <a:ext uri="{FF2B5EF4-FFF2-40B4-BE49-F238E27FC236}">
                  <a16:creationId xmlns:a16="http://schemas.microsoft.com/office/drawing/2014/main" id="{B817B5D5-D289-41D8-A3EB-D8FB246652EF}"/>
                </a:ext>
              </a:extLst>
            </p:cNvPr>
            <p:cNvSpPr/>
            <p:nvPr/>
          </p:nvSpPr>
          <p:spPr>
            <a:xfrm>
              <a:off x="348954" y="3073399"/>
              <a:ext cx="1546295" cy="746393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""" """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C5E0E0-490C-4D30-AEEA-3C6DE91F84DF}"/>
                </a:ext>
              </a:extLst>
            </p:cNvPr>
            <p:cNvSpPr txBox="1"/>
            <p:nvPr/>
          </p:nvSpPr>
          <p:spPr>
            <a:xfrm>
              <a:off x="2122448" y="3878766"/>
              <a:ext cx="377468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- </a:t>
              </a:r>
              <a:r>
                <a:rPr lang="en-US" sz="1800" i="1" dirty="0" err="1"/>
                <a:t>многострочные</a:t>
              </a:r>
              <a:r>
                <a:rPr lang="en-US" sz="1800" i="1" dirty="0"/>
                <a:t> </a:t>
              </a:r>
              <a:r>
                <a:rPr lang="en-US" sz="1800" i="1" dirty="0" err="1"/>
                <a:t>комментарии</a:t>
              </a:r>
              <a:endParaRPr lang="en-US" sz="1800" i="1" dirty="0"/>
            </a:p>
          </p:txBody>
        </p:sp>
        <p:sp>
          <p:nvSpPr>
            <p:cNvPr id="15" name="Google Shape;122;p17">
              <a:extLst>
                <a:ext uri="{FF2B5EF4-FFF2-40B4-BE49-F238E27FC236}">
                  <a16:creationId xmlns:a16="http://schemas.microsoft.com/office/drawing/2014/main" id="{622DC8FF-DB06-4BA2-A300-BAE1F719A5FB}"/>
                </a:ext>
              </a:extLst>
            </p:cNvPr>
            <p:cNvSpPr/>
            <p:nvPr/>
          </p:nvSpPr>
          <p:spPr>
            <a:xfrm>
              <a:off x="348954" y="4300033"/>
              <a:ext cx="1546295" cy="746393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''' '''</a:t>
              </a:r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458F8864-EC02-43B6-A074-1274411F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33" y="1399553"/>
            <a:ext cx="4806175" cy="3622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31F361E3-84F3-465A-A699-2D7D83B6ED1F}"/>
              </a:ext>
            </a:extLst>
          </p:cNvPr>
          <p:cNvSpPr/>
          <p:nvPr/>
        </p:nvSpPr>
        <p:spPr>
          <a:xfrm>
            <a:off x="1869455" y="1534920"/>
            <a:ext cx="5064511" cy="1579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3FFE1-B2F9-4080-9C73-0E8438E3572A}"/>
              </a:ext>
            </a:extLst>
          </p:cNvPr>
          <p:cNvSpPr txBox="1"/>
          <p:nvPr/>
        </p:nvSpPr>
        <p:spPr>
          <a:xfrm>
            <a:off x="3860180" y="105936"/>
            <a:ext cx="4248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Литеральные</a:t>
            </a:r>
            <a:r>
              <a:rPr lang="en-US" sz="2400" b="1" dirty="0">
                <a:solidFill>
                  <a:schemeClr val="tx1"/>
                </a:solidFill>
              </a:rPr>
              <a:t> </a:t>
            </a:r>
            <a:r>
              <a:rPr lang="en-US" sz="2400" b="1" dirty="0" err="1">
                <a:solidFill>
                  <a:schemeClr val="tx1"/>
                </a:solidFill>
              </a:rPr>
              <a:t>константы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​</a:t>
            </a:r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E66333-EFDA-45BF-A273-A3F25328C342}"/>
              </a:ext>
            </a:extLst>
          </p:cNvPr>
          <p:cNvGrpSpPr/>
          <p:nvPr/>
        </p:nvGrpSpPr>
        <p:grpSpPr>
          <a:xfrm>
            <a:off x="2625606" y="1611405"/>
            <a:ext cx="6719159" cy="4199928"/>
            <a:chOff x="2625606" y="1611405"/>
            <a:chExt cx="6719159" cy="4199928"/>
          </a:xfrm>
        </p:grpSpPr>
        <p:pic>
          <p:nvPicPr>
            <p:cNvPr id="6" name="Google Shape;116;p16">
              <a:extLst>
                <a:ext uri="{FF2B5EF4-FFF2-40B4-BE49-F238E27FC236}">
                  <a16:creationId xmlns:a16="http://schemas.microsoft.com/office/drawing/2014/main" id="{CB926488-FEEC-4DDC-B6BD-D4E8CD230FB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43679" y="1611405"/>
              <a:ext cx="2283974" cy="26219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14;p16">
              <a:extLst>
                <a:ext uri="{FF2B5EF4-FFF2-40B4-BE49-F238E27FC236}">
                  <a16:creationId xmlns:a16="http://schemas.microsoft.com/office/drawing/2014/main" id="{F51397E8-C0B6-4BAC-99E4-8C7AC02E72CF}"/>
                </a:ext>
              </a:extLst>
            </p:cNvPr>
            <p:cNvSpPr/>
            <p:nvPr/>
          </p:nvSpPr>
          <p:spPr>
            <a:xfrm>
              <a:off x="2625606" y="4486466"/>
              <a:ext cx="6719159" cy="1324867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b="1" i="1" dirty="0" err="1"/>
                <a:t>Литерал</a:t>
              </a:r>
              <a:r>
                <a:rPr lang="en-US" i="1" dirty="0"/>
                <a:t> (</a:t>
              </a:r>
              <a:r>
                <a:rPr lang="en-US" b="1" i="1" dirty="0" err="1"/>
                <a:t>англ</a:t>
              </a:r>
              <a:r>
                <a:rPr lang="en-US" i="1" dirty="0"/>
                <a:t>. </a:t>
              </a:r>
              <a:r>
                <a:rPr lang="en" i="1" dirty="0"/>
                <a:t>literal</a:t>
              </a:r>
              <a:r>
                <a:rPr lang="en-US" i="1" dirty="0"/>
                <a:t>) — </a:t>
              </a:r>
              <a:r>
                <a:rPr lang="en-US" i="1" dirty="0" err="1"/>
                <a:t>запись</a:t>
              </a:r>
              <a:r>
                <a:rPr lang="en-US" i="1" dirty="0"/>
                <a:t> в </a:t>
              </a:r>
              <a:r>
                <a:rPr lang="en-US" dirty="0" err="1">
                  <a:solidFill>
                    <a:schemeClr val="tx1"/>
                  </a:solidFill>
                </a:rPr>
                <a:t>исходном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коде</a:t>
              </a:r>
              <a:r>
                <a:rPr lang="en-US" dirty="0">
                  <a:solidFill>
                    <a:schemeClr val="tx1"/>
                  </a:solidFill>
                </a:rPr>
                <a:t> </a:t>
              </a:r>
              <a:r>
                <a:rPr lang="en-US" dirty="0" err="1">
                  <a:solidFill>
                    <a:schemeClr val="tx1"/>
                  </a:solidFill>
                </a:rPr>
                <a:t>компьютерной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программы</a:t>
              </a:r>
              <a:r>
                <a:rPr lang="en-US" i="1" dirty="0"/>
                <a:t>, </a:t>
              </a:r>
              <a:r>
                <a:rPr lang="en-US" i="1" dirty="0" err="1"/>
                <a:t>представляющая</a:t>
              </a:r>
              <a:r>
                <a:rPr lang="en-US" i="1" dirty="0"/>
                <a:t> </a:t>
              </a:r>
              <a:r>
                <a:rPr lang="en-US" i="1" dirty="0" err="1"/>
                <a:t>собой</a:t>
              </a:r>
              <a:r>
                <a:rPr lang="en-US" i="1" dirty="0"/>
                <a:t> </a:t>
              </a:r>
              <a:r>
                <a:rPr lang="en-US" i="1" dirty="0" err="1"/>
                <a:t>фиксированное</a:t>
              </a:r>
              <a:r>
                <a:rPr lang="en-US" i="1" dirty="0"/>
                <a:t> </a:t>
              </a:r>
              <a:r>
                <a:rPr lang="en-US" i="1" dirty="0" err="1"/>
                <a:t>значение</a:t>
              </a:r>
              <a:r>
                <a:rPr lang="en-US" i="1" dirty="0"/>
                <a:t>. </a:t>
              </a:r>
              <a:r>
                <a:rPr lang="en-US" i="1" dirty="0" err="1"/>
                <a:t>Литералами</a:t>
              </a:r>
              <a:r>
                <a:rPr lang="en-US" i="1" dirty="0"/>
                <a:t> </a:t>
              </a:r>
              <a:r>
                <a:rPr lang="en-US" i="1" dirty="0" err="1"/>
                <a:t>также</a:t>
              </a:r>
              <a:r>
                <a:rPr lang="en-US" i="1" dirty="0"/>
                <a:t> </a:t>
              </a:r>
              <a:r>
                <a:rPr lang="en-US" i="1" dirty="0" err="1"/>
                <a:t>называют</a:t>
              </a:r>
              <a:r>
                <a:rPr lang="en-US" i="1" dirty="0"/>
                <a:t> </a:t>
              </a:r>
              <a:r>
                <a:rPr lang="en-US" i="1" dirty="0" err="1"/>
                <a:t>представление</a:t>
              </a:r>
              <a:r>
                <a:rPr lang="en-US" i="1" dirty="0"/>
                <a:t> </a:t>
              </a:r>
              <a:r>
                <a:rPr lang="en-US" i="1" dirty="0" err="1"/>
                <a:t>значения</a:t>
              </a:r>
              <a:r>
                <a:rPr lang="en-US" i="1" dirty="0"/>
                <a:t> </a:t>
              </a:r>
              <a:r>
                <a:rPr lang="en-US" i="1" dirty="0" err="1"/>
                <a:t>некоторого</a:t>
              </a:r>
              <a:r>
                <a:rPr lang="en-US" i="1" dirty="0"/>
                <a:t> </a:t>
              </a:r>
              <a:r>
                <a:rPr lang="en-US" i="1" dirty="0" err="1"/>
                <a:t>типа</a:t>
              </a:r>
              <a:r>
                <a:rPr lang="en-US" i="1" dirty="0"/>
                <a:t> </a:t>
              </a:r>
              <a:r>
                <a:rPr lang="en-US" i="1" dirty="0" err="1"/>
                <a:t>данных</a:t>
              </a:r>
              <a:r>
                <a:rPr lang="en-US" i="1" dirty="0"/>
                <a:t>.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954C01-E547-43B9-ACBB-F862ECFDC6CD}"/>
              </a:ext>
            </a:extLst>
          </p:cNvPr>
          <p:cNvSpPr txBox="1"/>
          <p:nvPr/>
        </p:nvSpPr>
        <p:spPr>
          <a:xfrm>
            <a:off x="1298884" y="92717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Примеры</a:t>
            </a:r>
            <a:r>
              <a:rPr lang="en-US" sz="2400" dirty="0"/>
              <a:t>: 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8C27A4-93C3-4C6B-AD7A-BDD7F3CA91BC}"/>
              </a:ext>
            </a:extLst>
          </p:cNvPr>
          <p:cNvGrpSpPr/>
          <p:nvPr/>
        </p:nvGrpSpPr>
        <p:grpSpPr>
          <a:xfrm>
            <a:off x="2436090" y="1954559"/>
            <a:ext cx="4101782" cy="737101"/>
            <a:chOff x="2213065" y="1796584"/>
            <a:chExt cx="4101782" cy="737101"/>
          </a:xfrm>
        </p:grpSpPr>
        <p:sp>
          <p:nvSpPr>
            <p:cNvPr id="19" name="Google Shape;122;p17">
              <a:extLst>
                <a:ext uri="{FF2B5EF4-FFF2-40B4-BE49-F238E27FC236}">
                  <a16:creationId xmlns:a16="http://schemas.microsoft.com/office/drawing/2014/main" id="{A1E168FC-7F84-4123-9061-C1B4C03727AF}"/>
                </a:ext>
              </a:extLst>
            </p:cNvPr>
            <p:cNvSpPr/>
            <p:nvPr/>
          </p:nvSpPr>
          <p:spPr>
            <a:xfrm>
              <a:off x="5205308" y="1796585"/>
              <a:ext cx="1109539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-2</a:t>
              </a:r>
              <a:endParaRPr lang="en-US" dirty="0"/>
            </a:p>
          </p:txBody>
        </p:sp>
        <p:sp>
          <p:nvSpPr>
            <p:cNvPr id="13" name="Google Shape;122;p17">
              <a:extLst>
                <a:ext uri="{FF2B5EF4-FFF2-40B4-BE49-F238E27FC236}">
                  <a16:creationId xmlns:a16="http://schemas.microsoft.com/office/drawing/2014/main" id="{2551E234-876E-4B6F-811F-B1287002DEF4}"/>
                </a:ext>
              </a:extLst>
            </p:cNvPr>
            <p:cNvSpPr/>
            <p:nvPr/>
          </p:nvSpPr>
          <p:spPr>
            <a:xfrm>
              <a:off x="2213065" y="1796584"/>
              <a:ext cx="802881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5</a:t>
              </a:r>
            </a:p>
          </p:txBody>
        </p:sp>
        <p:sp>
          <p:nvSpPr>
            <p:cNvPr id="18" name="Google Shape;122;p17">
              <a:extLst>
                <a:ext uri="{FF2B5EF4-FFF2-40B4-BE49-F238E27FC236}">
                  <a16:creationId xmlns:a16="http://schemas.microsoft.com/office/drawing/2014/main" id="{3B6259CA-F6E9-4401-84B1-8B5C6FBAB772}"/>
                </a:ext>
              </a:extLst>
            </p:cNvPr>
            <p:cNvSpPr/>
            <p:nvPr/>
          </p:nvSpPr>
          <p:spPr>
            <a:xfrm>
              <a:off x="3569796" y="1796585"/>
              <a:ext cx="1109539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1.23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3D5D6C-DD0C-471F-AF59-6E6AAC91AC61}"/>
              </a:ext>
            </a:extLst>
          </p:cNvPr>
          <p:cNvSpPr txBox="1"/>
          <p:nvPr/>
        </p:nvSpPr>
        <p:spPr>
          <a:xfrm>
            <a:off x="5337717" y="3209692"/>
            <a:ext cx="4378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Численные</a:t>
            </a:r>
            <a:r>
              <a:rPr lang="en-US" sz="1800" i="1" dirty="0"/>
              <a:t> </a:t>
            </a:r>
            <a:r>
              <a:rPr lang="en-US" sz="1800" i="1" dirty="0" err="1"/>
              <a:t>литеральные</a:t>
            </a:r>
            <a:r>
              <a:rPr lang="en-US" sz="1800" i="1" dirty="0"/>
              <a:t> </a:t>
            </a:r>
            <a:r>
              <a:rPr lang="en-US" sz="1800" i="1" dirty="0" err="1"/>
              <a:t>константы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1F001F-B840-4931-A826-3C72DFA5ACED}"/>
              </a:ext>
            </a:extLst>
          </p:cNvPr>
          <p:cNvGrpSpPr/>
          <p:nvPr/>
        </p:nvGrpSpPr>
        <p:grpSpPr>
          <a:xfrm>
            <a:off x="2436090" y="4510046"/>
            <a:ext cx="5374879" cy="737101"/>
            <a:chOff x="2213065" y="1796584"/>
            <a:chExt cx="5374879" cy="737101"/>
          </a:xfrm>
        </p:grpSpPr>
        <p:sp>
          <p:nvSpPr>
            <p:cNvPr id="25" name="Google Shape;122;p17">
              <a:extLst>
                <a:ext uri="{FF2B5EF4-FFF2-40B4-BE49-F238E27FC236}">
                  <a16:creationId xmlns:a16="http://schemas.microsoft.com/office/drawing/2014/main" id="{69FFB100-724A-46E9-B0E5-2E8AD3EA98EE}"/>
                </a:ext>
              </a:extLst>
            </p:cNvPr>
            <p:cNvSpPr/>
            <p:nvPr/>
          </p:nvSpPr>
          <p:spPr>
            <a:xfrm>
              <a:off x="2213065" y="1796584"/>
              <a:ext cx="2512734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Я </a:t>
              </a:r>
              <a:r>
                <a:rPr lang="en-US" sz="3000" b="1" dirty="0" err="1">
                  <a:solidFill>
                    <a:srgbClr val="F4F5F7"/>
                  </a:solidFill>
                </a:rPr>
                <a:t>строка</a:t>
              </a:r>
            </a:p>
          </p:txBody>
        </p:sp>
        <p:sp>
          <p:nvSpPr>
            <p:cNvPr id="26" name="Google Shape;122;p17">
              <a:extLst>
                <a:ext uri="{FF2B5EF4-FFF2-40B4-BE49-F238E27FC236}">
                  <a16:creationId xmlns:a16="http://schemas.microsoft.com/office/drawing/2014/main" id="{84052053-B4B1-41E4-80A3-47A145DAC225}"/>
                </a:ext>
              </a:extLst>
            </p:cNvPr>
            <p:cNvSpPr/>
            <p:nvPr/>
          </p:nvSpPr>
          <p:spPr>
            <a:xfrm>
              <a:off x="5112381" y="1796585"/>
              <a:ext cx="2475563" cy="737100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3000" b="1" dirty="0">
                  <a:solidFill>
                    <a:srgbClr val="F4F5F7"/>
                  </a:solidFill>
                </a:rPr>
                <a:t>I' am string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CBD5C2A-7443-4C98-B0DB-F35E14ED8310}"/>
              </a:ext>
            </a:extLst>
          </p:cNvPr>
          <p:cNvSpPr/>
          <p:nvPr/>
        </p:nvSpPr>
        <p:spPr>
          <a:xfrm>
            <a:off x="1915918" y="4136871"/>
            <a:ext cx="6458413" cy="1579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12829F-5AE7-4144-BBEF-30849679AB40}"/>
              </a:ext>
            </a:extLst>
          </p:cNvPr>
          <p:cNvSpPr txBox="1"/>
          <p:nvPr/>
        </p:nvSpPr>
        <p:spPr>
          <a:xfrm>
            <a:off x="5337717" y="6006789"/>
            <a:ext cx="4378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Строковые</a:t>
            </a:r>
            <a:r>
              <a:rPr lang="en-US" sz="1800" i="1" dirty="0"/>
              <a:t> </a:t>
            </a:r>
            <a:r>
              <a:rPr lang="en-US" sz="1800" i="1" dirty="0" err="1"/>
              <a:t>литеральные</a:t>
            </a:r>
            <a:r>
              <a:rPr lang="en-US" sz="1800" i="1" dirty="0"/>
              <a:t> </a:t>
            </a:r>
            <a:r>
              <a:rPr lang="en-US" sz="1800" i="1" dirty="0" err="1"/>
              <a:t>константы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4" grpId="0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143" y="4297919"/>
            <a:ext cx="10756219" cy="139025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F99CD-90CA-46F0-B47B-B03D162ADD8A}"/>
              </a:ext>
            </a:extLst>
          </p:cNvPr>
          <p:cNvSpPr txBox="1"/>
          <p:nvPr/>
        </p:nvSpPr>
        <p:spPr>
          <a:xfrm>
            <a:off x="3823010" y="180277"/>
            <a:ext cx="51500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Виды</a:t>
            </a:r>
            <a:r>
              <a:rPr lang="en-US" sz="2400" b="1" dirty="0">
                <a:solidFill>
                  <a:schemeClr val="tx1"/>
                </a:solidFill>
              </a:rPr>
              <a:t> </a:t>
            </a:r>
            <a:r>
              <a:rPr lang="en-US" sz="2400" b="1" dirty="0" err="1">
                <a:solidFill>
                  <a:schemeClr val="tx1"/>
                </a:solidFill>
              </a:rPr>
              <a:t>литеральных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констант</a:t>
            </a:r>
            <a:endParaRPr lang="en-US" sz="2400" dirty="0" err="1">
              <a:solidFill>
                <a:schemeClr val="tx1"/>
              </a:solidFill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BDF8CE-4A42-49BF-8306-22D632DC75C5}"/>
              </a:ext>
            </a:extLst>
          </p:cNvPr>
          <p:cNvGrpSpPr/>
          <p:nvPr/>
        </p:nvGrpSpPr>
        <p:grpSpPr>
          <a:xfrm>
            <a:off x="1370045" y="1269764"/>
            <a:ext cx="3374799" cy="1946846"/>
            <a:chOff x="1370045" y="1269764"/>
            <a:chExt cx="3374799" cy="1946846"/>
          </a:xfrm>
        </p:grpSpPr>
        <p:sp>
          <p:nvSpPr>
            <p:cNvPr id="146" name="Google Shape;146;p20"/>
            <p:cNvSpPr/>
            <p:nvPr/>
          </p:nvSpPr>
          <p:spPr>
            <a:xfrm>
              <a:off x="1370045" y="2118048"/>
              <a:ext cx="2341984" cy="653143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Целые</a:t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 rot="2224023">
              <a:off x="3849479" y="1269764"/>
              <a:ext cx="587829" cy="6531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1D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06A876-8AA0-4709-9F0F-D2841253BF00}"/>
                </a:ext>
              </a:extLst>
            </p:cNvPr>
            <p:cNvSpPr txBox="1"/>
            <p:nvPr/>
          </p:nvSpPr>
          <p:spPr>
            <a:xfrm>
              <a:off x="2001644" y="2847278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i="1" dirty="0"/>
                <a:t>Integer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BFD765-090E-407D-854B-291BBE176945}"/>
              </a:ext>
            </a:extLst>
          </p:cNvPr>
          <p:cNvGrpSpPr/>
          <p:nvPr/>
        </p:nvGrpSpPr>
        <p:grpSpPr>
          <a:xfrm>
            <a:off x="4925008" y="1594663"/>
            <a:ext cx="2341984" cy="1993654"/>
            <a:chOff x="4925008" y="1594663"/>
            <a:chExt cx="2341984" cy="1993654"/>
          </a:xfrm>
        </p:grpSpPr>
        <p:sp>
          <p:nvSpPr>
            <p:cNvPr id="147" name="Google Shape;147;p20"/>
            <p:cNvSpPr/>
            <p:nvPr/>
          </p:nvSpPr>
          <p:spPr>
            <a:xfrm>
              <a:off x="4925008" y="2519266"/>
              <a:ext cx="2341984" cy="653143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 плавающей точкой</a:t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803527" y="1594663"/>
              <a:ext cx="587829" cy="6531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1D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B0F3DB-BE8C-4310-A508-7C38835AC65A}"/>
                </a:ext>
              </a:extLst>
            </p:cNvPr>
            <p:cNvSpPr txBox="1"/>
            <p:nvPr/>
          </p:nvSpPr>
          <p:spPr>
            <a:xfrm>
              <a:off x="5681547" y="3209693"/>
              <a:ext cx="726688" cy="3786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i="1" dirty="0"/>
                <a:t>Float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8819D-1BEF-477E-93E0-7BFC61A29BD4}"/>
              </a:ext>
            </a:extLst>
          </p:cNvPr>
          <p:cNvGrpSpPr/>
          <p:nvPr/>
        </p:nvGrpSpPr>
        <p:grpSpPr>
          <a:xfrm>
            <a:off x="7913313" y="1271384"/>
            <a:ext cx="3949725" cy="1973103"/>
            <a:chOff x="7913313" y="1271384"/>
            <a:chExt cx="3949725" cy="1973103"/>
          </a:xfrm>
        </p:grpSpPr>
        <p:sp>
          <p:nvSpPr>
            <p:cNvPr id="148" name="Google Shape;148;p20"/>
            <p:cNvSpPr/>
            <p:nvPr/>
          </p:nvSpPr>
          <p:spPr>
            <a:xfrm>
              <a:off x="8479971" y="2118048"/>
              <a:ext cx="2341984" cy="653143"/>
            </a:xfrm>
            <a:prstGeom prst="roundRect">
              <a:avLst>
                <a:gd name="adj" fmla="val 16667"/>
              </a:avLst>
            </a:prstGeom>
            <a:solidFill>
              <a:srgbClr val="FF6C3A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Комплексные</a:t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 rot="19084077">
              <a:off x="7913313" y="1271384"/>
              <a:ext cx="587829" cy="6531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1D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AEA712-A138-4EA8-A73C-E97174605685}"/>
                </a:ext>
              </a:extLst>
            </p:cNvPr>
            <p:cNvSpPr txBox="1"/>
            <p:nvPr/>
          </p:nvSpPr>
          <p:spPr>
            <a:xfrm>
              <a:off x="9119838" y="287515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i="1" dirty="0"/>
                <a:t>Complex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2DE55-634F-4BE3-A8B5-C132C1469E21}"/>
              </a:ext>
            </a:extLst>
          </p:cNvPr>
          <p:cNvSpPr txBox="1"/>
          <p:nvPr/>
        </p:nvSpPr>
        <p:spPr>
          <a:xfrm>
            <a:off x="4975303" y="301082"/>
            <a:ext cx="18975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Строки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72119-16D7-49FF-A32D-70A69FE048D1}"/>
              </a:ext>
            </a:extLst>
          </p:cNvPr>
          <p:cNvSpPr txBox="1"/>
          <p:nvPr/>
        </p:nvSpPr>
        <p:spPr>
          <a:xfrm flipH="1">
            <a:off x="2429109" y="5244790"/>
            <a:ext cx="87611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i="1" dirty="0" err="1">
                <a:solidFill>
                  <a:schemeClr val="tx1"/>
                </a:solidFill>
                <a:latin typeface="Calibri"/>
              </a:rPr>
              <a:t>Строка</a:t>
            </a:r>
            <a:r>
              <a:rPr lang="en-US" sz="1800" i="1" dirty="0">
                <a:solidFill>
                  <a:schemeClr val="tx1"/>
                </a:solidFill>
                <a:latin typeface="Calibri"/>
              </a:rPr>
              <a:t>(String)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–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это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последовательность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символов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.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Чаще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всего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строки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–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это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просто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некоторые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наборы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слов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​</a:t>
            </a: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5AF80EA-ACE0-40E0-A1BD-3F1C3907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90" y="1093198"/>
            <a:ext cx="6376637" cy="3881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310</cp:revision>
  <dcterms:modified xsi:type="dcterms:W3CDTF">2021-12-11T07:18:22Z</dcterms:modified>
</cp:coreProperties>
</file>