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8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35AAA831-2A0B-9B0F-7EFA-DC1609378AD5}" v="118" dt="2021-12-09T10:45:05.636"/>
    <p1510:client id="{3AE1814E-29CF-098E-6F63-66198B5ED3F9}" v="1226" dt="2021-12-09T10:42:43.371"/>
    <p1510:client id="{58A5EECA-69F4-A2C6-FD0E-DB58BAABE3E1}" v="170" dt="2021-12-08T11:52:11.015"/>
    <p1510:client id="{8D6854E7-4F17-FE40-59D2-55336647B245}" v="392" dt="2021-12-08T17:31:06.388"/>
    <p1510:client id="{9BFC776D-9240-A62B-7277-02C9E30D22CA}" v="479" dt="2021-12-08T17:59:18.181"/>
    <p1510:client id="{C89ACF45-C2F8-E76F-58EF-8272F11558CB}" v="235" dt="2021-12-02T10:05:05.975"/>
    <p1510:client id="{E143B352-6C6B-8238-531D-573B4674CE9C}" v="2349" dt="2021-12-07T09:23:16.743"/>
    <p1510:client id="{EFCDE790-F7A8-3349-1351-42796E12D893}" v="2512" dt="2021-12-17T11:19:57.635"/>
    <p1510:client id="{F0997DAC-AB05-AC6A-0F70-E9C2083FACC0}" v="6" dt="2021-12-18T05:34:09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E18833D8-4A15-461E-A767-C95346D8F319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Методы объектов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0F2A24-BB4B-4507-A4D9-BFF2A3A5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3" y="2148830"/>
            <a:ext cx="5328211" cy="159578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D497A83-0D07-43AC-9E0D-4C3B8CFD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05" y="5127651"/>
            <a:ext cx="4141807" cy="750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63B2B-A867-4395-AEDC-12236EADC6E9}"/>
              </a:ext>
            </a:extLst>
          </p:cNvPr>
          <p:cNvSpPr txBox="1"/>
          <p:nvPr/>
        </p:nvSpPr>
        <p:spPr>
          <a:xfrm>
            <a:off x="625651" y="4466319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35D61-5E53-475C-A6B5-ED712242C129}"/>
              </a:ext>
            </a:extLst>
          </p:cNvPr>
          <p:cNvSpPr txBox="1"/>
          <p:nvPr/>
        </p:nvSpPr>
        <p:spPr>
          <a:xfrm>
            <a:off x="625650" y="1485837"/>
            <a:ext cx="4283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Добавим</a:t>
            </a:r>
            <a:r>
              <a:rPr lang="en-US" b="1" dirty="0"/>
              <a:t> </a:t>
            </a:r>
            <a:r>
              <a:rPr lang="en-US" b="1" dirty="0" err="1"/>
              <a:t>метод</a:t>
            </a:r>
            <a:r>
              <a:rPr lang="en-US" b="1" dirty="0"/>
              <a:t> </a:t>
            </a:r>
            <a:r>
              <a:rPr lang="en-US" b="1" dirty="0" err="1"/>
              <a:t>get_work_mode</a:t>
            </a:r>
            <a:r>
              <a:rPr lang="en-US" b="1" dirty="0"/>
              <a:t>():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0D205-16F8-44E0-A5A4-74B17F1E76A5}"/>
              </a:ext>
            </a:extLst>
          </p:cNvPr>
          <p:cNvSpPr/>
          <p:nvPr/>
        </p:nvSpPr>
        <p:spPr>
          <a:xfrm>
            <a:off x="7680680" y="2530366"/>
            <a:ext cx="3699447" cy="209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693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2040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Объектно-ориентированное программирование</a:t>
            </a:r>
            <a:endParaRPr lang="en-US" sz="2400">
              <a:cs typeface="Calibri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4DB3A96F-3CB2-4D68-BC4D-7ECE7C7024E8}"/>
              </a:ext>
            </a:extLst>
          </p:cNvPr>
          <p:cNvSpPr txBox="1"/>
          <p:nvPr/>
        </p:nvSpPr>
        <p:spPr>
          <a:xfrm>
            <a:off x="834601" y="4744367"/>
            <a:ext cx="979169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8F5339-7A23-4F9D-86F0-ECD063CFF591}"/>
              </a:ext>
            </a:extLst>
          </p:cNvPr>
          <p:cNvSpPr txBox="1"/>
          <p:nvPr/>
        </p:nvSpPr>
        <p:spPr>
          <a:xfrm>
            <a:off x="2951610" y="2164322"/>
            <a:ext cx="131085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AE54F-8A3B-4FE2-BCD7-027C1963946F}"/>
              </a:ext>
            </a:extLst>
          </p:cNvPr>
          <p:cNvSpPr txBox="1"/>
          <p:nvPr/>
        </p:nvSpPr>
        <p:spPr>
          <a:xfrm>
            <a:off x="639726" y="5380074"/>
            <a:ext cx="110720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6C3A"/>
                </a:solidFill>
              </a:rPr>
              <a:t>Объе́ктно</a:t>
            </a:r>
            <a:r>
              <a:rPr lang="en-US" b="1" dirty="0">
                <a:solidFill>
                  <a:srgbClr val="FF6C3A"/>
                </a:solidFill>
              </a:rPr>
              <a:t> </a:t>
            </a:r>
            <a:r>
              <a:rPr lang="en-US" b="1" dirty="0" err="1">
                <a:solidFill>
                  <a:srgbClr val="FF6C3A"/>
                </a:solidFill>
              </a:rPr>
              <a:t>ориенти́рованное</a:t>
            </a:r>
            <a:r>
              <a:rPr lang="en-US" b="1" dirty="0">
                <a:solidFill>
                  <a:srgbClr val="FF6C3A"/>
                </a:solidFill>
              </a:rPr>
              <a:t> </a:t>
            </a:r>
            <a:r>
              <a:rPr lang="en-US" b="1" dirty="0" err="1">
                <a:solidFill>
                  <a:srgbClr val="FF6C3A"/>
                </a:solidFill>
              </a:rPr>
              <a:t>программи́рование</a:t>
            </a:r>
            <a:r>
              <a:rPr lang="en-US" b="1" dirty="0">
                <a:solidFill>
                  <a:srgbClr val="FF6C3A"/>
                </a:solidFill>
              </a:rPr>
              <a:t> </a:t>
            </a:r>
            <a:r>
              <a:rPr lang="en-US" dirty="0"/>
              <a:t> — </a:t>
            </a:r>
            <a:r>
              <a:rPr lang="en-US" dirty="0" err="1"/>
              <a:t>методология</a:t>
            </a:r>
            <a:r>
              <a:rPr lang="en-US" dirty="0"/>
              <a:t> </a:t>
            </a:r>
            <a:r>
              <a:rPr lang="en-US" dirty="0" err="1"/>
              <a:t>программирования</a:t>
            </a:r>
            <a:r>
              <a:rPr lang="en-US" dirty="0"/>
              <a:t>, </a:t>
            </a:r>
            <a:r>
              <a:rPr lang="en-US" dirty="0" err="1"/>
              <a:t>основанная</a:t>
            </a:r>
            <a:r>
              <a:rPr lang="en-US" dirty="0"/>
              <a:t> 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представлении</a:t>
            </a:r>
            <a:r>
              <a:rPr lang="en-US" dirty="0"/>
              <a:t> </a:t>
            </a:r>
            <a:r>
              <a:rPr lang="en-US" dirty="0" err="1"/>
              <a:t>программы</a:t>
            </a:r>
            <a:r>
              <a:rPr lang="en-US" dirty="0"/>
              <a:t> в </a:t>
            </a:r>
            <a:r>
              <a:rPr lang="en-US" dirty="0" err="1"/>
              <a:t>виде</a:t>
            </a:r>
            <a:r>
              <a:rPr lang="en-US" dirty="0"/>
              <a:t> </a:t>
            </a:r>
            <a:r>
              <a:rPr lang="en-US" dirty="0" err="1"/>
              <a:t>совокупности</a:t>
            </a:r>
            <a:r>
              <a:rPr lang="en-US" dirty="0"/>
              <a:t> </a:t>
            </a:r>
            <a:r>
              <a:rPr lang="en-US" dirty="0" err="1"/>
              <a:t>объектов</a:t>
            </a:r>
            <a:r>
              <a:rPr lang="en-US" dirty="0"/>
              <a:t>, </a:t>
            </a:r>
            <a:r>
              <a:rPr lang="en-US" dirty="0" err="1"/>
              <a:t>каждый</a:t>
            </a:r>
            <a:r>
              <a:rPr lang="en-US" dirty="0"/>
              <a:t> </a:t>
            </a:r>
            <a:r>
              <a:rPr lang="en-US" dirty="0" err="1"/>
              <a:t>из</a:t>
            </a:r>
            <a:r>
              <a:rPr lang="en-US" dirty="0"/>
              <a:t> </a:t>
            </a:r>
            <a:r>
              <a:rPr lang="en-US" dirty="0" err="1"/>
              <a:t>которых</a:t>
            </a:r>
            <a:r>
              <a:rPr lang="en-US" dirty="0"/>
              <a:t> </a:t>
            </a:r>
            <a:r>
              <a:rPr lang="en-US" dirty="0" err="1"/>
              <a:t>является</a:t>
            </a:r>
            <a:r>
              <a:rPr lang="en-US" dirty="0"/>
              <a:t> </a:t>
            </a:r>
            <a:r>
              <a:rPr lang="en-US" dirty="0" err="1"/>
              <a:t>экземпляром</a:t>
            </a:r>
            <a:r>
              <a:rPr lang="en-US" dirty="0"/>
              <a:t> </a:t>
            </a:r>
            <a:r>
              <a:rPr lang="en-US" dirty="0" err="1"/>
              <a:t>определённого</a:t>
            </a:r>
            <a:r>
              <a:rPr lang="en-US" dirty="0"/>
              <a:t> </a:t>
            </a:r>
            <a:r>
              <a:rPr lang="en-US" dirty="0" err="1"/>
              <a:t>класса</a:t>
            </a:r>
            <a:r>
              <a:rPr lang="en-US" dirty="0"/>
              <a:t>, а </a:t>
            </a:r>
            <a:r>
              <a:rPr lang="en-US" dirty="0" err="1"/>
              <a:t>классы</a:t>
            </a:r>
            <a:r>
              <a:rPr lang="en-US" dirty="0"/>
              <a:t> </a:t>
            </a:r>
            <a:r>
              <a:rPr lang="en-US" dirty="0" err="1"/>
              <a:t>образуют</a:t>
            </a:r>
            <a:r>
              <a:rPr lang="en-US" dirty="0"/>
              <a:t> </a:t>
            </a:r>
            <a:r>
              <a:rPr lang="en-US" dirty="0" err="1"/>
              <a:t>иерархию</a:t>
            </a:r>
            <a:r>
              <a:rPr lang="en-US" dirty="0"/>
              <a:t> </a:t>
            </a:r>
            <a:r>
              <a:rPr lang="en-US" dirty="0" err="1"/>
              <a:t>наследования</a:t>
            </a:r>
            <a:r>
              <a:rPr lang="en-US" dirty="0"/>
              <a:t>.</a:t>
            </a:r>
            <a:endParaRPr lang="en-US">
              <a:cs typeface="Calibri" panose="020F0502020204030204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CFE6E43-BEF9-4B1E-B743-5429515E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16" y="823373"/>
            <a:ext cx="6515234" cy="42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2440920" y="228911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Self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A0BA4-829B-466A-8160-FB4FB662A76F}"/>
              </a:ext>
            </a:extLst>
          </p:cNvPr>
          <p:cNvSpPr txBox="1"/>
          <p:nvPr/>
        </p:nvSpPr>
        <p:spPr>
          <a:xfrm>
            <a:off x="923033" y="5975997"/>
            <a:ext cx="11072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Self </a:t>
            </a:r>
            <a:r>
              <a:rPr lang="en-US" dirty="0">
                <a:ea typeface="+mn-lt"/>
                <a:cs typeface="+mn-lt"/>
              </a:rPr>
              <a:t>- 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аргумента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представляющего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текущий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endParaRPr lang="en-US" dirty="0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075D91-9752-49B6-ABD1-D7EAF8669D6E}"/>
              </a:ext>
            </a:extLst>
          </p:cNvPr>
          <p:cNvGrpSpPr/>
          <p:nvPr/>
        </p:nvGrpSpPr>
        <p:grpSpPr>
          <a:xfrm>
            <a:off x="959582" y="2402487"/>
            <a:ext cx="2743199" cy="976923"/>
            <a:chOff x="959582" y="2402487"/>
            <a:chExt cx="2743199" cy="976923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4A83A3F8-13F1-4E30-91CA-F9CE290E7E17}"/>
                </a:ext>
              </a:extLst>
            </p:cNvPr>
            <p:cNvSpPr/>
            <p:nvPr/>
          </p:nvSpPr>
          <p:spPr>
            <a:xfrm>
              <a:off x="3001068" y="2402487"/>
              <a:ext cx="488461" cy="976923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75D969-33E2-4E55-B83B-3EC62C13565A}"/>
                </a:ext>
              </a:extLst>
            </p:cNvPr>
            <p:cNvSpPr txBox="1"/>
            <p:nvPr/>
          </p:nvSpPr>
          <p:spPr>
            <a:xfrm>
              <a:off x="959582" y="2561737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/>
                <a:t>Создание</a:t>
              </a:r>
              <a:r>
                <a:rPr lang="en-US" i="1" dirty="0"/>
                <a:t> </a:t>
              </a:r>
              <a:r>
                <a:rPr lang="en-US" i="1" dirty="0" err="1"/>
                <a:t>объекта</a:t>
              </a:r>
              <a:endParaRPr lang="en-US" i="1" dirty="0">
                <a:cs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42FD9-E269-487D-9153-F90A482DA0F8}"/>
              </a:ext>
            </a:extLst>
          </p:cNvPr>
          <p:cNvGrpSpPr/>
          <p:nvPr/>
        </p:nvGrpSpPr>
        <p:grpSpPr>
          <a:xfrm>
            <a:off x="1979246" y="3534996"/>
            <a:ext cx="2931257" cy="1836685"/>
            <a:chOff x="1979246" y="3534996"/>
            <a:chExt cx="2931257" cy="1836685"/>
          </a:xfrm>
        </p:grpSpPr>
        <p:pic>
          <p:nvPicPr>
            <p:cNvPr id="22" name="Picture 22">
              <a:extLst>
                <a:ext uri="{FF2B5EF4-FFF2-40B4-BE49-F238E27FC236}">
                  <a16:creationId xmlns:a16="http://schemas.microsoft.com/office/drawing/2014/main" id="{382474C5-CD9A-40CC-B690-9A14E7C3C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246" y="4065395"/>
              <a:ext cx="2743200" cy="130628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C34064-FA7D-454A-A937-1F288350FE4A}"/>
                </a:ext>
              </a:extLst>
            </p:cNvPr>
            <p:cNvSpPr txBox="1"/>
            <p:nvPr/>
          </p:nvSpPr>
          <p:spPr>
            <a:xfrm>
              <a:off x="2167304" y="3534996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cs typeface="Calibri"/>
                </a:rPr>
                <a:t>Объект</a:t>
              </a:r>
              <a:r>
                <a:rPr lang="en-US" b="1" dirty="0">
                  <a:cs typeface="Calibri"/>
                </a:rPr>
                <a:t> - </a:t>
              </a:r>
              <a:r>
                <a:rPr lang="en-US" b="1" dirty="0" err="1">
                  <a:cs typeface="Calibri"/>
                </a:rPr>
                <a:t>my_car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989F48-ECEA-4498-8E63-B1A6B58B258A}"/>
              </a:ext>
            </a:extLst>
          </p:cNvPr>
          <p:cNvGrpSpPr/>
          <p:nvPr/>
        </p:nvGrpSpPr>
        <p:grpSpPr>
          <a:xfrm>
            <a:off x="2131644" y="43717"/>
            <a:ext cx="2061307" cy="2078158"/>
            <a:chOff x="2131644" y="43717"/>
            <a:chExt cx="2061307" cy="20781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A3F040-4096-4452-B792-E17AEB36A232}"/>
                </a:ext>
              </a:extLst>
            </p:cNvPr>
            <p:cNvSpPr/>
            <p:nvPr/>
          </p:nvSpPr>
          <p:spPr>
            <a:xfrm>
              <a:off x="2131644" y="461107"/>
              <a:ext cx="2061307" cy="1660768"/>
            </a:xfrm>
            <a:prstGeom prst="ellipse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cs typeface="Calibri"/>
                </a:rPr>
                <a:t>Car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46FC2-9653-434F-9E1A-4D8EA54E71E3}"/>
                </a:ext>
              </a:extLst>
            </p:cNvPr>
            <p:cNvSpPr txBox="1"/>
            <p:nvPr/>
          </p:nvSpPr>
          <p:spPr>
            <a:xfrm>
              <a:off x="2808410" y="43717"/>
              <a:ext cx="86750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 err="1"/>
                <a:t>Класс</a:t>
              </a:r>
              <a:endParaRPr lang="en-US" b="1">
                <a:cs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162FC3-BA5B-4141-B648-2F4BE4322B55}"/>
              </a:ext>
            </a:extLst>
          </p:cNvPr>
          <p:cNvGrpSpPr/>
          <p:nvPr/>
        </p:nvGrpSpPr>
        <p:grpSpPr>
          <a:xfrm>
            <a:off x="5051669" y="4064978"/>
            <a:ext cx="3104660" cy="1004507"/>
            <a:chOff x="5051669" y="4064978"/>
            <a:chExt cx="3104660" cy="1004507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486DE682-1135-4A92-AC10-D9FC9FFE5496}"/>
                </a:ext>
              </a:extLst>
            </p:cNvPr>
            <p:cNvSpPr/>
            <p:nvPr/>
          </p:nvSpPr>
          <p:spPr>
            <a:xfrm rot="16200000">
              <a:off x="6215146" y="3887409"/>
              <a:ext cx="498230" cy="1865922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2183FD-2FDB-42AF-9B59-82D40B57AEBE}"/>
                </a:ext>
              </a:extLst>
            </p:cNvPr>
            <p:cNvSpPr txBox="1"/>
            <p:nvPr/>
          </p:nvSpPr>
          <p:spPr>
            <a:xfrm>
              <a:off x="5051669" y="4064978"/>
              <a:ext cx="31046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/>
                <a:t>Вызов</a:t>
              </a:r>
              <a:r>
                <a:rPr lang="en-US" i="1" dirty="0"/>
                <a:t> </a:t>
              </a:r>
              <a:r>
                <a:rPr lang="en-US" i="1" dirty="0" err="1"/>
                <a:t>метода</a:t>
              </a:r>
              <a:r>
                <a:rPr lang="en-US" i="1" dirty="0"/>
                <a:t> drive(speed)</a:t>
              </a:r>
              <a:endParaRPr lang="en-US" i="1" dirty="0">
                <a:cs typeface="Calibri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A171450-EA4D-4816-91FD-864316251B69}"/>
              </a:ext>
            </a:extLst>
          </p:cNvPr>
          <p:cNvSpPr txBox="1"/>
          <p:nvPr/>
        </p:nvSpPr>
        <p:spPr>
          <a:xfrm>
            <a:off x="7762631" y="4665784"/>
            <a:ext cx="29678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my_car.drive</a:t>
            </a:r>
            <a:r>
              <a:rPr lang="en-US" sz="2000" b="1" dirty="0"/>
              <a:t>(speed)</a:t>
            </a:r>
            <a:r>
              <a:rPr lang="en-US" sz="2000" dirty="0">
                <a:cs typeface="Calibri"/>
              </a:rPr>
              <a:t>​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09B978-AC80-417A-A7C9-0F3E6E1E7EFF}"/>
              </a:ext>
            </a:extLst>
          </p:cNvPr>
          <p:cNvGrpSpPr/>
          <p:nvPr/>
        </p:nvGrpSpPr>
        <p:grpSpPr>
          <a:xfrm>
            <a:off x="8608606" y="3291485"/>
            <a:ext cx="3704531" cy="1182076"/>
            <a:chOff x="8608606" y="3291485"/>
            <a:chExt cx="3704531" cy="1182076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033574F0-F9A7-4B08-A2D9-04443DCE7677}"/>
                </a:ext>
              </a:extLst>
            </p:cNvPr>
            <p:cNvSpPr/>
            <p:nvPr/>
          </p:nvSpPr>
          <p:spPr>
            <a:xfrm rot="10800000">
              <a:off x="8608606" y="3291485"/>
              <a:ext cx="488461" cy="1182076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A3998E-9C78-4670-A211-D2632CB74EC0}"/>
                </a:ext>
              </a:extLst>
            </p:cNvPr>
            <p:cNvSpPr txBox="1"/>
            <p:nvPr/>
          </p:nvSpPr>
          <p:spPr>
            <a:xfrm>
              <a:off x="9247553" y="3483708"/>
              <a:ext cx="306558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/>
                <a:t>Автоматическое</a:t>
              </a:r>
              <a:r>
                <a:rPr lang="en-US" i="1" dirty="0"/>
                <a:t> </a:t>
              </a:r>
              <a:r>
                <a:rPr lang="en-US" i="1" dirty="0" err="1"/>
                <a:t>преобразование</a:t>
              </a:r>
              <a:endParaRPr lang="en-US" i="1" dirty="0">
                <a:cs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1D79A3-563E-4C42-9954-FD8D426949CC}"/>
              </a:ext>
            </a:extLst>
          </p:cNvPr>
          <p:cNvSpPr txBox="1"/>
          <p:nvPr/>
        </p:nvSpPr>
        <p:spPr>
          <a:xfrm>
            <a:off x="7762631" y="27119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Car.drive</a:t>
            </a:r>
            <a:r>
              <a:rPr lang="en-US" b="1" dirty="0"/>
              <a:t>(self, speed)</a:t>
            </a:r>
            <a:r>
              <a:rPr lang="en-US" dirty="0"/>
              <a:t>​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9575AF-FD43-494F-9E5D-68EE35178D1D}"/>
              </a:ext>
            </a:extLst>
          </p:cNvPr>
          <p:cNvSpPr txBox="1"/>
          <p:nvPr/>
        </p:nvSpPr>
        <p:spPr>
          <a:xfrm>
            <a:off x="7821246" y="11586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26E6B3-220E-44A2-A041-53665D71253D}"/>
              </a:ext>
            </a:extLst>
          </p:cNvPr>
          <p:cNvSpPr/>
          <p:nvPr/>
        </p:nvSpPr>
        <p:spPr>
          <a:xfrm>
            <a:off x="7657367" y="1219444"/>
            <a:ext cx="2393460" cy="986691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+mn-lt"/>
                <a:cs typeface="+mn-lt"/>
              </a:rPr>
              <a:t>def drive(self, speed):</a:t>
            </a:r>
          </a:p>
          <a:p>
            <a:r>
              <a:rPr lang="en-US" b="1" dirty="0">
                <a:ea typeface="+mn-lt"/>
                <a:cs typeface="+mn-lt"/>
              </a:rPr>
              <a:t>      # </a:t>
            </a:r>
            <a:r>
              <a:rPr lang="en-US" b="1" dirty="0" err="1">
                <a:ea typeface="+mn-lt"/>
                <a:cs typeface="+mn-lt"/>
              </a:rPr>
              <a:t>Тело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метода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04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659382" y="62834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Классы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A0BA4-829B-466A-8160-FB4FB662A76F}"/>
              </a:ext>
            </a:extLst>
          </p:cNvPr>
          <p:cNvSpPr txBox="1"/>
          <p:nvPr/>
        </p:nvSpPr>
        <p:spPr>
          <a:xfrm>
            <a:off x="4967495" y="2332074"/>
            <a:ext cx="11072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 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Объект</a:t>
            </a:r>
            <a:r>
              <a:rPr lang="en-US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—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  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FDF021-E3D7-446A-8A0F-AD983179127E}"/>
              </a:ext>
            </a:extLst>
          </p:cNvPr>
          <p:cNvGrpSpPr/>
          <p:nvPr/>
        </p:nvGrpSpPr>
        <p:grpSpPr>
          <a:xfrm>
            <a:off x="1725246" y="932716"/>
            <a:ext cx="1931133" cy="2411995"/>
            <a:chOff x="1725246" y="932716"/>
            <a:chExt cx="1931133" cy="24119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46FC2-9653-434F-9E1A-4D8EA54E71E3}"/>
                </a:ext>
              </a:extLst>
            </p:cNvPr>
            <p:cNvSpPr txBox="1"/>
            <p:nvPr/>
          </p:nvSpPr>
          <p:spPr>
            <a:xfrm>
              <a:off x="1870565" y="932716"/>
              <a:ext cx="17858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Satellite</a:t>
              </a:r>
              <a:endParaRPr lang="en-US" b="1" dirty="0">
                <a:cs typeface="Calibri"/>
              </a:endParaRPr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1725246" y="1375171"/>
              <a:ext cx="1904072" cy="19695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0ECCA-95E0-462D-8C5D-A27B77CF9E10}"/>
              </a:ext>
            </a:extLst>
          </p:cNvPr>
          <p:cNvGrpSpPr/>
          <p:nvPr/>
        </p:nvGrpSpPr>
        <p:grpSpPr>
          <a:xfrm>
            <a:off x="1167181" y="1421426"/>
            <a:ext cx="3378198" cy="2381546"/>
            <a:chOff x="1167181" y="1421426"/>
            <a:chExt cx="3378198" cy="2381546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BF01952A-B52D-4F24-81A1-DBEE94B46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6051" y="1421426"/>
              <a:ext cx="2733431" cy="200144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2EBCDD-0D7E-4B91-A092-C59B7343CC6A}"/>
                </a:ext>
              </a:extLst>
            </p:cNvPr>
            <p:cNvSpPr txBox="1"/>
            <p:nvPr/>
          </p:nvSpPr>
          <p:spPr>
            <a:xfrm>
              <a:off x="1167181" y="3433640"/>
              <a:ext cx="337819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Чертеж</a:t>
              </a:r>
              <a:r>
                <a:rPr lang="en-US" b="1" dirty="0"/>
                <a:t> </a:t>
              </a:r>
              <a:r>
                <a:rPr lang="en-US" b="1" dirty="0" err="1"/>
                <a:t>для</a:t>
              </a:r>
              <a:r>
                <a:rPr lang="en-US" b="1" dirty="0"/>
                <a:t> </a:t>
              </a:r>
              <a:r>
                <a:rPr lang="en-US" b="1" dirty="0" err="1"/>
                <a:t>создания</a:t>
              </a:r>
              <a:r>
                <a:rPr lang="en-US" b="1" dirty="0"/>
                <a:t> </a:t>
              </a:r>
              <a:r>
                <a:rPr lang="en-US" b="1" dirty="0" err="1"/>
                <a:t>объектов</a:t>
              </a:r>
              <a:endParaRPr lang="en-US" dirty="0" err="1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9B9C981-8C8B-40DE-AFB5-612D7F693000}"/>
              </a:ext>
            </a:extLst>
          </p:cNvPr>
          <p:cNvSpPr txBox="1"/>
          <p:nvPr/>
        </p:nvSpPr>
        <p:spPr>
          <a:xfrm>
            <a:off x="366680" y="4289630"/>
            <a:ext cx="55451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Класс</a:t>
            </a:r>
            <a:r>
              <a:rPr lang="en-US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-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тип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описывающий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устройство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  </a:t>
            </a:r>
          </a:p>
          <a:p>
            <a:pPr algn="ctr"/>
            <a:endParaRPr lang="en-US" dirty="0">
              <a:ea typeface="+mn-lt"/>
              <a:cs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C95123-E97F-4576-B1C2-FD8EA84C96C4}"/>
              </a:ext>
            </a:extLst>
          </p:cNvPr>
          <p:cNvGrpSpPr/>
          <p:nvPr/>
        </p:nvGrpSpPr>
        <p:grpSpPr>
          <a:xfrm>
            <a:off x="5049948" y="1052786"/>
            <a:ext cx="3669140" cy="3190693"/>
            <a:chOff x="5049948" y="1052786"/>
            <a:chExt cx="3669140" cy="3190693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CD01261-85F5-4C44-B5F4-7F348FA8D115}"/>
                </a:ext>
              </a:extLst>
            </p:cNvPr>
            <p:cNvSpPr/>
            <p:nvPr/>
          </p:nvSpPr>
          <p:spPr>
            <a:xfrm>
              <a:off x="5049948" y="1301221"/>
              <a:ext cx="2276230" cy="488461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DB68E56-244D-4BD1-AC3D-6AC0957C0092}"/>
                </a:ext>
              </a:extLst>
            </p:cNvPr>
            <p:cNvSpPr/>
            <p:nvPr/>
          </p:nvSpPr>
          <p:spPr>
            <a:xfrm>
              <a:off x="5049948" y="2278144"/>
              <a:ext cx="2276230" cy="488461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BBC66425-F274-4188-841D-93F65C18D861}"/>
                </a:ext>
              </a:extLst>
            </p:cNvPr>
            <p:cNvSpPr/>
            <p:nvPr/>
          </p:nvSpPr>
          <p:spPr>
            <a:xfrm>
              <a:off x="5049948" y="3225760"/>
              <a:ext cx="2276230" cy="488461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0EAFB12D-8ED1-43F5-8DE3-58FE3C4D4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7850554" y="1052786"/>
              <a:ext cx="868534" cy="90469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FE01AE66-42FD-400E-9FFF-E78ABF16D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7850554" y="2156709"/>
              <a:ext cx="868534" cy="90469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7DA7C70-8936-4D6C-BEC2-2D9D2F18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7850553" y="3338785"/>
              <a:ext cx="868534" cy="90469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E9F0A7-7DEA-4460-9680-D62426D45802}"/>
              </a:ext>
            </a:extLst>
          </p:cNvPr>
          <p:cNvSpPr txBox="1"/>
          <p:nvPr/>
        </p:nvSpPr>
        <p:spPr>
          <a:xfrm>
            <a:off x="1496103" y="5778611"/>
            <a:ext cx="92054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 err="1"/>
              <a:t>Класс</a:t>
            </a:r>
            <a:r>
              <a:rPr lang="en-US" sz="2000" i="1" dirty="0"/>
              <a:t> </a:t>
            </a:r>
            <a:r>
              <a:rPr lang="en-US" sz="2000" i="1" dirty="0" err="1"/>
              <a:t>можно</a:t>
            </a:r>
            <a:r>
              <a:rPr lang="en-US" sz="2000" i="1" dirty="0"/>
              <a:t> </a:t>
            </a:r>
            <a:r>
              <a:rPr lang="en-US" sz="2000" i="1" dirty="0" err="1"/>
              <a:t>сравнить</a:t>
            </a:r>
            <a:r>
              <a:rPr lang="en-US" sz="2000" i="1" dirty="0"/>
              <a:t> с </a:t>
            </a:r>
            <a:r>
              <a:rPr lang="en-US" sz="2000" i="1" dirty="0" err="1"/>
              <a:t>чертежом</a:t>
            </a:r>
            <a:r>
              <a:rPr lang="en-US" sz="2000" i="1" dirty="0"/>
              <a:t>, </a:t>
            </a:r>
            <a:r>
              <a:rPr lang="en-US" sz="2000" i="1" dirty="0" err="1"/>
              <a:t>по</a:t>
            </a:r>
            <a:r>
              <a:rPr lang="en-US" sz="2000" i="1" dirty="0"/>
              <a:t> </a:t>
            </a:r>
            <a:r>
              <a:rPr lang="en-US" sz="2000" i="1" dirty="0" err="1"/>
              <a:t>которому</a:t>
            </a:r>
            <a:r>
              <a:rPr lang="en-US" sz="2000" i="1" dirty="0"/>
              <a:t> </a:t>
            </a:r>
            <a:r>
              <a:rPr lang="en-US" sz="2000" i="1" dirty="0" err="1"/>
              <a:t>создаются</a:t>
            </a:r>
            <a:r>
              <a:rPr lang="en-US" sz="2000" i="1" dirty="0"/>
              <a:t> </a:t>
            </a:r>
            <a:r>
              <a:rPr lang="en-US" sz="2000" i="1" dirty="0" err="1"/>
              <a:t>объекты</a:t>
            </a:r>
            <a:r>
              <a:rPr lang="en-US" sz="2000" i="1" dirty="0"/>
              <a:t>.</a:t>
            </a:r>
            <a:endParaRPr lang="en-US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87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659382" y="62834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Методы объектов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EC99F1-412E-476C-BF97-CFFF4AFBF948}"/>
              </a:ext>
            </a:extLst>
          </p:cNvPr>
          <p:cNvGrpSpPr/>
          <p:nvPr/>
        </p:nvGrpSpPr>
        <p:grpSpPr>
          <a:xfrm>
            <a:off x="1686663" y="1308893"/>
            <a:ext cx="1904072" cy="2604906"/>
            <a:chOff x="1686663" y="1308893"/>
            <a:chExt cx="1904072" cy="2604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46FC2-9653-434F-9E1A-4D8EA54E71E3}"/>
                </a:ext>
              </a:extLst>
            </p:cNvPr>
            <p:cNvSpPr txBox="1"/>
            <p:nvPr/>
          </p:nvSpPr>
          <p:spPr>
            <a:xfrm>
              <a:off x="1803046" y="1308893"/>
              <a:ext cx="17858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Объект</a:t>
              </a:r>
              <a:r>
                <a:rPr lang="en-US" b="1" dirty="0"/>
                <a:t> </a:t>
              </a:r>
              <a:r>
                <a:rPr lang="en-US" b="1" dirty="0" err="1"/>
                <a:t>unisat</a:t>
              </a:r>
              <a:endParaRPr lang="en-US" b="1" dirty="0" err="1">
                <a:cs typeface="Calibri"/>
              </a:endParaRPr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1686663" y="1944259"/>
              <a:ext cx="1904072" cy="19695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E9F0A7-7DEA-4460-9680-D62426D45802}"/>
              </a:ext>
            </a:extLst>
          </p:cNvPr>
          <p:cNvSpPr txBox="1"/>
          <p:nvPr/>
        </p:nvSpPr>
        <p:spPr>
          <a:xfrm>
            <a:off x="753394" y="5142004"/>
            <a:ext cx="104594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ea typeface="+mn-lt"/>
                <a:cs typeface="+mn-lt"/>
              </a:rPr>
              <a:t>     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Методы</a:t>
            </a:r>
            <a:r>
              <a:rPr lang="en-US" sz="2000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описывают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поведение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классов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Так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же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как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могут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принимать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параметры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возвращать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значения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Вызываются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относительно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какого-то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объекта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endParaRPr lang="en-US" sz="2000" i="1" dirty="0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CA2BC1-FC3D-448C-AAA8-28F34A3A9344}"/>
              </a:ext>
            </a:extLst>
          </p:cNvPr>
          <p:cNvGrpSpPr/>
          <p:nvPr/>
        </p:nvGrpSpPr>
        <p:grpSpPr>
          <a:xfrm>
            <a:off x="4761052" y="1389926"/>
            <a:ext cx="7353903" cy="540152"/>
            <a:chOff x="4761052" y="1389926"/>
            <a:chExt cx="7353903" cy="54015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73749D-5359-4301-B378-8D370116077B}"/>
                </a:ext>
              </a:extLst>
            </p:cNvPr>
            <p:cNvSpPr/>
            <p:nvPr/>
          </p:nvSpPr>
          <p:spPr>
            <a:xfrm>
              <a:off x="4761052" y="1389926"/>
              <a:ext cx="2440328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cs typeface="Calibri"/>
                </a:rPr>
                <a:t>get_work_mode</a:t>
              </a:r>
              <a:r>
                <a:rPr lang="en-US" b="1" dirty="0">
                  <a:cs typeface="Calibri"/>
                </a:rPr>
                <a:t>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D2C9E5-EF47-4BB0-9F00-0A0CEBC9FA4C}"/>
                </a:ext>
              </a:extLst>
            </p:cNvPr>
            <p:cNvSpPr txBox="1"/>
            <p:nvPr/>
          </p:nvSpPr>
          <p:spPr>
            <a:xfrm>
              <a:off x="7240085" y="1472034"/>
              <a:ext cx="48748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возвращает</a:t>
              </a:r>
              <a:r>
                <a:rPr lang="en-US" dirty="0"/>
                <a:t> </a:t>
              </a:r>
              <a:r>
                <a:rPr lang="en-US" dirty="0" err="1"/>
                <a:t>текущий</a:t>
              </a:r>
              <a:r>
                <a:rPr lang="en-US" dirty="0"/>
                <a:t> </a:t>
              </a:r>
              <a:r>
                <a:rPr lang="en-US" dirty="0" err="1"/>
                <a:t>режим</a:t>
              </a:r>
              <a:r>
                <a:rPr lang="en-US" dirty="0"/>
                <a:t> </a:t>
              </a:r>
              <a:r>
                <a:rPr lang="en-US" dirty="0" err="1"/>
                <a:t>работы</a:t>
              </a:r>
              <a:r>
                <a:rPr lang="en-US" dirty="0"/>
                <a:t> </a:t>
              </a:r>
              <a:r>
                <a:rPr lang="en-US" dirty="0" err="1"/>
                <a:t>спутника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B893E3-B736-4CFA-A2D9-3CB08CB4DF49}"/>
              </a:ext>
            </a:extLst>
          </p:cNvPr>
          <p:cNvGrpSpPr/>
          <p:nvPr/>
        </p:nvGrpSpPr>
        <p:grpSpPr>
          <a:xfrm>
            <a:off x="4741760" y="2470229"/>
            <a:ext cx="7353903" cy="540152"/>
            <a:chOff x="4741760" y="2470229"/>
            <a:chExt cx="7353903" cy="54015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D4BD719-A2F7-42C0-8912-09DD027D6ED0}"/>
                </a:ext>
              </a:extLst>
            </p:cNvPr>
            <p:cNvSpPr/>
            <p:nvPr/>
          </p:nvSpPr>
          <p:spPr>
            <a:xfrm>
              <a:off x="4741760" y="2470229"/>
              <a:ext cx="2440328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cs typeface="Calibri"/>
                </a:rPr>
                <a:t>change_direction</a:t>
              </a:r>
              <a:r>
                <a:rPr lang="en-US" b="1" dirty="0">
                  <a:cs typeface="Calibri"/>
                </a:rPr>
                <a:t>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7586A8-2B46-441F-8F5D-A3170C4F22BA}"/>
                </a:ext>
              </a:extLst>
            </p:cNvPr>
            <p:cNvSpPr txBox="1"/>
            <p:nvPr/>
          </p:nvSpPr>
          <p:spPr>
            <a:xfrm>
              <a:off x="7220793" y="2552337"/>
              <a:ext cx="48748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изменяет</a:t>
              </a:r>
              <a:r>
                <a:rPr lang="en-US" dirty="0"/>
                <a:t> </a:t>
              </a:r>
              <a:r>
                <a:rPr lang="en-US" dirty="0" err="1"/>
                <a:t>направление</a:t>
              </a:r>
              <a:r>
                <a:rPr lang="en-US" dirty="0"/>
                <a:t> </a:t>
              </a:r>
              <a:r>
                <a:rPr lang="en-US" dirty="0" err="1"/>
                <a:t>полета</a:t>
              </a:r>
              <a:endParaRPr lang="en-US" dirty="0" err="1">
                <a:cs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BF90F6-5C04-40A8-95B2-5220C017ACFB}"/>
              </a:ext>
            </a:extLst>
          </p:cNvPr>
          <p:cNvGrpSpPr/>
          <p:nvPr/>
        </p:nvGrpSpPr>
        <p:grpSpPr>
          <a:xfrm>
            <a:off x="4751405" y="3550532"/>
            <a:ext cx="7353903" cy="540152"/>
            <a:chOff x="4751405" y="3550532"/>
            <a:chExt cx="7353903" cy="54015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2170F68-C905-4EBA-9F62-05E869A7D556}"/>
                </a:ext>
              </a:extLst>
            </p:cNvPr>
            <p:cNvSpPr/>
            <p:nvPr/>
          </p:nvSpPr>
          <p:spPr>
            <a:xfrm>
              <a:off x="4751405" y="3550532"/>
              <a:ext cx="2440328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cs typeface="Calibri"/>
                </a:rPr>
                <a:t>update_data</a:t>
              </a:r>
              <a:r>
                <a:rPr lang="en-US" b="1" dirty="0">
                  <a:cs typeface="Calibri"/>
                </a:rPr>
                <a:t>()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96CFDF-4DD8-40FB-8E9B-97136068C787}"/>
                </a:ext>
              </a:extLst>
            </p:cNvPr>
            <p:cNvSpPr txBox="1"/>
            <p:nvPr/>
          </p:nvSpPr>
          <p:spPr>
            <a:xfrm>
              <a:off x="7230438" y="3632640"/>
              <a:ext cx="48748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обновляет</a:t>
              </a:r>
              <a:r>
                <a:rPr lang="en-US" dirty="0"/>
                <a:t> </a:t>
              </a:r>
              <a:r>
                <a:rPr lang="en-US" dirty="0" err="1"/>
                <a:t>данные</a:t>
              </a:r>
              <a:r>
                <a:rPr lang="en-US" dirty="0"/>
                <a:t> в </a:t>
              </a:r>
              <a:r>
                <a:rPr lang="en-US" dirty="0" err="1"/>
                <a:t>базе</a:t>
              </a:r>
              <a:r>
                <a:rPr lang="en-US" dirty="0"/>
                <a:t> </a:t>
              </a:r>
              <a:r>
                <a:rPr lang="en-US" dirty="0" err="1"/>
                <a:t>за</a:t>
              </a:r>
              <a:r>
                <a:rPr lang="en-US" dirty="0"/>
                <a:t> </a:t>
              </a:r>
              <a:r>
                <a:rPr lang="en-US" dirty="0" err="1"/>
                <a:t>счет</a:t>
              </a:r>
              <a:r>
                <a:rPr lang="en-US" dirty="0"/>
                <a:t> </a:t>
              </a:r>
              <a:r>
                <a:rPr lang="en-US" dirty="0" err="1"/>
                <a:t>датчиков</a:t>
              </a:r>
              <a:endParaRPr lang="en-US" dirty="0" err="1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6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659382" y="62834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Метод __</a:t>
            </a:r>
            <a:r>
              <a:rPr lang="ru-RU" sz="2400" b="1" dirty="0" err="1">
                <a:ea typeface="+mn-lt"/>
                <a:cs typeface="+mn-lt"/>
              </a:rPr>
              <a:t>init</a:t>
            </a:r>
            <a:r>
              <a:rPr lang="ru-RU" sz="2400" b="1" dirty="0">
                <a:ea typeface="+mn-lt"/>
                <a:cs typeface="+mn-lt"/>
              </a:rPr>
              <a:t>__()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9F0A7-7DEA-4460-9680-D62426D45802}"/>
              </a:ext>
            </a:extLst>
          </p:cNvPr>
          <p:cNvSpPr txBox="1"/>
          <p:nvPr/>
        </p:nvSpPr>
        <p:spPr>
          <a:xfrm>
            <a:off x="1959090" y="5701447"/>
            <a:ext cx="104594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Метод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 __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init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__()</a:t>
            </a:r>
            <a:r>
              <a:rPr lang="en-US" sz="2000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запускается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как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только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объект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класса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реализуется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sz="2000" i="1" dirty="0"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666F0E-5ED5-4ACE-89D3-D19B86CEFB03}"/>
              </a:ext>
            </a:extLst>
          </p:cNvPr>
          <p:cNvGrpSpPr/>
          <p:nvPr/>
        </p:nvGrpSpPr>
        <p:grpSpPr>
          <a:xfrm>
            <a:off x="756608" y="1348450"/>
            <a:ext cx="2733431" cy="2518121"/>
            <a:chOff x="756608" y="1348450"/>
            <a:chExt cx="2733431" cy="2518121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01CD418-293C-4595-9BC3-EB3A16741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608" y="1865123"/>
              <a:ext cx="2733431" cy="20014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B4E3B-59B6-4C98-A6D1-2B886C7EC654}"/>
                </a:ext>
              </a:extLst>
            </p:cNvPr>
            <p:cNvSpPr txBox="1"/>
            <p:nvPr/>
          </p:nvSpPr>
          <p:spPr>
            <a:xfrm>
              <a:off x="1309868" y="1348450"/>
              <a:ext cx="16339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Satellite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C807B0-3C45-4919-9676-BB856B218DAD}"/>
              </a:ext>
            </a:extLst>
          </p:cNvPr>
          <p:cNvGrpSpPr/>
          <p:nvPr/>
        </p:nvGrpSpPr>
        <p:grpSpPr>
          <a:xfrm>
            <a:off x="3648746" y="2542692"/>
            <a:ext cx="4938531" cy="646331"/>
            <a:chOff x="3648746" y="2542692"/>
            <a:chExt cx="4938531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ABDC3ED-1C20-450C-A6EC-013AE801DC1E}"/>
                </a:ext>
              </a:extLst>
            </p:cNvPr>
            <p:cNvSpPr/>
            <p:nvPr/>
          </p:nvSpPr>
          <p:spPr>
            <a:xfrm>
              <a:off x="3648746" y="2598304"/>
              <a:ext cx="916329" cy="356886"/>
            </a:xfrm>
            <a:prstGeom prst="rightArrow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15ADDBA-A55D-4CCF-A06A-19756C467089}"/>
                </a:ext>
              </a:extLst>
            </p:cNvPr>
            <p:cNvSpPr/>
            <p:nvPr/>
          </p:nvSpPr>
          <p:spPr>
            <a:xfrm>
              <a:off x="7709530" y="2569366"/>
              <a:ext cx="877747" cy="356886"/>
            </a:xfrm>
            <a:prstGeom prst="rightArrow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35E6EA-0965-4CCD-83A5-61E105E7A764}"/>
                </a:ext>
              </a:extLst>
            </p:cNvPr>
            <p:cNvSpPr txBox="1"/>
            <p:nvPr/>
          </p:nvSpPr>
          <p:spPr>
            <a:xfrm>
              <a:off x="4645427" y="2542692"/>
              <a:ext cx="310973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Создание</a:t>
              </a:r>
              <a:r>
                <a:rPr lang="en-US" dirty="0"/>
                <a:t> </a:t>
              </a:r>
              <a:r>
                <a:rPr lang="en-US" dirty="0" err="1"/>
                <a:t>объекта</a:t>
              </a:r>
              <a:r>
                <a:rPr lang="en-US" dirty="0"/>
                <a:t> </a:t>
              </a:r>
              <a:r>
                <a:rPr lang="en-US" dirty="0" err="1"/>
                <a:t>спутника</a:t>
              </a:r>
              <a:r>
                <a:rPr lang="en-US" dirty="0"/>
                <a:t> с </a:t>
              </a:r>
              <a:r>
                <a:rPr lang="en-US" dirty="0" err="1"/>
                <a:t>именем</a:t>
              </a:r>
              <a:r>
                <a:rPr lang="en-US" dirty="0"/>
                <a:t> "</a:t>
              </a:r>
              <a:r>
                <a:rPr lang="en-US" dirty="0" err="1"/>
                <a:t>unisat</a:t>
              </a:r>
              <a:r>
                <a:rPr lang="en-US" dirty="0"/>
                <a:t>"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4FBBEB-1F8A-4796-B09D-DEE4A7866C60}"/>
              </a:ext>
            </a:extLst>
          </p:cNvPr>
          <p:cNvGrpSpPr/>
          <p:nvPr/>
        </p:nvGrpSpPr>
        <p:grpSpPr>
          <a:xfrm>
            <a:off x="4683887" y="3608406"/>
            <a:ext cx="2461792" cy="540152"/>
            <a:chOff x="4683887" y="3608406"/>
            <a:chExt cx="2461792" cy="5401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DFE241-6EBA-4BC3-B46D-15F013C81E91}"/>
                </a:ext>
              </a:extLst>
            </p:cNvPr>
            <p:cNvSpPr txBox="1"/>
            <p:nvPr/>
          </p:nvSpPr>
          <p:spPr>
            <a:xfrm>
              <a:off x="5820378" y="3688706"/>
              <a:ext cx="132530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= "</a:t>
              </a:r>
              <a:r>
                <a:rPr lang="en-US" dirty="0" err="1">
                  <a:cs typeface="Calibri"/>
                </a:rPr>
                <a:t>unisat</a:t>
              </a:r>
              <a:r>
                <a:rPr lang="en-US" dirty="0">
                  <a:cs typeface="Calibri"/>
                </a:rPr>
                <a:t>"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EF30C47-E766-47F1-A19B-B1A515C24892}"/>
                </a:ext>
              </a:extLst>
            </p:cNvPr>
            <p:cNvSpPr/>
            <p:nvPr/>
          </p:nvSpPr>
          <p:spPr>
            <a:xfrm>
              <a:off x="4683887" y="3608406"/>
              <a:ext cx="1022430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cs typeface="Calibri"/>
                </a:rPr>
                <a:t>name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D7C4C-C5B8-426E-8E72-3D96CDAE45C6}"/>
              </a:ext>
            </a:extLst>
          </p:cNvPr>
          <p:cNvGrpSpPr/>
          <p:nvPr/>
        </p:nvGrpSpPr>
        <p:grpSpPr>
          <a:xfrm>
            <a:off x="4683888" y="4322178"/>
            <a:ext cx="2847614" cy="540152"/>
            <a:chOff x="4683888" y="4322178"/>
            <a:chExt cx="2847614" cy="5401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D25D8B-C2AD-42B0-A38E-73C95E2FC219}"/>
                </a:ext>
              </a:extLst>
            </p:cNvPr>
            <p:cNvSpPr txBox="1"/>
            <p:nvPr/>
          </p:nvSpPr>
          <p:spPr>
            <a:xfrm>
              <a:off x="6206201" y="4402478"/>
              <a:ext cx="132530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= "</a:t>
              </a:r>
              <a:r>
                <a:rPr lang="en-US" dirty="0" err="1">
                  <a:cs typeface="Calibri"/>
                </a:rPr>
                <a:t>активен</a:t>
              </a:r>
              <a:r>
                <a:rPr lang="en-US" dirty="0">
                  <a:cs typeface="Calibri"/>
                </a:rPr>
                <a:t>"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712623-0268-42EE-AD40-13E846A85A03}"/>
                </a:ext>
              </a:extLst>
            </p:cNvPr>
            <p:cNvSpPr/>
            <p:nvPr/>
          </p:nvSpPr>
          <p:spPr>
            <a:xfrm>
              <a:off x="4683888" y="4322178"/>
              <a:ext cx="1466125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cs typeface="Calibri"/>
                </a:rPr>
                <a:t>work_mode</a:t>
              </a:r>
              <a:endParaRPr lang="en-US" dirty="0" err="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161DD9-424D-4222-B336-98620A9115AC}"/>
              </a:ext>
            </a:extLst>
          </p:cNvPr>
          <p:cNvGrpSpPr/>
          <p:nvPr/>
        </p:nvGrpSpPr>
        <p:grpSpPr>
          <a:xfrm>
            <a:off x="7647007" y="1271285"/>
            <a:ext cx="4633731" cy="2459249"/>
            <a:chOff x="7647007" y="1271285"/>
            <a:chExt cx="4633731" cy="245924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273" t="19188" r="25061" b="6642"/>
            <a:stretch/>
          </p:blipFill>
          <p:spPr>
            <a:xfrm>
              <a:off x="8940132" y="1760994"/>
              <a:ext cx="1904072" cy="19695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AC744-D4E2-4612-AEB7-60E3F7A0D262}"/>
                </a:ext>
              </a:extLst>
            </p:cNvPr>
            <p:cNvSpPr txBox="1"/>
            <p:nvPr/>
          </p:nvSpPr>
          <p:spPr>
            <a:xfrm>
              <a:off x="7647007" y="1271285"/>
              <a:ext cx="463373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Объект</a:t>
              </a:r>
              <a:r>
                <a:rPr lang="en-US" b="1" dirty="0"/>
                <a:t> </a:t>
              </a:r>
              <a:r>
                <a:rPr lang="en-US" b="1" dirty="0" err="1"/>
                <a:t>unisat</a:t>
              </a:r>
              <a:r>
                <a:rPr lang="en-US" b="1" dirty="0"/>
                <a:t> с </a:t>
              </a:r>
              <a:r>
                <a:rPr lang="en-US" b="1" dirty="0" err="1"/>
                <a:t>активным</a:t>
              </a:r>
              <a:r>
                <a:rPr lang="en-US" b="1" dirty="0"/>
                <a:t> </a:t>
              </a:r>
              <a:r>
                <a:rPr lang="en-US" b="1" dirty="0" err="1"/>
                <a:t>режимом</a:t>
              </a:r>
              <a:r>
                <a:rPr lang="en-US" b="1" dirty="0"/>
                <a:t> </a:t>
              </a:r>
              <a:r>
                <a:rPr lang="en-US" b="1"/>
                <a:t>работы </a:t>
              </a:r>
              <a:endParaRPr lang="en-US" b="1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6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659382" y="62834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Переменные класса и объекта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9F0A7-7DEA-4460-9680-D62426D45802}"/>
              </a:ext>
            </a:extLst>
          </p:cNvPr>
          <p:cNvSpPr txBox="1"/>
          <p:nvPr/>
        </p:nvSpPr>
        <p:spPr>
          <a:xfrm>
            <a:off x="907723" y="5759321"/>
            <a:ext cx="104594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Поля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 (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переменные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класса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 и 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объекта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) 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-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представляют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собой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свойста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То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есть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состояние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объекта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или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класса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в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целом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dirty="0">
              <a:ea typeface="+mn-lt"/>
              <a:cs typeface="+mn-lt"/>
            </a:endParaRPr>
          </a:p>
          <a:p>
            <a:endParaRPr lang="en-US" sz="2000" i="1" dirty="0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F30C47-E766-47F1-A19B-B1A515C24892}"/>
              </a:ext>
            </a:extLst>
          </p:cNvPr>
          <p:cNvSpPr/>
          <p:nvPr/>
        </p:nvSpPr>
        <p:spPr>
          <a:xfrm>
            <a:off x="1655177" y="3955647"/>
            <a:ext cx="1909822" cy="5305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ea typeface="+mn-lt"/>
                <a:cs typeface="+mn-lt"/>
              </a:rPr>
              <a:t>active_satellites</a:t>
            </a:r>
            <a:endParaRPr lang="en-US" b="1" dirty="0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712623-0268-42EE-AD40-13E846A85A03}"/>
              </a:ext>
            </a:extLst>
          </p:cNvPr>
          <p:cNvSpPr/>
          <p:nvPr/>
        </p:nvSpPr>
        <p:spPr>
          <a:xfrm>
            <a:off x="8368496" y="3984584"/>
            <a:ext cx="1466125" cy="54015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cs typeface="Calibri"/>
              </a:rPr>
              <a:t>work_mode</a:t>
            </a:r>
            <a:endParaRPr lang="en-US" dirty="0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EDACBA-54AE-4C27-82F4-222324A91F12}"/>
              </a:ext>
            </a:extLst>
          </p:cNvPr>
          <p:cNvSpPr/>
          <p:nvPr/>
        </p:nvSpPr>
        <p:spPr>
          <a:xfrm>
            <a:off x="8368495" y="4708001"/>
            <a:ext cx="1466125" cy="54015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name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7E21B1-E94E-4B6D-9D59-5A0628BE6D41}"/>
              </a:ext>
            </a:extLst>
          </p:cNvPr>
          <p:cNvGrpSpPr/>
          <p:nvPr/>
        </p:nvGrpSpPr>
        <p:grpSpPr>
          <a:xfrm>
            <a:off x="1335341" y="933690"/>
            <a:ext cx="8785446" cy="2547059"/>
            <a:chOff x="1335341" y="933690"/>
            <a:chExt cx="8785446" cy="254705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8216715" y="1471628"/>
              <a:ext cx="1904072" cy="19695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01CD418-293C-4595-9BC3-EB3A16741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5341" y="1479301"/>
              <a:ext cx="2733431" cy="20014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B4E3B-59B6-4C98-A6D1-2B886C7EC654}"/>
                </a:ext>
              </a:extLst>
            </p:cNvPr>
            <p:cNvSpPr txBox="1"/>
            <p:nvPr/>
          </p:nvSpPr>
          <p:spPr>
            <a:xfrm>
              <a:off x="1888602" y="962628"/>
              <a:ext cx="16339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Satellite</a:t>
              </a:r>
              <a:endParaRPr lang="en-US" b="1" dirty="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790B4E-9E4F-4EFE-9080-09D9AB92233F}"/>
                </a:ext>
              </a:extLst>
            </p:cNvPr>
            <p:cNvSpPr txBox="1"/>
            <p:nvPr/>
          </p:nvSpPr>
          <p:spPr>
            <a:xfrm>
              <a:off x="8370424" y="933690"/>
              <a:ext cx="16339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Объект</a:t>
              </a:r>
              <a:r>
                <a:rPr lang="en-US" b="1" dirty="0"/>
                <a:t> </a:t>
              </a:r>
              <a:r>
                <a:rPr lang="en-US" b="1" dirty="0" err="1"/>
                <a:t>unisat</a:t>
              </a:r>
              <a:endParaRPr lang="en-US" b="1" dirty="0" err="1">
                <a:cs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BE1DDC-0329-4F98-B995-B436791EDDA5}"/>
              </a:ext>
            </a:extLst>
          </p:cNvPr>
          <p:cNvSpPr txBox="1"/>
          <p:nvPr/>
        </p:nvSpPr>
        <p:spPr>
          <a:xfrm>
            <a:off x="1599235" y="35379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Переменные</a:t>
            </a:r>
            <a:r>
              <a:rPr lang="en-US" i="1" dirty="0"/>
              <a:t> </a:t>
            </a:r>
            <a:r>
              <a:rPr lang="en-US" i="1" dirty="0" err="1"/>
              <a:t>класса</a:t>
            </a:r>
            <a:r>
              <a:rPr lang="en-US" i="1" dirty="0"/>
              <a:t>:</a:t>
            </a:r>
            <a:endParaRPr lang="en-US" i="1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88FAD-4B9F-4EA3-AD4A-CC6C804AF2A7}"/>
              </a:ext>
            </a:extLst>
          </p:cNvPr>
          <p:cNvSpPr txBox="1"/>
          <p:nvPr/>
        </p:nvSpPr>
        <p:spPr>
          <a:xfrm>
            <a:off x="7936375" y="35283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Переменные</a:t>
            </a:r>
            <a:r>
              <a:rPr lang="en-US" i="1" dirty="0"/>
              <a:t> </a:t>
            </a:r>
            <a:r>
              <a:rPr lang="en-US" i="1" dirty="0" err="1"/>
              <a:t>объекта</a:t>
            </a:r>
            <a:r>
              <a:rPr lang="en-US" i="1" dirty="0"/>
              <a:t>: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0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582217" y="53188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Наследование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C5A54D-B5D9-433A-B7F8-D795EB4E63C7}"/>
              </a:ext>
            </a:extLst>
          </p:cNvPr>
          <p:cNvGrpSpPr/>
          <p:nvPr/>
        </p:nvGrpSpPr>
        <p:grpSpPr>
          <a:xfrm>
            <a:off x="4680211" y="663615"/>
            <a:ext cx="2185325" cy="1977884"/>
            <a:chOff x="4680211" y="663615"/>
            <a:chExt cx="2185325" cy="1977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B4E3B-59B6-4C98-A6D1-2B886C7EC654}"/>
                </a:ext>
              </a:extLst>
            </p:cNvPr>
            <p:cNvSpPr txBox="1"/>
            <p:nvPr/>
          </p:nvSpPr>
          <p:spPr>
            <a:xfrm>
              <a:off x="4994475" y="663615"/>
              <a:ext cx="16339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Satellite</a:t>
              </a:r>
              <a:endParaRPr lang="en-US" b="1" dirty="0">
                <a:cs typeface="Calibri"/>
              </a:endParaRPr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9334E7D5-0B60-4A53-9A47-C99F3F15A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0211" y="1187791"/>
              <a:ext cx="2185325" cy="14537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D47688-35E2-42F1-BD2B-D90E689C053B}"/>
              </a:ext>
            </a:extLst>
          </p:cNvPr>
          <p:cNvGrpSpPr/>
          <p:nvPr/>
        </p:nvGrpSpPr>
        <p:grpSpPr>
          <a:xfrm>
            <a:off x="1396676" y="2843337"/>
            <a:ext cx="2855843" cy="3070268"/>
            <a:chOff x="1396676" y="2843337"/>
            <a:chExt cx="2855843" cy="3070268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273" t="19188" r="25061" b="6642"/>
            <a:stretch/>
          </p:blipFill>
          <p:spPr>
            <a:xfrm>
              <a:off x="1648081" y="3728692"/>
              <a:ext cx="1518250" cy="15547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68D42DB7-4284-4745-B2CF-57584688701F}"/>
                </a:ext>
              </a:extLst>
            </p:cNvPr>
            <p:cNvSpPr/>
            <p:nvPr/>
          </p:nvSpPr>
          <p:spPr>
            <a:xfrm rot="2460000">
              <a:off x="3895633" y="2843337"/>
              <a:ext cx="356886" cy="578735"/>
            </a:xfrm>
            <a:prstGeom prst="down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17B7B2-7C0E-4F27-8928-3F948AB03156}"/>
                </a:ext>
              </a:extLst>
            </p:cNvPr>
            <p:cNvSpPr txBox="1"/>
            <p:nvPr/>
          </p:nvSpPr>
          <p:spPr>
            <a:xfrm>
              <a:off x="1396676" y="5544273"/>
              <a:ext cx="21644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</a:t>
              </a:r>
              <a:r>
                <a:rPr lang="en-US" b="1" dirty="0" err="1"/>
                <a:t>NanoSatellite</a:t>
              </a:r>
              <a:endParaRPr lang="en-US" b="1" dirty="0" err="1">
                <a:cs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EB3FE1-CB8E-49E3-A2F5-6A9038750BF1}"/>
              </a:ext>
            </a:extLst>
          </p:cNvPr>
          <p:cNvGrpSpPr/>
          <p:nvPr/>
        </p:nvGrpSpPr>
        <p:grpSpPr>
          <a:xfrm>
            <a:off x="4705107" y="2891566"/>
            <a:ext cx="2434540" cy="3031683"/>
            <a:chOff x="4705107" y="2891566"/>
            <a:chExt cx="2434540" cy="3031683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139EA6D-D637-49BE-8A05-B6946054D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526" t="14859" r="40351" b="12851"/>
            <a:stretch/>
          </p:blipFill>
          <p:spPr>
            <a:xfrm>
              <a:off x="4965539" y="3721716"/>
              <a:ext cx="1733365" cy="158667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DD938DFB-DAD9-4970-95B2-F2A7AEDD164E}"/>
                </a:ext>
              </a:extLst>
            </p:cNvPr>
            <p:cNvSpPr/>
            <p:nvPr/>
          </p:nvSpPr>
          <p:spPr>
            <a:xfrm>
              <a:off x="5573962" y="2891566"/>
              <a:ext cx="356886" cy="578735"/>
            </a:xfrm>
            <a:prstGeom prst="down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2C9073-2A1E-4F59-BAC2-782FBFDE06FC}"/>
                </a:ext>
              </a:extLst>
            </p:cNvPr>
            <p:cNvSpPr txBox="1"/>
            <p:nvPr/>
          </p:nvSpPr>
          <p:spPr>
            <a:xfrm>
              <a:off x="4705107" y="5553917"/>
              <a:ext cx="243454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</a:t>
              </a:r>
              <a:r>
                <a:rPr lang="en-US" b="1" dirty="0" err="1"/>
                <a:t>WeatherSatellite</a:t>
              </a:r>
              <a:endParaRPr lang="en-US" b="1" dirty="0" err="1">
                <a:cs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7B107-DC72-436A-94BC-DEAE39E69CF2}"/>
              </a:ext>
            </a:extLst>
          </p:cNvPr>
          <p:cNvGrpSpPr/>
          <p:nvPr/>
        </p:nvGrpSpPr>
        <p:grpSpPr>
          <a:xfrm>
            <a:off x="7329457" y="2843338"/>
            <a:ext cx="3957785" cy="3166721"/>
            <a:chOff x="7329457" y="2843338"/>
            <a:chExt cx="3957785" cy="3166721"/>
          </a:xfrm>
        </p:grpSpPr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5052DC5A-C4ED-431C-9EFE-CA6E70901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0407" b="565"/>
            <a:stretch/>
          </p:blipFill>
          <p:spPr>
            <a:xfrm>
              <a:off x="8360780" y="3759264"/>
              <a:ext cx="1904640" cy="169301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F35CF30-B3A3-4691-86E6-A5843CF9912E}"/>
                </a:ext>
              </a:extLst>
            </p:cNvPr>
            <p:cNvSpPr/>
            <p:nvPr/>
          </p:nvSpPr>
          <p:spPr>
            <a:xfrm rot="-2520000">
              <a:off x="7329457" y="2843338"/>
              <a:ext cx="356886" cy="578735"/>
            </a:xfrm>
            <a:prstGeom prst="down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2D5E99-8471-424F-A737-BC87887B60B4}"/>
                </a:ext>
              </a:extLst>
            </p:cNvPr>
            <p:cNvSpPr txBox="1"/>
            <p:nvPr/>
          </p:nvSpPr>
          <p:spPr>
            <a:xfrm>
              <a:off x="8052119" y="5640727"/>
              <a:ext cx="323512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</a:t>
              </a:r>
              <a:r>
                <a:rPr lang="en-US" b="1" dirty="0" err="1"/>
                <a:t>CommunicationsSatellite</a:t>
              </a:r>
              <a:endParaRPr lang="en-US" b="1" dirty="0" err="1">
                <a:cs typeface="Calibr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2C25D5-7C3B-4179-B499-BAD879144EB0}"/>
              </a:ext>
            </a:extLst>
          </p:cNvPr>
          <p:cNvGrpSpPr/>
          <p:nvPr/>
        </p:nvGrpSpPr>
        <p:grpSpPr>
          <a:xfrm>
            <a:off x="3852560" y="568243"/>
            <a:ext cx="6798077" cy="2392101"/>
            <a:chOff x="3852560" y="568243"/>
            <a:chExt cx="6798077" cy="23921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79BED5-AB01-40AA-9193-84007EE37139}"/>
                </a:ext>
              </a:extLst>
            </p:cNvPr>
            <p:cNvSpPr txBox="1"/>
            <p:nvPr/>
          </p:nvSpPr>
          <p:spPr>
            <a:xfrm>
              <a:off x="7907438" y="1473843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>
                  <a:solidFill>
                    <a:srgbClr val="FF6C3A"/>
                  </a:solidFill>
                </a:rPr>
                <a:t>Класс</a:t>
              </a:r>
              <a:r>
                <a:rPr lang="en-US" i="1" dirty="0">
                  <a:solidFill>
                    <a:srgbClr val="FF6C3A"/>
                  </a:solidFill>
                </a:rPr>
                <a:t> </a:t>
              </a:r>
              <a:r>
                <a:rPr lang="en-US" i="1" dirty="0" err="1">
                  <a:solidFill>
                    <a:srgbClr val="FF6C3A"/>
                  </a:solidFill>
                </a:rPr>
                <a:t>родитель</a:t>
              </a:r>
              <a:endParaRPr lang="en-US" i="1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7FB15C-665F-4651-B0C3-37088FC196E5}"/>
                </a:ext>
              </a:extLst>
            </p:cNvPr>
            <p:cNvSpPr/>
            <p:nvPr/>
          </p:nvSpPr>
          <p:spPr>
            <a:xfrm>
              <a:off x="3852560" y="568243"/>
              <a:ext cx="3800354" cy="2392101"/>
            </a:xfrm>
            <a:prstGeom prst="ellipse">
              <a:avLst/>
            </a:prstGeom>
            <a:noFill/>
            <a:ln w="28575"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F06C3D-FBAD-4846-8D00-3629E82E288F}"/>
              </a:ext>
            </a:extLst>
          </p:cNvPr>
          <p:cNvGrpSpPr/>
          <p:nvPr/>
        </p:nvGrpSpPr>
        <p:grpSpPr>
          <a:xfrm>
            <a:off x="3976" y="3056800"/>
            <a:ext cx="12220935" cy="3655670"/>
            <a:chOff x="3976" y="3056800"/>
            <a:chExt cx="12220935" cy="3655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43FF5C-CFBE-46F5-9B04-2AF8252381AD}"/>
                </a:ext>
              </a:extLst>
            </p:cNvPr>
            <p:cNvSpPr txBox="1"/>
            <p:nvPr/>
          </p:nvSpPr>
          <p:spPr>
            <a:xfrm>
              <a:off x="4917312" y="6161590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>
                  <a:solidFill>
                    <a:srgbClr val="FF6C3A"/>
                  </a:solidFill>
                </a:rPr>
                <a:t>Классы</a:t>
              </a:r>
              <a:r>
                <a:rPr lang="en-US" i="1" dirty="0">
                  <a:solidFill>
                    <a:srgbClr val="FF6C3A"/>
                  </a:solidFill>
                </a:rPr>
                <a:t> </a:t>
              </a:r>
              <a:r>
                <a:rPr lang="en-US" i="1" dirty="0" err="1">
                  <a:solidFill>
                    <a:srgbClr val="FF6C3A"/>
                  </a:solidFill>
                </a:rPr>
                <a:t>наследники</a:t>
              </a:r>
              <a:endParaRPr lang="en-US" i="1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C3A3F77-07F2-4078-9FAC-163404DEDCC2}"/>
                </a:ext>
              </a:extLst>
            </p:cNvPr>
            <p:cNvSpPr/>
            <p:nvPr/>
          </p:nvSpPr>
          <p:spPr>
            <a:xfrm>
              <a:off x="3976" y="3056800"/>
              <a:ext cx="12220935" cy="3655670"/>
            </a:xfrm>
            <a:prstGeom prst="ellipse">
              <a:avLst/>
            </a:prstGeom>
            <a:noFill/>
            <a:ln w="28575"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04EF16-DE00-49FF-82FE-11BDE44A7B5A}"/>
              </a:ext>
            </a:extLst>
          </p:cNvPr>
          <p:cNvGrpSpPr/>
          <p:nvPr/>
        </p:nvGrpSpPr>
        <p:grpSpPr>
          <a:xfrm>
            <a:off x="229565" y="1183827"/>
            <a:ext cx="3748532" cy="1214744"/>
            <a:chOff x="229565" y="1183827"/>
            <a:chExt cx="3748532" cy="12147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EBC7A9-DDCB-4D9B-9582-878616CB591F}"/>
                </a:ext>
              </a:extLst>
            </p:cNvPr>
            <p:cNvSpPr txBox="1"/>
            <p:nvPr/>
          </p:nvSpPr>
          <p:spPr>
            <a:xfrm>
              <a:off x="697591" y="1183827"/>
              <a:ext cx="3280506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/>
                <a:t>    </a:t>
              </a:r>
              <a:r>
                <a:rPr lang="en-US" i="1" dirty="0" err="1"/>
                <a:t>Все</a:t>
              </a:r>
              <a:r>
                <a:rPr lang="en-US" i="1" dirty="0"/>
                <a:t> </a:t>
              </a:r>
              <a:r>
                <a:rPr lang="en-US" i="1" dirty="0" err="1"/>
                <a:t>поля</a:t>
              </a:r>
              <a:r>
                <a:rPr lang="en-US" i="1" dirty="0"/>
                <a:t> и </a:t>
              </a:r>
              <a:r>
                <a:rPr lang="en-US" i="1" dirty="0" err="1"/>
                <a:t>методы</a:t>
              </a:r>
              <a:r>
                <a:rPr lang="en-US" i="1" dirty="0"/>
                <a:t> </a:t>
              </a:r>
              <a:r>
                <a:rPr lang="en-US" i="1" dirty="0" err="1"/>
                <a:t>наследуются</a:t>
              </a:r>
              <a:r>
                <a:rPr lang="en-US" i="1" dirty="0"/>
                <a:t> и </a:t>
              </a:r>
              <a:r>
                <a:rPr lang="en-US" i="1" dirty="0" err="1"/>
                <a:t>могут</a:t>
              </a:r>
              <a:r>
                <a:rPr lang="en-US" i="1" dirty="0"/>
                <a:t> </a:t>
              </a:r>
              <a:r>
                <a:rPr lang="en-US" i="1" dirty="0" err="1"/>
                <a:t>быть</a:t>
              </a:r>
              <a:r>
                <a:rPr lang="en-US" i="1" dirty="0"/>
                <a:t> </a:t>
              </a:r>
              <a:r>
                <a:rPr lang="en-US" i="1" dirty="0" err="1"/>
                <a:t>использованы</a:t>
              </a:r>
              <a:r>
                <a:rPr lang="en-US" i="1" dirty="0"/>
                <a:t> в </a:t>
              </a:r>
              <a:r>
                <a:rPr lang="en-US" i="1" dirty="0" err="1"/>
                <a:t>классе</a:t>
              </a:r>
              <a:r>
                <a:rPr lang="en-US" i="1" dirty="0"/>
                <a:t> </a:t>
              </a:r>
              <a:r>
                <a:rPr lang="en-US" i="1" dirty="0" err="1"/>
                <a:t>наследнике</a:t>
              </a:r>
              <a:endParaRPr lang="en-US" i="1">
                <a:cs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E56CCC-5EAC-4DDD-B50D-FF080313D5A7}"/>
                </a:ext>
              </a:extLst>
            </p:cNvPr>
            <p:cNvSpPr txBox="1"/>
            <p:nvPr/>
          </p:nvSpPr>
          <p:spPr>
            <a:xfrm>
              <a:off x="229565" y="1290575"/>
              <a:ext cx="621174" cy="11079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600" dirty="0">
                  <a:solidFill>
                    <a:srgbClr val="FF6C3A"/>
                  </a:solidFill>
                </a:rPr>
                <a:t>!</a:t>
              </a:r>
              <a:endParaRPr lang="en-US" sz="6600">
                <a:solidFill>
                  <a:srgbClr val="FF6C3A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1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1203</cp:revision>
  <dcterms:created xsi:type="dcterms:W3CDTF">2021-11-29T22:51:53Z</dcterms:created>
  <dcterms:modified xsi:type="dcterms:W3CDTF">2021-12-18T05:34:14Z</dcterms:modified>
</cp:coreProperties>
</file>