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82" r:id="rId4"/>
    <p:sldId id="283" r:id="rId5"/>
    <p:sldId id="285" r:id="rId6"/>
    <p:sldId id="287" r:id="rId7"/>
    <p:sldId id="284" r:id="rId8"/>
    <p:sldId id="28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30DC1E6-11FC-A935-86B6-51E628AE5EAC}" v="230" dt="2021-12-17T09:05:56.526"/>
    <p1510:client id="{C733B43C-8935-45B6-8711-BAAEEB00F0CD}" v="1775" dt="2021-12-15T08:02:42.16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4512451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Структуры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данных</a:t>
            </a:r>
            <a:endParaRPr lang="en-US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CB2A1-6B8B-4339-A4BD-7506EE336A3E}"/>
              </a:ext>
            </a:extLst>
          </p:cNvPr>
          <p:cNvGrpSpPr/>
          <p:nvPr/>
        </p:nvGrpSpPr>
        <p:grpSpPr>
          <a:xfrm>
            <a:off x="3679860" y="1068508"/>
            <a:ext cx="3954172" cy="559800"/>
            <a:chOff x="3679860" y="1068508"/>
            <a:chExt cx="3954172" cy="559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DFAD04-2130-491E-B890-C2781D84DBD1}"/>
                </a:ext>
              </a:extLst>
            </p:cNvPr>
            <p:cNvSpPr txBox="1"/>
            <p:nvPr/>
          </p:nvSpPr>
          <p:spPr>
            <a:xfrm>
              <a:off x="3679860" y="1068512"/>
              <a:ext cx="154454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Списки</a:t>
              </a:r>
              <a:r>
                <a:rPr lang="en-US" sz="2800" i="1" dirty="0"/>
                <a:t> - </a:t>
              </a:r>
              <a:endParaRPr lang="en-US" sz="2800" i="1">
                <a:cs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0FF45E-C24E-43B4-8462-6BB036B70814}"/>
                </a:ext>
              </a:extLst>
            </p:cNvPr>
            <p:cNvSpPr/>
            <p:nvPr/>
          </p:nvSpPr>
          <p:spPr>
            <a:xfrm>
              <a:off x="5190303" y="1068508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[ 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6F7557-DE20-47BB-94C2-E6095971EED0}"/>
                </a:ext>
              </a:extLst>
            </p:cNvPr>
            <p:cNvSpPr txBox="1"/>
            <p:nvPr/>
          </p:nvSpPr>
          <p:spPr>
            <a:xfrm>
              <a:off x="5931613" y="1085635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17-89C4-45AA-B21A-142FD84CEC73}"/>
                </a:ext>
              </a:extLst>
            </p:cNvPr>
            <p:cNvSpPr/>
            <p:nvPr/>
          </p:nvSpPr>
          <p:spPr>
            <a:xfrm>
              <a:off x="6371830" y="1085631"/>
              <a:ext cx="1262202" cy="52555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list()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72892-C45F-457D-932D-7FF03EBABACF}"/>
              </a:ext>
            </a:extLst>
          </p:cNvPr>
          <p:cNvGrpSpPr/>
          <p:nvPr/>
        </p:nvGrpSpPr>
        <p:grpSpPr>
          <a:xfrm>
            <a:off x="3491500" y="1787702"/>
            <a:ext cx="4142531" cy="585482"/>
            <a:chOff x="3491500" y="1787702"/>
            <a:chExt cx="4142531" cy="5854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500F65-C958-4C4D-9EAB-834DE4E17293}"/>
                </a:ext>
              </a:extLst>
            </p:cNvPr>
            <p:cNvSpPr txBox="1"/>
            <p:nvPr/>
          </p:nvSpPr>
          <p:spPr>
            <a:xfrm>
              <a:off x="3491500" y="1787702"/>
              <a:ext cx="179284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Словари</a:t>
              </a:r>
              <a:r>
                <a:rPr lang="en-US" sz="2800" i="1" dirty="0"/>
                <a:t> 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02BEF-617F-4381-B595-E3302F68DFC2}"/>
                </a:ext>
              </a:extLst>
            </p:cNvPr>
            <p:cNvSpPr/>
            <p:nvPr/>
          </p:nvSpPr>
          <p:spPr>
            <a:xfrm>
              <a:off x="5190302" y="1813384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{ 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4D7877-4097-4F8B-9C24-589A98AEB478}"/>
                </a:ext>
              </a:extLst>
            </p:cNvPr>
            <p:cNvSpPr txBox="1"/>
            <p:nvPr/>
          </p:nvSpPr>
          <p:spPr>
            <a:xfrm>
              <a:off x="5931612" y="1787702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00A7E0-57FA-4F09-9BBF-61EF5644B316}"/>
                </a:ext>
              </a:extLst>
            </p:cNvPr>
            <p:cNvSpPr/>
            <p:nvPr/>
          </p:nvSpPr>
          <p:spPr>
            <a:xfrm>
              <a:off x="6371829" y="1813384"/>
              <a:ext cx="1262202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err="1">
                  <a:cs typeface="Calibri"/>
                </a:rPr>
                <a:t>dict</a:t>
              </a:r>
              <a:r>
                <a:rPr lang="en-US" sz="2800" b="1" dirty="0">
                  <a:cs typeface="Calibri"/>
                </a:rPr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693086-E9B0-4342-84A1-22D25ACF1816}"/>
              </a:ext>
            </a:extLst>
          </p:cNvPr>
          <p:cNvGrpSpPr/>
          <p:nvPr/>
        </p:nvGrpSpPr>
        <p:grpSpPr>
          <a:xfrm>
            <a:off x="3423006" y="2541140"/>
            <a:ext cx="4202464" cy="954107"/>
            <a:chOff x="3423006" y="2541140"/>
            <a:chExt cx="420246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083DA-D72E-4456-868B-C0BEAC155E40}"/>
                </a:ext>
              </a:extLst>
            </p:cNvPr>
            <p:cNvSpPr txBox="1"/>
            <p:nvPr/>
          </p:nvSpPr>
          <p:spPr>
            <a:xfrm>
              <a:off x="3423006" y="2541140"/>
              <a:ext cx="1912706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Кортежи</a:t>
              </a:r>
              <a:r>
                <a:rPr lang="en-US" sz="2800" i="1" dirty="0"/>
                <a:t> 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F1ED891-0907-4892-8770-F1CC1A1750B9}"/>
                </a:ext>
              </a:extLst>
            </p:cNvPr>
            <p:cNvSpPr/>
            <p:nvPr/>
          </p:nvSpPr>
          <p:spPr>
            <a:xfrm>
              <a:off x="5207426" y="2566822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21C2E6-DCD2-46E7-97A7-C655046D58C1}"/>
                </a:ext>
              </a:extLst>
            </p:cNvPr>
            <p:cNvSpPr txBox="1"/>
            <p:nvPr/>
          </p:nvSpPr>
          <p:spPr>
            <a:xfrm>
              <a:off x="5948736" y="2541140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ABCC75-0701-4987-801A-57E20C642C54}"/>
                </a:ext>
              </a:extLst>
            </p:cNvPr>
            <p:cNvSpPr/>
            <p:nvPr/>
          </p:nvSpPr>
          <p:spPr>
            <a:xfrm>
              <a:off x="6363269" y="2566822"/>
              <a:ext cx="1262201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tuple()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2A45A4-27F2-4D97-940B-1970B1E72049}"/>
              </a:ext>
            </a:extLst>
          </p:cNvPr>
          <p:cNvGrpSpPr/>
          <p:nvPr/>
        </p:nvGrpSpPr>
        <p:grpSpPr>
          <a:xfrm>
            <a:off x="3114781" y="3303139"/>
            <a:ext cx="4519250" cy="954107"/>
            <a:chOff x="3114781" y="3303139"/>
            <a:chExt cx="4519250" cy="95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2578B8-8676-4594-8C85-FDF33A91EB36}"/>
                </a:ext>
              </a:extLst>
            </p:cNvPr>
            <p:cNvSpPr txBox="1"/>
            <p:nvPr/>
          </p:nvSpPr>
          <p:spPr>
            <a:xfrm>
              <a:off x="3114781" y="3303139"/>
              <a:ext cx="2220929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Множество</a:t>
              </a:r>
              <a:r>
                <a:rPr lang="en-US" sz="2800" i="1" dirty="0"/>
                <a:t>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7178C2-E9EF-4A75-A0C6-04F2C2AB8599}"/>
                </a:ext>
              </a:extLst>
            </p:cNvPr>
            <p:cNvSpPr/>
            <p:nvPr/>
          </p:nvSpPr>
          <p:spPr>
            <a:xfrm>
              <a:off x="5215987" y="3328821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{}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77C67-6FA5-4622-816B-DC7466E9B6DE}"/>
                </a:ext>
              </a:extLst>
            </p:cNvPr>
            <p:cNvSpPr txBox="1"/>
            <p:nvPr/>
          </p:nvSpPr>
          <p:spPr>
            <a:xfrm>
              <a:off x="5957297" y="3303139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1C14D58-054D-4CC0-9AA7-1BB7A88989EE}"/>
                </a:ext>
              </a:extLst>
            </p:cNvPr>
            <p:cNvSpPr/>
            <p:nvPr/>
          </p:nvSpPr>
          <p:spPr>
            <a:xfrm>
              <a:off x="6371830" y="3328821"/>
              <a:ext cx="1262201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set()</a:t>
              </a:r>
            </a:p>
          </p:txBody>
        </p:sp>
      </p:grpSp>
      <p:sp>
        <p:nvSpPr>
          <p:cNvPr id="24" name="TextBox 1">
            <a:extLst>
              <a:ext uri="{FF2B5EF4-FFF2-40B4-BE49-F238E27FC236}">
                <a16:creationId xmlns:a16="http://schemas.microsoft.com/office/drawing/2014/main" id="{4DB3A96F-3CB2-4D68-BC4D-7ECE7C7024E8}"/>
              </a:ext>
            </a:extLst>
          </p:cNvPr>
          <p:cNvSpPr txBox="1"/>
          <p:nvPr/>
        </p:nvSpPr>
        <p:spPr>
          <a:xfrm>
            <a:off x="834601" y="4744367"/>
            <a:ext cx="979169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F5339-7A23-4F9D-86F0-ECD063CFF591}"/>
              </a:ext>
            </a:extLst>
          </p:cNvPr>
          <p:cNvSpPr txBox="1"/>
          <p:nvPr/>
        </p:nvSpPr>
        <p:spPr>
          <a:xfrm>
            <a:off x="1950378" y="4707276"/>
            <a:ext cx="9006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</a:rPr>
              <a:t>Структуры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b="1" dirty="0" err="1">
                <a:solidFill>
                  <a:srgbClr val="FF6C3A"/>
                </a:solidFill>
              </a:rPr>
              <a:t>данных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/>
              <a:t>- </a:t>
            </a:r>
            <a:r>
              <a:rPr lang="en-US" dirty="0" err="1"/>
              <a:t>это</a:t>
            </a:r>
            <a:r>
              <a:rPr lang="en-US" dirty="0"/>
              <a:t>, </a:t>
            </a:r>
            <a:r>
              <a:rPr lang="en-US" dirty="0" err="1"/>
              <a:t>по</a:t>
            </a:r>
            <a:r>
              <a:rPr lang="en-US" dirty="0"/>
              <a:t> </a:t>
            </a:r>
            <a:r>
              <a:rPr lang="en-US" dirty="0" err="1"/>
              <a:t>сути</a:t>
            </a:r>
            <a:r>
              <a:rPr lang="en-US" dirty="0"/>
              <a:t>, и </a:t>
            </a:r>
            <a:r>
              <a:rPr lang="en-US" dirty="0" err="1"/>
              <a:t>есть</a:t>
            </a:r>
            <a:r>
              <a:rPr lang="en-US" dirty="0"/>
              <a:t> </a:t>
            </a:r>
            <a:r>
              <a:rPr lang="en-US" dirty="0" err="1"/>
              <a:t>структуры</a:t>
            </a:r>
            <a:r>
              <a:rPr lang="en-US" dirty="0"/>
              <a:t>, </a:t>
            </a:r>
            <a:r>
              <a:rPr lang="en-US" dirty="0" err="1"/>
              <a:t>которые</a:t>
            </a:r>
            <a:r>
              <a:rPr lang="en-US" dirty="0"/>
              <a:t> </a:t>
            </a:r>
            <a:r>
              <a:rPr lang="en-US" dirty="0" err="1"/>
              <a:t>могут</a:t>
            </a:r>
            <a:r>
              <a:rPr lang="en-US" dirty="0"/>
              <a:t> </a:t>
            </a:r>
            <a:r>
              <a:rPr lang="en-US" dirty="0" err="1"/>
              <a:t>хранить</a:t>
            </a:r>
            <a:r>
              <a:rPr lang="en-US" dirty="0"/>
              <a:t> 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 </a:t>
            </a:r>
            <a:r>
              <a:rPr lang="en-US" dirty="0" err="1"/>
              <a:t>вместе</a:t>
            </a:r>
            <a:r>
              <a:rPr lang="en-US" dirty="0"/>
              <a:t>. </a:t>
            </a:r>
            <a:r>
              <a:rPr lang="en-US" dirty="0" err="1"/>
              <a:t>Другими</a:t>
            </a:r>
            <a:r>
              <a:rPr lang="en-US" dirty="0"/>
              <a:t> </a:t>
            </a:r>
            <a:r>
              <a:rPr lang="en-US" dirty="0" err="1"/>
              <a:t>словами</a:t>
            </a:r>
            <a:r>
              <a:rPr lang="en-US" dirty="0"/>
              <a:t>, </a:t>
            </a:r>
            <a:r>
              <a:rPr lang="en-US" dirty="0" err="1"/>
              <a:t>они</a:t>
            </a:r>
            <a:r>
              <a:rPr lang="en-US" dirty="0"/>
              <a:t> </a:t>
            </a:r>
            <a:r>
              <a:rPr lang="en-US" dirty="0" err="1"/>
              <a:t>используются</a:t>
            </a:r>
            <a:r>
              <a:rPr lang="en-US" dirty="0"/>
              <a:t> </a:t>
            </a:r>
            <a:r>
              <a:rPr lang="en-US" dirty="0" err="1"/>
              <a:t>для</a:t>
            </a:r>
            <a:r>
              <a:rPr lang="en-US" dirty="0"/>
              <a:t> </a:t>
            </a:r>
            <a:r>
              <a:rPr lang="en-US" dirty="0" err="1"/>
              <a:t>хранения</a:t>
            </a:r>
            <a:r>
              <a:rPr lang="en-US" dirty="0"/>
              <a:t> </a:t>
            </a:r>
            <a:r>
              <a:rPr lang="en-US" dirty="0" err="1"/>
              <a:t>связанных</a:t>
            </a:r>
            <a:r>
              <a:rPr lang="en-US" dirty="0"/>
              <a:t> </a:t>
            </a:r>
            <a:r>
              <a:rPr lang="en-US" dirty="0" err="1"/>
              <a:t>данных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13064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Список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C8313B7-16AE-4148-B17A-01C87748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1776761"/>
            <a:ext cx="5456663" cy="2728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580788"/>
            <a:ext cx="9006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Список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9D82-F1B3-4790-97AE-2E7E554C0F8C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 </a:t>
            </a:r>
            <a:r>
              <a:rPr lang="en-US" b="1" i="1" dirty="0" err="1"/>
              <a:t>списков</a:t>
            </a:r>
            <a:r>
              <a:rPr lang="en-US" b="1" i="1" dirty="0"/>
              <a:t>:</a:t>
            </a:r>
            <a:endParaRPr lang="en-US" b="1" i="1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AE3F75-99E3-4673-B0EE-742395A49F05}"/>
              </a:ext>
            </a:extLst>
          </p:cNvPr>
          <p:cNvSpPr/>
          <p:nvPr/>
        </p:nvSpPr>
        <p:spPr>
          <a:xfrm>
            <a:off x="6734245" y="1776943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list.append</a:t>
            </a:r>
            <a:r>
              <a:rPr lang="en-US" b="1" dirty="0">
                <a:cs typeface="Calibri"/>
              </a:rPr>
              <a:t>(x)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0D1A4-5C12-4715-9FBD-A0AA7F75AA70}"/>
              </a:ext>
            </a:extLst>
          </p:cNvPr>
          <p:cNvSpPr txBox="1"/>
          <p:nvPr/>
        </p:nvSpPr>
        <p:spPr>
          <a:xfrm>
            <a:off x="8255620" y="1778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Добавление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элемента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список</a:t>
            </a:r>
            <a:endParaRPr lang="en-US" dirty="0">
              <a:cs typeface="Calibri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0F8B5-1D19-4C7B-A8F4-2791CAD92BFB}"/>
              </a:ext>
            </a:extLst>
          </p:cNvPr>
          <p:cNvSpPr/>
          <p:nvPr/>
        </p:nvSpPr>
        <p:spPr>
          <a:xfrm>
            <a:off x="6724952" y="2334504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list.clear</a:t>
            </a:r>
            <a:r>
              <a:rPr lang="en-US" b="1" dirty="0">
                <a:cs typeface="Calibri"/>
              </a:rPr>
              <a:t>()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58B2D-5266-4EDA-8150-B5141AD0D697}"/>
              </a:ext>
            </a:extLst>
          </p:cNvPr>
          <p:cNvSpPr txBox="1"/>
          <p:nvPr/>
        </p:nvSpPr>
        <p:spPr>
          <a:xfrm>
            <a:off x="8246327" y="2336181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Удаляет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все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списка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BF2CB1-C07B-4B73-8DFE-7B676A7BB203}"/>
              </a:ext>
            </a:extLst>
          </p:cNvPr>
          <p:cNvSpPr/>
          <p:nvPr/>
        </p:nvSpPr>
        <p:spPr>
          <a:xfrm>
            <a:off x="6715659" y="2919943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list.insert</a:t>
            </a:r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i</a:t>
            </a:r>
            <a:r>
              <a:rPr lang="en-US" b="1" dirty="0">
                <a:cs typeface="Calibri"/>
              </a:rPr>
              <a:t>, x)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F38AB-33F9-4F09-9B3D-69F559D5F00F}"/>
              </a:ext>
            </a:extLst>
          </p:cNvPr>
          <p:cNvSpPr txBox="1"/>
          <p:nvPr/>
        </p:nvSpPr>
        <p:spPr>
          <a:xfrm>
            <a:off x="8237034" y="2921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Вставляет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индексу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B4750-7286-4D41-8338-B94B18176197}"/>
              </a:ext>
            </a:extLst>
          </p:cNvPr>
          <p:cNvSpPr/>
          <p:nvPr/>
        </p:nvSpPr>
        <p:spPr>
          <a:xfrm>
            <a:off x="6724951" y="3496089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list.pop</a:t>
            </a:r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i</a:t>
            </a:r>
            <a:r>
              <a:rPr lang="en-US" b="1" dirty="0">
                <a:cs typeface="Calibri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0ED8A-A862-4FDB-AE26-B6091217D055}"/>
              </a:ext>
            </a:extLst>
          </p:cNvPr>
          <p:cNvSpPr txBox="1"/>
          <p:nvPr/>
        </p:nvSpPr>
        <p:spPr>
          <a:xfrm>
            <a:off x="8237034" y="3497766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удаляя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его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E8C8CF-AAE5-4066-A53C-7B83DFACD383}"/>
              </a:ext>
            </a:extLst>
          </p:cNvPr>
          <p:cNvSpPr/>
          <p:nvPr/>
        </p:nvSpPr>
        <p:spPr>
          <a:xfrm>
            <a:off x="6706365" y="4072235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list.sort</a:t>
            </a:r>
            <a:r>
              <a:rPr lang="en-US" b="1" dirty="0">
                <a:cs typeface="Calibri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A8F76-0C4A-4D33-9226-F42F65A4414B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Сортирует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список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5BC43-68AD-4D1F-B89C-99D10D27F8A3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7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Кортеж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274129"/>
            <a:ext cx="9006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Кортежи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служат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нескольких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важнейших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особенностей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кортежей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заключается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неизменяемы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строки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модифицировать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кортежи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невозможно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2EA3EC2-6CAD-420F-AFF8-FABA3E17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10" y="1282158"/>
            <a:ext cx="5094248" cy="28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4677526" y="213944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Последовательности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398500" y="5617957"/>
            <a:ext cx="11292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6C3A"/>
                </a:solidFill>
                <a:ea typeface="+mn-lt"/>
                <a:cs typeface="+mn-lt"/>
              </a:rPr>
              <a:t>проверка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6C3A"/>
                </a:solidFill>
                <a:ea typeface="+mn-lt"/>
                <a:cs typeface="+mn-lt"/>
              </a:rPr>
              <a:t>принадлежности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 « in » и « not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in ») и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оператор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A32D74-1F11-4CF5-8F7D-3521A4272859}"/>
              </a:ext>
            </a:extLst>
          </p:cNvPr>
          <p:cNvSpPr/>
          <p:nvPr/>
        </p:nvSpPr>
        <p:spPr>
          <a:xfrm>
            <a:off x="3594410" y="1419922"/>
            <a:ext cx="1449657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alibri"/>
              </a:rPr>
              <a:t>Cписки</a:t>
            </a:r>
            <a:endParaRPr lang="en-US" b="1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661127-69F5-4881-8E64-68D9B1A21F91}"/>
              </a:ext>
            </a:extLst>
          </p:cNvPr>
          <p:cNvSpPr/>
          <p:nvPr/>
        </p:nvSpPr>
        <p:spPr>
          <a:xfrm>
            <a:off x="5211337" y="1419922"/>
            <a:ext cx="1505413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cs typeface="Calibri"/>
              </a:rPr>
              <a:t>Кортежи</a:t>
            </a:r>
            <a:endParaRPr lang="en-US" b="1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0BE34-59FB-4ACC-B835-83FA46D93F71}"/>
              </a:ext>
            </a:extLst>
          </p:cNvPr>
          <p:cNvSpPr/>
          <p:nvPr/>
        </p:nvSpPr>
        <p:spPr>
          <a:xfrm>
            <a:off x="6884019" y="1373459"/>
            <a:ext cx="1449657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Строки</a:t>
            </a:r>
            <a:endParaRPr lang="en-US" b="1" dirty="0" err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6A03DC-79D0-400E-AB0B-6343140E98BC}"/>
              </a:ext>
            </a:extLst>
          </p:cNvPr>
          <p:cNvGrpSpPr/>
          <p:nvPr/>
        </p:nvGrpSpPr>
        <p:grpSpPr>
          <a:xfrm>
            <a:off x="2476966" y="2943280"/>
            <a:ext cx="3010827" cy="1485148"/>
            <a:chOff x="2476966" y="2943280"/>
            <a:chExt cx="3010827" cy="148514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51256DB-4718-4826-AFAA-40723CAF37C4}"/>
                </a:ext>
              </a:extLst>
            </p:cNvPr>
            <p:cNvSpPr/>
            <p:nvPr/>
          </p:nvSpPr>
          <p:spPr>
            <a:xfrm rot="1980000">
              <a:off x="4723460" y="2943280"/>
              <a:ext cx="483219" cy="65978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1B57F4-57F6-41C8-AECC-D7149EC5BCDA}"/>
                </a:ext>
              </a:extLst>
            </p:cNvPr>
            <p:cNvSpPr/>
            <p:nvPr/>
          </p:nvSpPr>
          <p:spPr>
            <a:xfrm>
              <a:off x="2476966" y="3787233"/>
              <a:ext cx="3010827" cy="64119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cs typeface="Calibri"/>
                </a:rPr>
                <a:t>Проверка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принадлежности</a:t>
              </a:r>
              <a:endParaRPr lang="en-US" dirty="0" err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68F03-2463-4891-8B7B-BBECD26E3207}"/>
              </a:ext>
            </a:extLst>
          </p:cNvPr>
          <p:cNvGrpSpPr/>
          <p:nvPr/>
        </p:nvGrpSpPr>
        <p:grpSpPr>
          <a:xfrm>
            <a:off x="6630795" y="2943280"/>
            <a:ext cx="3010827" cy="1485148"/>
            <a:chOff x="6630795" y="2943280"/>
            <a:chExt cx="3010827" cy="148514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51FA8E3-0CE0-46C4-A7D3-7E495615ECDC}"/>
                </a:ext>
              </a:extLst>
            </p:cNvPr>
            <p:cNvSpPr/>
            <p:nvPr/>
          </p:nvSpPr>
          <p:spPr>
            <a:xfrm rot="-2160000">
              <a:off x="6712094" y="2943280"/>
              <a:ext cx="483219" cy="65978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8E3998-C2BC-48AA-ADE7-CF1CBF32F620}"/>
                </a:ext>
              </a:extLst>
            </p:cNvPr>
            <p:cNvSpPr/>
            <p:nvPr/>
          </p:nvSpPr>
          <p:spPr>
            <a:xfrm>
              <a:off x="6630795" y="3787233"/>
              <a:ext cx="3010827" cy="64119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cs typeface="Calibri"/>
                </a:rPr>
                <a:t>Оператор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индексирования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1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Словарь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580788"/>
            <a:ext cx="9006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Словарь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аналог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адресной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книги</a:t>
            </a:r>
            <a:r>
              <a:rPr lang="en-US" dirty="0">
                <a:ea typeface="+mn-lt"/>
                <a:cs typeface="+mn-lt"/>
              </a:rPr>
              <a:t>, в </a:t>
            </a:r>
            <a:r>
              <a:rPr lang="en-US" dirty="0" err="1">
                <a:ea typeface="+mn-lt"/>
                <a:cs typeface="+mn-lt"/>
              </a:rPr>
              <a:t>которой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найти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адрес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контакт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r>
              <a:rPr lang="en-US" dirty="0" err="1">
                <a:ea typeface="+mn-lt"/>
                <a:cs typeface="+mn-lt"/>
              </a:rPr>
              <a:t>ную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 о </a:t>
            </a:r>
            <a:r>
              <a:rPr lang="en-US" dirty="0" err="1">
                <a:ea typeface="+mn-lt"/>
                <a:cs typeface="+mn-lt"/>
              </a:rPr>
              <a:t>человеке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зная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лишь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; 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ключи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) </a:t>
            </a:r>
            <a:r>
              <a:rPr lang="en-US" dirty="0" err="1">
                <a:ea typeface="+mn-lt"/>
                <a:cs typeface="+mn-lt"/>
              </a:rPr>
              <a:t>связаны</a:t>
            </a:r>
          </a:p>
          <a:p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значениями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информацией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9D82-F1B3-4790-97AE-2E7E554C0F8C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 </a:t>
            </a:r>
            <a:r>
              <a:rPr lang="en-US" b="1" i="1" dirty="0" err="1"/>
              <a:t>словарей</a:t>
            </a:r>
            <a:r>
              <a:rPr lang="en-US" b="1" i="1" dirty="0"/>
              <a:t>:</a:t>
            </a:r>
            <a:endParaRPr lang="en-US" b="1" i="1" dirty="0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AE3F75-99E3-4673-B0EE-742395A49F05}"/>
              </a:ext>
            </a:extLst>
          </p:cNvPr>
          <p:cNvSpPr/>
          <p:nvPr/>
        </p:nvSpPr>
        <p:spPr>
          <a:xfrm>
            <a:off x="6548392" y="1776943"/>
            <a:ext cx="1726836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keys</a:t>
            </a:r>
            <a:r>
              <a:rPr lang="en-US" b="1" dirty="0"/>
              <a:t>()</a:t>
            </a:r>
            <a:endParaRPr lang="en-US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0D1A4-5C12-4715-9FBD-A0AA7F75AA70}"/>
              </a:ext>
            </a:extLst>
          </p:cNvPr>
          <p:cNvSpPr txBox="1"/>
          <p:nvPr/>
        </p:nvSpPr>
        <p:spPr>
          <a:xfrm>
            <a:off x="8255620" y="1778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ключи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словаря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0F8B5-1D19-4C7B-A8F4-2791CAD92BFB}"/>
              </a:ext>
            </a:extLst>
          </p:cNvPr>
          <p:cNvSpPr/>
          <p:nvPr/>
        </p:nvSpPr>
        <p:spPr>
          <a:xfrm>
            <a:off x="6557685" y="2334504"/>
            <a:ext cx="1726834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dict</a:t>
            </a:r>
            <a:r>
              <a:rPr lang="en-US" b="1" dirty="0" err="1">
                <a:cs typeface="Calibri"/>
              </a:rPr>
              <a:t>.clear</a:t>
            </a:r>
            <a:r>
              <a:rPr lang="en-US" b="1" dirty="0">
                <a:cs typeface="Calibri"/>
              </a:rPr>
              <a:t>()</a:t>
            </a:r>
            <a:endParaRPr lang="en-US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58B2D-5266-4EDA-8150-B5141AD0D697}"/>
              </a:ext>
            </a:extLst>
          </p:cNvPr>
          <p:cNvSpPr txBox="1"/>
          <p:nvPr/>
        </p:nvSpPr>
        <p:spPr>
          <a:xfrm>
            <a:off x="8255619" y="2336181"/>
            <a:ext cx="3737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Очищает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словарь</a:t>
            </a:r>
            <a:endParaRPr lang="en-US" dirty="0" err="1">
              <a:cs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BF2CB1-C07B-4B73-8DFE-7B676A7BB203}"/>
              </a:ext>
            </a:extLst>
          </p:cNvPr>
          <p:cNvSpPr/>
          <p:nvPr/>
        </p:nvSpPr>
        <p:spPr>
          <a:xfrm>
            <a:off x="6557684" y="2919943"/>
            <a:ext cx="1726833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items</a:t>
            </a:r>
            <a:r>
              <a:rPr lang="en-US" b="1" dirty="0"/>
              <a:t>()</a:t>
            </a:r>
            <a:endParaRPr lang="en-US" b="1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F38AB-33F9-4F09-9B3D-69F559D5F00F}"/>
              </a:ext>
            </a:extLst>
          </p:cNvPr>
          <p:cNvSpPr txBox="1"/>
          <p:nvPr/>
        </p:nvSpPr>
        <p:spPr>
          <a:xfrm>
            <a:off x="8255619" y="2921620"/>
            <a:ext cx="393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кортеж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ключ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значение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B4750-7286-4D41-8338-B94B18176197}"/>
              </a:ext>
            </a:extLst>
          </p:cNvPr>
          <p:cNvSpPr/>
          <p:nvPr/>
        </p:nvSpPr>
        <p:spPr>
          <a:xfrm>
            <a:off x="6548391" y="3496089"/>
            <a:ext cx="1726835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popitem</a:t>
            </a:r>
            <a:r>
              <a:rPr lang="en-US" b="1" dirty="0">
                <a:cs typeface="Calibri"/>
              </a:rPr>
              <a:t>()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0ED8A-A862-4FDB-AE26-B6091217D055}"/>
              </a:ext>
            </a:extLst>
          </p:cNvPr>
          <p:cNvSpPr txBox="1"/>
          <p:nvPr/>
        </p:nvSpPr>
        <p:spPr>
          <a:xfrm>
            <a:off x="8237034" y="3497766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удаляя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его</a:t>
            </a:r>
            <a:endParaRPr lang="en-US" dirty="0">
              <a:cs typeface="Calibri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E8C8CF-AAE5-4066-A53C-7B83DFACD383}"/>
              </a:ext>
            </a:extLst>
          </p:cNvPr>
          <p:cNvSpPr/>
          <p:nvPr/>
        </p:nvSpPr>
        <p:spPr>
          <a:xfrm>
            <a:off x="6548390" y="4072235"/>
            <a:ext cx="1726834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dict.values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A8F76-0C4A-4D33-9226-F42F65A4414B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Возвращает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словаря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A72BB1B-00A3-4147-9B9F-9CE733A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74" y="796751"/>
            <a:ext cx="4016297" cy="268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16F21-CE21-4BB5-9355-8E3F9875236E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00169-AE6A-40B0-A616-3053299AF1CE}"/>
              </a:ext>
            </a:extLst>
          </p:cNvPr>
          <p:cNvSpPr txBox="1"/>
          <p:nvPr/>
        </p:nvSpPr>
        <p:spPr>
          <a:xfrm>
            <a:off x="1915633" y="40155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cs typeface="Calibri"/>
              </a:rPr>
              <a:t>d = {key1: value1, </a:t>
            </a:r>
            <a:endParaRPr lang="en-US" i="1">
              <a:cs typeface="Calibri"/>
            </a:endParaRPr>
          </a:p>
          <a:p>
            <a:r>
              <a:rPr lang="en-US" i="1" dirty="0">
                <a:cs typeface="Calibri"/>
              </a:rPr>
              <a:t>        key2: value2}</a:t>
            </a:r>
          </a:p>
        </p:txBody>
      </p:sp>
    </p:spTree>
    <p:extLst>
      <p:ext uri="{BB962C8B-B14F-4D97-AF65-F5344CB8AC3E}">
        <p14:creationId xmlns:p14="http://schemas.microsoft.com/office/powerpoint/2010/main" val="16449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132867" y="121017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Множество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918891" y="5887445"/>
            <a:ext cx="10641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Множества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 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неупорядоченные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простых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необходимы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тогда</a:t>
            </a:r>
            <a:r>
              <a:rPr lang="en-US" dirty="0">
                <a:ea typeface="+mn-lt"/>
                <a:cs typeface="+mn-lt"/>
              </a:rPr>
              <a:t>, </a:t>
            </a:r>
          </a:p>
          <a:p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присутствие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наборе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важнее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порядка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сколько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встречается</a:t>
            </a:r>
            <a:endParaRPr lang="en-US" dirty="0" err="1"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A32D74-1F11-4CF5-8F7D-3521A4272859}"/>
              </a:ext>
            </a:extLst>
          </p:cNvPr>
          <p:cNvSpPr/>
          <p:nvPr/>
        </p:nvSpPr>
        <p:spPr>
          <a:xfrm>
            <a:off x="1243362" y="741556"/>
            <a:ext cx="4014437" cy="3494047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093834-B2DC-45BB-9DD5-71D9445BA49A}"/>
              </a:ext>
            </a:extLst>
          </p:cNvPr>
          <p:cNvSpPr/>
          <p:nvPr/>
        </p:nvSpPr>
        <p:spPr>
          <a:xfrm>
            <a:off x="2200508" y="1234068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7B187-E361-4723-B0C9-F2B00A717563}"/>
              </a:ext>
            </a:extLst>
          </p:cNvPr>
          <p:cNvSpPr/>
          <p:nvPr/>
        </p:nvSpPr>
        <p:spPr>
          <a:xfrm>
            <a:off x="1624361" y="215404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E31342-17C5-4550-8F73-5C9E8748A967}"/>
              </a:ext>
            </a:extLst>
          </p:cNvPr>
          <p:cNvSpPr/>
          <p:nvPr/>
        </p:nvSpPr>
        <p:spPr>
          <a:xfrm>
            <a:off x="2618678" y="191243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AE8024-CF1D-448E-AEFA-D0D31633DACB}"/>
              </a:ext>
            </a:extLst>
          </p:cNvPr>
          <p:cNvSpPr/>
          <p:nvPr/>
        </p:nvSpPr>
        <p:spPr>
          <a:xfrm>
            <a:off x="3547946" y="128982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434CC5-1AD7-4F7F-B6F1-E3BA6D1D25C6}"/>
              </a:ext>
            </a:extLst>
          </p:cNvPr>
          <p:cNvSpPr/>
          <p:nvPr/>
        </p:nvSpPr>
        <p:spPr>
          <a:xfrm>
            <a:off x="2795240" y="2850995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528876-D364-4500-9DF7-EC9912E37ADD}"/>
              </a:ext>
            </a:extLst>
          </p:cNvPr>
          <p:cNvSpPr/>
          <p:nvPr/>
        </p:nvSpPr>
        <p:spPr>
          <a:xfrm>
            <a:off x="4337825" y="2023946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F679CE-8A2D-4253-A476-4E79FB138CEB}"/>
              </a:ext>
            </a:extLst>
          </p:cNvPr>
          <p:cNvGrpSpPr/>
          <p:nvPr/>
        </p:nvGrpSpPr>
        <p:grpSpPr>
          <a:xfrm>
            <a:off x="1800921" y="4272775"/>
            <a:ext cx="3309822" cy="1375317"/>
            <a:chOff x="1800921" y="4272775"/>
            <a:chExt cx="3309822" cy="137531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99339-215A-4F3C-8E48-0DB4AC6BCAE2}"/>
                </a:ext>
              </a:extLst>
            </p:cNvPr>
            <p:cNvSpPr/>
            <p:nvPr/>
          </p:nvSpPr>
          <p:spPr>
            <a:xfrm>
              <a:off x="1800921" y="4272775"/>
              <a:ext cx="631902" cy="576146"/>
            </a:xfrm>
            <a:prstGeom prst="ellipse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7B61D4-4091-4166-A4E0-CB6CEB524162}"/>
                </a:ext>
              </a:extLst>
            </p:cNvPr>
            <p:cNvSpPr txBox="1"/>
            <p:nvPr/>
          </p:nvSpPr>
          <p:spPr>
            <a:xfrm>
              <a:off x="2469763" y="4374763"/>
              <a:ext cx="26223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элементы</a:t>
              </a:r>
              <a:r>
                <a:rPr lang="en-US" dirty="0"/>
                <a:t> </a:t>
              </a:r>
              <a:r>
                <a:rPr lang="en-US" dirty="0" err="1"/>
                <a:t>множества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95216F-7657-4A46-A20E-F08534CD60D2}"/>
                </a:ext>
              </a:extLst>
            </p:cNvPr>
            <p:cNvSpPr/>
            <p:nvPr/>
          </p:nvSpPr>
          <p:spPr>
            <a:xfrm>
              <a:off x="1819506" y="5071946"/>
              <a:ext cx="631902" cy="576146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E675B8-E3CF-49DB-8C30-2D293650B997}"/>
                </a:ext>
              </a:extLst>
            </p:cNvPr>
            <p:cNvSpPr txBox="1"/>
            <p:nvPr/>
          </p:nvSpPr>
          <p:spPr>
            <a:xfrm>
              <a:off x="2488348" y="5173933"/>
              <a:ext cx="26223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множество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F4F04BB-0682-4C42-A919-80A7D41483AB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 </a:t>
            </a:r>
            <a:r>
              <a:rPr lang="en-US" b="1" i="1" dirty="0" err="1"/>
              <a:t>множеств</a:t>
            </a:r>
            <a:r>
              <a:rPr lang="en-US" b="1" i="1" dirty="0"/>
              <a:t>:</a:t>
            </a:r>
            <a:endParaRPr lang="en-US" b="1" i="1" dirty="0"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F7DF3A-8794-4472-856C-904FA4FF965D}"/>
              </a:ext>
            </a:extLst>
          </p:cNvPr>
          <p:cNvSpPr/>
          <p:nvPr/>
        </p:nvSpPr>
        <p:spPr>
          <a:xfrm>
            <a:off x="5619125" y="1776943"/>
            <a:ext cx="2656103" cy="383239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set.</a:t>
            </a:r>
            <a:r>
              <a:rPr lang="en-US" b="1" dirty="0" err="1"/>
              <a:t>add</a:t>
            </a:r>
            <a:r>
              <a:rPr lang="en-US" b="1" dirty="0"/>
              <a:t>(x)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32322-E483-42B6-9A07-A2E88CFA916A}"/>
              </a:ext>
            </a:extLst>
          </p:cNvPr>
          <p:cNvSpPr txBox="1"/>
          <p:nvPr/>
        </p:nvSpPr>
        <p:spPr>
          <a:xfrm>
            <a:off x="8237035" y="1778620"/>
            <a:ext cx="363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добавляет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множество</a:t>
            </a:r>
            <a:endParaRPr lang="en-US" dirty="0" err="1">
              <a:cs typeface="Calibri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07B1B8-F9A7-4836-AE95-836014F0FE13}"/>
              </a:ext>
            </a:extLst>
          </p:cNvPr>
          <p:cNvSpPr/>
          <p:nvPr/>
        </p:nvSpPr>
        <p:spPr>
          <a:xfrm>
            <a:off x="5628418" y="2315919"/>
            <a:ext cx="2656101" cy="42041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set.remove</a:t>
            </a:r>
            <a:r>
              <a:rPr lang="en-US" b="1" dirty="0">
                <a:ea typeface="+mn-lt"/>
                <a:cs typeface="+mn-lt"/>
              </a:rPr>
              <a:t>(x)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48879E-8C22-4873-882A-A0895DE25AEB}"/>
              </a:ext>
            </a:extLst>
          </p:cNvPr>
          <p:cNvSpPr txBox="1"/>
          <p:nvPr/>
        </p:nvSpPr>
        <p:spPr>
          <a:xfrm>
            <a:off x="8255619" y="2336181"/>
            <a:ext cx="3737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удаляет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множества</a:t>
            </a:r>
            <a:endParaRPr lang="en-US" dirty="0" err="1">
              <a:cs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3A333F-22D5-4D31-9293-21E11547B0A9}"/>
              </a:ext>
            </a:extLst>
          </p:cNvPr>
          <p:cNvSpPr/>
          <p:nvPr/>
        </p:nvSpPr>
        <p:spPr>
          <a:xfrm>
            <a:off x="5619124" y="2919943"/>
            <a:ext cx="2656101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set.issubset</a:t>
            </a:r>
            <a:r>
              <a:rPr lang="en-US" b="1" dirty="0">
                <a:ea typeface="+mn-lt"/>
                <a:cs typeface="+mn-lt"/>
              </a:rPr>
              <a:t>(other) 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AC04C-E46A-45D8-875E-0163C2501E29}"/>
              </a:ext>
            </a:extLst>
          </p:cNvPr>
          <p:cNvSpPr txBox="1"/>
          <p:nvPr/>
        </p:nvSpPr>
        <p:spPr>
          <a:xfrm>
            <a:off x="8237034" y="2921620"/>
            <a:ext cx="4118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элементы</a:t>
            </a:r>
            <a:r>
              <a:rPr lang="en-US" dirty="0">
                <a:ea typeface="+mn-lt"/>
                <a:cs typeface="+mn-lt"/>
              </a:rPr>
              <a:t> set </a:t>
            </a:r>
            <a:r>
              <a:rPr lang="en-US" dirty="0" err="1">
                <a:ea typeface="+mn-lt"/>
                <a:cs typeface="+mn-lt"/>
              </a:rPr>
              <a:t>принадлежат</a:t>
            </a:r>
            <a:r>
              <a:rPr lang="en-US" dirty="0">
                <a:ea typeface="+mn-lt"/>
                <a:cs typeface="+mn-lt"/>
              </a:rPr>
              <a:t> other?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9E2E2C-BE0F-4C58-8CC7-B7BAC939F62A}"/>
              </a:ext>
            </a:extLst>
          </p:cNvPr>
          <p:cNvSpPr/>
          <p:nvPr/>
        </p:nvSpPr>
        <p:spPr>
          <a:xfrm>
            <a:off x="5619124" y="3496089"/>
            <a:ext cx="2656102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set.union</a:t>
            </a:r>
            <a:r>
              <a:rPr lang="en-US" b="1" dirty="0">
                <a:ea typeface="+mn-lt"/>
                <a:cs typeface="+mn-lt"/>
              </a:rPr>
              <a:t>(other, ...)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197AC8-1089-4656-BDFE-9D47E93BA1D3}"/>
              </a:ext>
            </a:extLst>
          </p:cNvPr>
          <p:cNvSpPr txBox="1"/>
          <p:nvPr/>
        </p:nvSpPr>
        <p:spPr>
          <a:xfrm>
            <a:off x="8255619" y="3497766"/>
            <a:ext cx="3932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z-Cyrl-AZ">
                <a:latin typeface="Calibri"/>
              </a:rPr>
              <a:t>- Объединение нескольких множеств</a:t>
            </a:r>
            <a:r>
              <a:rPr lang="az-Cyrl-AZ">
                <a:latin typeface="Calibri"/>
                <a:ea typeface="Calibri"/>
                <a:cs typeface="Calibri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56549D-836E-466F-93BD-F854BC9C9D40}"/>
              </a:ext>
            </a:extLst>
          </p:cNvPr>
          <p:cNvSpPr/>
          <p:nvPr/>
        </p:nvSpPr>
        <p:spPr>
          <a:xfrm>
            <a:off x="5628415" y="4072235"/>
            <a:ext cx="2656101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set.intersection</a:t>
            </a:r>
            <a:r>
              <a:rPr lang="en-US" b="1" dirty="0">
                <a:ea typeface="+mn-lt"/>
                <a:cs typeface="+mn-lt"/>
              </a:rPr>
              <a:t>(other, 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D670B-C2D4-4B25-8DC4-A37E38989441}"/>
              </a:ext>
            </a:extLst>
          </p:cNvPr>
          <p:cNvSpPr txBox="1"/>
          <p:nvPr/>
        </p:nvSpPr>
        <p:spPr>
          <a:xfrm>
            <a:off x="8236168" y="4073912"/>
            <a:ext cx="38289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Пересечение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нескольких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множеств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80A58-1D3D-4BE6-B0CF-CBFF9907186B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7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6" grpId="0"/>
      <p:bldP spid="28" grpId="0" animBg="1"/>
      <p:bldP spid="30" grpId="0"/>
      <p:bldP spid="32" grpId="0" animBg="1"/>
      <p:bldP spid="34" grpId="0"/>
      <p:bldP spid="36" grpId="0" animBg="1"/>
      <p:bldP spid="38" grpId="0"/>
      <p:bldP spid="40" grpId="0" animBg="1"/>
      <p:bldP spid="42" grpId="0"/>
      <p:bldP spid="4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751</cp:revision>
  <dcterms:created xsi:type="dcterms:W3CDTF">2021-11-29T22:51:53Z</dcterms:created>
  <dcterms:modified xsi:type="dcterms:W3CDTF">2021-12-17T09:06:00Z</dcterms:modified>
</cp:coreProperties>
</file>