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3" r:id="rId4"/>
    <p:sldId id="266" r:id="rId5"/>
    <p:sldId id="274" r:id="rId6"/>
    <p:sldId id="265" r:id="rId7"/>
    <p:sldId id="275" r:id="rId8"/>
    <p:sldId id="259" r:id="rId9"/>
    <p:sldId id="276" r:id="rId10"/>
    <p:sldId id="262" r:id="rId11"/>
    <p:sldId id="277" r:id="rId12"/>
    <p:sldId id="267" r:id="rId13"/>
    <p:sldId id="278" r:id="rId14"/>
    <p:sldId id="268" r:id="rId15"/>
    <p:sldId id="279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58A5EECA-69F4-A2C6-FD0E-DB58BAABE3E1}" v="170" dt="2021-12-08T11:52:11.015"/>
    <p1510:client id="{C89ACF45-C2F8-E76F-58EF-8272F11558CB}" v="235" dt="2021-12-02T10:05:05.975"/>
    <p1510:client id="{E143B352-6C6B-8238-531D-573B4674CE9C}" v="2349" dt="2021-12-07T09:23:16.743"/>
    <p1510:client id="{F9FDEF32-B02D-9891-9866-865D2425718E}" v="1664" dt="2021-12-13T05:09:53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28207"/>
              </p:ext>
            </p:extLst>
          </p:nvPr>
        </p:nvGraphicFramePr>
        <p:xfrm>
          <a:off x="2277494" y="1488238"/>
          <a:ext cx="8168640" cy="432278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 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оператор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инвертирует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булевые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True; not x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 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условия</a:t>
                      </a:r>
                      <a:r>
                        <a:rPr lang="en-US" sz="1600" u="none" strike="noStrike" noProof="0" dirty="0"/>
                        <a:t> с </a:t>
                      </a:r>
                      <a:r>
                        <a:rPr lang="en-US" sz="1600" u="none" strike="noStrike" noProof="0" dirty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сторон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оператора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истинны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тогда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все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целиком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считается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истинным</a:t>
                      </a:r>
                      <a:r>
                        <a:rPr lang="en-US" sz="1600" u="none" strike="noStrike" noProof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= False; y = True;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and y </a:t>
                      </a:r>
                      <a:r>
                        <a:rPr lang="en-US" sz="1600" u="none" strike="noStrike" noProof="0" dirty="0" err="1"/>
                        <a:t>возвращает</a:t>
                      </a:r>
                      <a:r>
                        <a:rPr lang="en-US" sz="1600" u="none" strike="noStrike" noProof="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 ИЛИ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ложно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оба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операнда</a:t>
                      </a:r>
                      <a:r>
                        <a:rPr lang="en-US" sz="1600" u="none" strike="noStrike" noProof="0" dirty="0"/>
                        <a:t> с </a:t>
                      </a:r>
                      <a:r>
                        <a:rPr lang="en-US" sz="1600" u="none" strike="noStrike" noProof="0" dirty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сторон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ложные</a:t>
                      </a:r>
                      <a:r>
                        <a:rPr lang="en-US" sz="1600" u="none" strike="noStrike" noProof="0" dirty="0"/>
                        <a:t>. </a:t>
                      </a: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хотя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бы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одно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из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них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истинное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 и </a:t>
                      </a:r>
                      <a:r>
                        <a:rPr lang="en-US" sz="1600" u="none" strike="noStrike" noProof="0" dirty="0" err="1"/>
                        <a:t>все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истинно</a:t>
                      </a:r>
                      <a:r>
                        <a:rPr lang="en-US" sz="1600" u="none" strike="noStrike" noProof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= True; y = False; x or y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 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A9B8A4-6A84-4B4B-8966-C51E330C2436}"/>
              </a:ext>
            </a:extLst>
          </p:cNvPr>
          <p:cNvSpPr txBox="1"/>
          <p:nvPr/>
        </p:nvSpPr>
        <p:spPr>
          <a:xfrm>
            <a:off x="4590520" y="401082"/>
            <a:ext cx="361614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логические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4326751" y="293620"/>
            <a:ext cx="379199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присваивания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2011967" y="5027907"/>
            <a:ext cx="8646295" cy="1406363"/>
            <a:chOff x="1061752" y="1823126"/>
            <a:chExt cx="8493275" cy="1343219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12410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11464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Присваивание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- </a:t>
              </a:r>
              <a:r>
                <a:rPr lang="en-US" dirty="0" err="1">
                  <a:ea typeface="+mn-lt"/>
                  <a:cs typeface="+mn-lt"/>
                </a:rPr>
                <a:t>Присваивает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значение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справа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левой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части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Когда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инициализируем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наши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переменные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мы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даем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какие-либо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значения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Допустим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возраст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человека</a:t>
              </a:r>
              <a:r>
                <a:rPr lang="en-US" dirty="0">
                  <a:ea typeface="+mn-lt"/>
                  <a:cs typeface="+mn-lt"/>
                </a:rPr>
                <a:t> (age) </a:t>
              </a:r>
              <a:r>
                <a:rPr lang="en-US" dirty="0" err="1">
                  <a:ea typeface="+mn-lt"/>
                  <a:cs typeface="+mn-lt"/>
                </a:rPr>
                <a:t>равно</a:t>
              </a:r>
              <a:r>
                <a:rPr lang="en-US" dirty="0">
                  <a:ea typeface="+mn-lt"/>
                  <a:cs typeface="+mn-lt"/>
                </a:rPr>
                <a:t> 64. И </a:t>
              </a:r>
              <a:r>
                <a:rPr lang="en-US" dirty="0" err="1">
                  <a:ea typeface="+mn-lt"/>
                  <a:cs typeface="+mn-lt"/>
                </a:rPr>
                <a:t>за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отвечает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присваивания</a:t>
              </a:r>
              <a:r>
                <a:rPr lang="en-US" dirty="0">
                  <a:ea typeface="+mn-lt"/>
                  <a:cs typeface="+mn-lt"/>
                </a:rPr>
                <a:t>. </a:t>
              </a:r>
              <a:endParaRPr lang="en-US"/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FA8197-C4F3-46E2-A293-8CC3C0389E1A}"/>
              </a:ext>
            </a:extLst>
          </p:cNvPr>
          <p:cNvSpPr/>
          <p:nvPr/>
        </p:nvSpPr>
        <p:spPr>
          <a:xfrm>
            <a:off x="4505569" y="2229337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Calibri"/>
              </a:rPr>
              <a:t>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EB588-B0CC-4CD1-892E-C956B8FE39AF}"/>
              </a:ext>
            </a:extLst>
          </p:cNvPr>
          <p:cNvSpPr txBox="1"/>
          <p:nvPr/>
        </p:nvSpPr>
        <p:spPr>
          <a:xfrm>
            <a:off x="6228861" y="2340707"/>
            <a:ext cx="13364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=  64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4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72324-E5BE-4D6F-B454-90B1EE386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82706"/>
              </p:ext>
            </p:extLst>
          </p:nvPr>
        </p:nvGraphicFramePr>
        <p:xfrm>
          <a:off x="674077" y="2432538"/>
          <a:ext cx="10873092" cy="178367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18273">
                  <a:extLst>
                    <a:ext uri="{9D8B030D-6E8A-4147-A177-3AD203B41FA5}">
                      <a16:colId xmlns:a16="http://schemas.microsoft.com/office/drawing/2014/main" val="374578765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37719069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773364397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3815938891"/>
                    </a:ext>
                  </a:extLst>
                </a:gridCol>
              </a:tblGrid>
              <a:tr h="349974"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Оператор​​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Название​​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Объяснение​​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Примеры​​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55603"/>
                  </a:ext>
                </a:extLst>
              </a:tr>
              <a:tr h="5949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Присваивает значение справа левой части​​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 = 7​​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0241"/>
                  </a:ext>
                </a:extLst>
              </a:tr>
              <a:tr h="7436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+=​​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Сложение и 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Суммирует значение обеих сторон и присваивает его выражению слева​​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 += 2 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a = a + 2​​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1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24C4EB-7000-4609-9904-BEDE42EC2203}"/>
              </a:ext>
            </a:extLst>
          </p:cNvPr>
          <p:cNvSpPr txBox="1"/>
          <p:nvPr/>
        </p:nvSpPr>
        <p:spPr>
          <a:xfrm>
            <a:off x="4209521" y="342467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присваивания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7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151B9-5559-4356-8537-D0ECFB51E350}"/>
              </a:ext>
            </a:extLst>
          </p:cNvPr>
          <p:cNvSpPr txBox="1"/>
          <p:nvPr/>
        </p:nvSpPr>
        <p:spPr>
          <a:xfrm>
            <a:off x="4209521" y="342467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принадлежности</a:t>
            </a:r>
            <a:endParaRPr lang="en-US" sz="2400" b="1" dirty="0" err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92B6-F99B-475B-8DFB-60004EABDE81}"/>
              </a:ext>
            </a:extLst>
          </p:cNvPr>
          <p:cNvSpPr txBox="1"/>
          <p:nvPr/>
        </p:nvSpPr>
        <p:spPr>
          <a:xfrm>
            <a:off x="3884247" y="2389554"/>
            <a:ext cx="11996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in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1EE51D-070D-4534-BB3B-E313ACF902D8}"/>
              </a:ext>
            </a:extLst>
          </p:cNvPr>
          <p:cNvSpPr/>
          <p:nvPr/>
        </p:nvSpPr>
        <p:spPr>
          <a:xfrm>
            <a:off x="2053492" y="2219568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+mn-lt"/>
                <a:cs typeface="+mn-lt"/>
              </a:rPr>
              <a:t>speed</a:t>
            </a:r>
            <a:endParaRPr lang="en-US" b="1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A9EF32-DE2D-4E4B-8CBB-D84F59196AF1}"/>
              </a:ext>
            </a:extLst>
          </p:cNvPr>
          <p:cNvSpPr/>
          <p:nvPr/>
        </p:nvSpPr>
        <p:spPr>
          <a:xfrm>
            <a:off x="6899030" y="2219568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B9094-2804-4448-A31C-68101C7AA63D}"/>
              </a:ext>
            </a:extLst>
          </p:cNvPr>
          <p:cNvSpPr/>
          <p:nvPr/>
        </p:nvSpPr>
        <p:spPr>
          <a:xfrm>
            <a:off x="5072183" y="2219567"/>
            <a:ext cx="1455614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+mn-lt"/>
                <a:cs typeface="+mn-lt"/>
              </a:rPr>
              <a:t>speed</a:t>
            </a:r>
            <a:endParaRPr lang="en-US" b="1" dirty="0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B18CDC-842E-4B35-B0F0-298116334910}"/>
              </a:ext>
            </a:extLst>
          </p:cNvPr>
          <p:cNvSpPr/>
          <p:nvPr/>
        </p:nvSpPr>
        <p:spPr>
          <a:xfrm>
            <a:off x="8725876" y="2219568"/>
            <a:ext cx="1787767" cy="9183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277DF-6BEE-480F-951E-96C4C7307ED6}"/>
              </a:ext>
            </a:extLst>
          </p:cNvPr>
          <p:cNvSpPr txBox="1"/>
          <p:nvPr/>
        </p:nvSpPr>
        <p:spPr>
          <a:xfrm>
            <a:off x="4626708" y="2184400"/>
            <a:ext cx="2813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[</a:t>
            </a:r>
            <a:endParaRPr lang="en-US" sz="54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C073-04C0-465E-832C-88AAC7B8214B}"/>
              </a:ext>
            </a:extLst>
          </p:cNvPr>
          <p:cNvSpPr txBox="1"/>
          <p:nvPr/>
        </p:nvSpPr>
        <p:spPr>
          <a:xfrm rot="10800000">
            <a:off x="10722707" y="2291861"/>
            <a:ext cx="2813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[</a:t>
            </a:r>
            <a:endParaRPr lang="en-US" sz="54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8ECA9-4A5A-42FA-B7AC-CDD51F89521D}"/>
              </a:ext>
            </a:extLst>
          </p:cNvPr>
          <p:cNvSpPr txBox="1"/>
          <p:nvPr/>
        </p:nvSpPr>
        <p:spPr>
          <a:xfrm>
            <a:off x="6576890" y="2796198"/>
            <a:ext cx="271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97B03-201A-40C9-A3C9-6136706C9BBB}"/>
              </a:ext>
            </a:extLst>
          </p:cNvPr>
          <p:cNvSpPr txBox="1"/>
          <p:nvPr/>
        </p:nvSpPr>
        <p:spPr>
          <a:xfrm>
            <a:off x="8413505" y="2796197"/>
            <a:ext cx="271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,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8B232-5DE9-47BB-8D99-B930E0D326DB}"/>
              </a:ext>
            </a:extLst>
          </p:cNvPr>
          <p:cNvGrpSpPr/>
          <p:nvPr/>
        </p:nvGrpSpPr>
        <p:grpSpPr>
          <a:xfrm>
            <a:off x="10160692" y="1180611"/>
            <a:ext cx="3170887" cy="761501"/>
            <a:chOff x="10160692" y="1180611"/>
            <a:chExt cx="3170887" cy="761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5154C9-9A11-44D3-9A8B-29FBFCADD299}"/>
                </a:ext>
              </a:extLst>
            </p:cNvPr>
            <p:cNvSpPr txBox="1"/>
            <p:nvPr/>
          </p:nvSpPr>
          <p:spPr>
            <a:xfrm>
              <a:off x="10588380" y="1180611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Список</a:t>
              </a:r>
              <a:endParaRPr lang="en-US" i="1" dirty="0" err="1">
                <a:cs typeface="Calibri"/>
              </a:endParaRP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62EE681B-B82D-41EF-B860-1DDFF4534F0A}"/>
                </a:ext>
              </a:extLst>
            </p:cNvPr>
            <p:cNvSpPr/>
            <p:nvPr/>
          </p:nvSpPr>
          <p:spPr>
            <a:xfrm rot="2940000">
              <a:off x="10277923" y="1531804"/>
              <a:ext cx="293077" cy="527539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E4C29D-D7C6-49F7-B444-C8E02AE9649E}"/>
              </a:ext>
            </a:extLst>
          </p:cNvPr>
          <p:cNvSpPr txBox="1"/>
          <p:nvPr/>
        </p:nvSpPr>
        <p:spPr>
          <a:xfrm>
            <a:off x="2252784" y="4724400"/>
            <a:ext cx="77938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1D3C"/>
                </a:solidFill>
              </a:rPr>
              <a:t>Эти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операторы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проверяют</a:t>
            </a:r>
            <a:r>
              <a:rPr lang="en-US" sz="2000" dirty="0">
                <a:solidFill>
                  <a:srgbClr val="001D3C"/>
                </a:solidFill>
              </a:rPr>
              <a:t>, </a:t>
            </a:r>
            <a:r>
              <a:rPr lang="en-US" sz="2000" dirty="0" err="1">
                <a:solidFill>
                  <a:srgbClr val="001D3C"/>
                </a:solidFill>
              </a:rPr>
              <a:t>является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ли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значение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частью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последовательности</a:t>
            </a:r>
            <a:r>
              <a:rPr lang="en-US" sz="2000" dirty="0">
                <a:solidFill>
                  <a:srgbClr val="001D3C"/>
                </a:solidFill>
              </a:rPr>
              <a:t>. </a:t>
            </a:r>
            <a:r>
              <a:rPr lang="en-US" sz="2000" dirty="0" err="1">
                <a:solidFill>
                  <a:srgbClr val="001D3C"/>
                </a:solidFill>
              </a:rPr>
              <a:t>Последовательность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может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быть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списком</a:t>
            </a:r>
            <a:r>
              <a:rPr lang="en-US" sz="2000" dirty="0">
                <a:solidFill>
                  <a:srgbClr val="001D3C"/>
                </a:solidFill>
              </a:rPr>
              <a:t>, </a:t>
            </a:r>
            <a:r>
              <a:rPr lang="en-US" sz="2000" dirty="0" err="1">
                <a:solidFill>
                  <a:srgbClr val="001D3C"/>
                </a:solidFill>
              </a:rPr>
              <a:t>строкой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или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кортежем</a:t>
            </a:r>
            <a:r>
              <a:rPr lang="en-US" sz="2000" dirty="0">
                <a:solidFill>
                  <a:srgbClr val="001D3C"/>
                </a:solidFill>
              </a:rPr>
              <a:t>. </a:t>
            </a:r>
            <a:r>
              <a:rPr lang="en-US" sz="2000" dirty="0" err="1">
                <a:solidFill>
                  <a:srgbClr val="001D3C"/>
                </a:solidFill>
              </a:rPr>
              <a:t>Есть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всего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два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таких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оператора</a:t>
            </a:r>
            <a:r>
              <a:rPr lang="en-US" sz="2000" dirty="0">
                <a:solidFill>
                  <a:srgbClr val="001D3C"/>
                </a:solidFill>
              </a:rPr>
              <a:t>: in и not in.</a:t>
            </a:r>
            <a:r>
              <a:rPr lang="en-US" sz="2000" dirty="0">
                <a:solidFill>
                  <a:srgbClr val="001D3C"/>
                </a:solidFill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295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17515"/>
              </p:ext>
            </p:extLst>
          </p:nvPr>
        </p:nvGraphicFramePr>
        <p:xfrm>
          <a:off x="1910580" y="1927399"/>
          <a:ext cx="8877508" cy="242345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является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членом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последовательности</a:t>
                      </a:r>
                      <a:endParaRPr lang="en-US" sz="16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pets=['</a:t>
                      </a:r>
                      <a:r>
                        <a:rPr lang="en-US" sz="1600" u="none" strike="noStrike" noProof="0" dirty="0" err="1"/>
                        <a:t>dog','cat</a:t>
                      </a:r>
                      <a:r>
                        <a:rPr lang="en-US" sz="1600" u="none" strike="noStrike" noProof="0" dirty="0"/>
                        <a:t>', 'ferret']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'fox' in pets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Нет</a:t>
                      </a:r>
                      <a:r>
                        <a:rPr lang="en-US" sz="1600" u="none" strike="noStrike" noProof="0" dirty="0"/>
                        <a:t> в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оператор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 НЕ </a:t>
                      </a:r>
                      <a:r>
                        <a:rPr lang="en-US" sz="1600" u="none" strike="noStrike" noProof="0" dirty="0" err="1"/>
                        <a:t>является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членом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последовательности</a:t>
                      </a:r>
                      <a:r>
                        <a:rPr lang="en-US" sz="1600" u="none" strike="noStrike" noProof="0" dirty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'fox' not in pets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2964F9-ABB9-4C84-8022-C2C06D8AED6E}"/>
              </a:ext>
            </a:extLst>
          </p:cNvPr>
          <p:cNvSpPr txBox="1"/>
          <p:nvPr/>
        </p:nvSpPr>
        <p:spPr>
          <a:xfrm>
            <a:off x="4209521" y="342467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принадлежности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0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151B9-5559-4356-8537-D0ECFB51E350}"/>
              </a:ext>
            </a:extLst>
          </p:cNvPr>
          <p:cNvSpPr txBox="1"/>
          <p:nvPr/>
        </p:nvSpPr>
        <p:spPr>
          <a:xfrm>
            <a:off x="4209521" y="342467"/>
            <a:ext cx="43781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тождественности</a:t>
            </a:r>
            <a:endParaRPr lang="en-US" sz="2400" b="1" dirty="0" err="1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E4C29D-D7C6-49F7-B444-C8E02AE9649E}"/>
              </a:ext>
            </a:extLst>
          </p:cNvPr>
          <p:cNvSpPr txBox="1"/>
          <p:nvPr/>
        </p:nvSpPr>
        <p:spPr>
          <a:xfrm>
            <a:off x="2418861" y="4939323"/>
            <a:ext cx="77938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Эти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операторы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проверяют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являются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6C3A"/>
                </a:solidFill>
                <a:ea typeface="+mn-lt"/>
                <a:cs typeface="+mn-lt"/>
              </a:rPr>
              <a:t>одинаковыми</a:t>
            </a:r>
            <a:r>
              <a:rPr lang="en-US" sz="2000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занимают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одну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ту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же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позицию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памяти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EE78D3E-C8DE-4FF5-86DD-C3D657D3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45" y="1658233"/>
            <a:ext cx="1990970" cy="1988227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316D6A0-B8B7-4831-96BB-8C4C4CCD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629" y="1658233"/>
            <a:ext cx="1990970" cy="1988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56DC2-620A-4A4A-BB8A-4C3EF40FEA3D}"/>
              </a:ext>
            </a:extLst>
          </p:cNvPr>
          <p:cNvSpPr txBox="1"/>
          <p:nvPr/>
        </p:nvSpPr>
        <p:spPr>
          <a:xfrm>
            <a:off x="5183554" y="2545862"/>
            <a:ext cx="613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cs typeface="Calibri"/>
              </a:rPr>
              <a:t>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D1ED4-763E-483E-8CE7-63E91635EE1B}"/>
              </a:ext>
            </a:extLst>
          </p:cNvPr>
          <p:cNvSpPr txBox="1"/>
          <p:nvPr/>
        </p:nvSpPr>
        <p:spPr>
          <a:xfrm>
            <a:off x="8553938" y="2467708"/>
            <a:ext cx="1990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= True</a:t>
            </a:r>
          </a:p>
        </p:txBody>
      </p:sp>
    </p:spTree>
    <p:extLst>
      <p:ext uri="{BB962C8B-B14F-4D97-AF65-F5344CB8AC3E}">
        <p14:creationId xmlns:p14="http://schemas.microsoft.com/office/powerpoint/2010/main" val="39193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68839"/>
              </p:ext>
            </p:extLst>
          </p:nvPr>
        </p:nvGraphicFramePr>
        <p:xfrm>
          <a:off x="2055982" y="1732469"/>
          <a:ext cx="8877508" cy="276830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операнды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тождественны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вернется</a:t>
                      </a:r>
                      <a:r>
                        <a:rPr lang="en-US" sz="1600" u="none" strike="noStrike" noProof="0" dirty="0"/>
                        <a:t> True. В </a:t>
                      </a:r>
                      <a:r>
                        <a:rPr lang="en-US" sz="1600" u="none" strike="noStrike" noProof="0" dirty="0" err="1"/>
                        <a:t>противном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случае</a:t>
                      </a:r>
                      <a:r>
                        <a:rPr lang="en-US" sz="1600" u="none" strike="noStrike" noProof="0" dirty="0"/>
                        <a:t> 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is 20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операнды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не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тождественны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вернется</a:t>
                      </a:r>
                      <a:r>
                        <a:rPr lang="en-US" sz="1600" u="none" strike="noStrike" noProof="0" dirty="0"/>
                        <a:t> True. В </a:t>
                      </a:r>
                      <a:r>
                        <a:rPr lang="en-US" sz="1600" u="none" strike="noStrike" noProof="0" dirty="0" err="1"/>
                        <a:t>противном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случае</a:t>
                      </a:r>
                      <a:r>
                        <a:rPr lang="en-US" sz="1600" u="none" strike="noStrike" noProof="0" dirty="0"/>
                        <a:t> 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is not 20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4D9777-074C-4659-AC7C-4E35287EB223}"/>
              </a:ext>
            </a:extLst>
          </p:cNvPr>
          <p:cNvSpPr txBox="1"/>
          <p:nvPr/>
        </p:nvSpPr>
        <p:spPr>
          <a:xfrm>
            <a:off x="2536092" y="5457093"/>
            <a:ext cx="797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1D3C"/>
                </a:solidFill>
              </a:rPr>
              <a:t>Если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операнды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FF6C3A"/>
                </a:solidFill>
              </a:rPr>
              <a:t>тождественны</a:t>
            </a:r>
            <a:r>
              <a:rPr lang="en-US" dirty="0">
                <a:solidFill>
                  <a:srgbClr val="001D3C"/>
                </a:solidFill>
              </a:rPr>
              <a:t>, </a:t>
            </a:r>
            <a:r>
              <a:rPr lang="en-US" dirty="0" err="1">
                <a:solidFill>
                  <a:srgbClr val="001D3C"/>
                </a:solidFill>
              </a:rPr>
              <a:t>то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вернется</a:t>
            </a:r>
            <a:r>
              <a:rPr lang="en-US" dirty="0">
                <a:solidFill>
                  <a:srgbClr val="001D3C"/>
                </a:solidFill>
              </a:rPr>
              <a:t> True. В </a:t>
            </a:r>
            <a:r>
              <a:rPr lang="en-US" dirty="0" err="1">
                <a:solidFill>
                  <a:srgbClr val="001D3C"/>
                </a:solidFill>
              </a:rPr>
              <a:t>противном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случае</a:t>
            </a:r>
            <a:r>
              <a:rPr lang="en-US" dirty="0">
                <a:solidFill>
                  <a:srgbClr val="001D3C"/>
                </a:solidFill>
              </a:rPr>
              <a:t> — False.</a:t>
            </a:r>
            <a:r>
              <a:rPr lang="en-US" dirty="0">
                <a:solidFill>
                  <a:srgbClr val="001D3C"/>
                </a:solidFill>
                <a:cs typeface="Calibr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3EB6-E68A-4DB2-992E-C420297DB47F}"/>
              </a:ext>
            </a:extLst>
          </p:cNvPr>
          <p:cNvSpPr txBox="1"/>
          <p:nvPr/>
        </p:nvSpPr>
        <p:spPr>
          <a:xfrm>
            <a:off x="4258367" y="381544"/>
            <a:ext cx="43781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тождественности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49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DB5EC1-A6D4-4018-BC88-0822CBC9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5" y="1297190"/>
            <a:ext cx="6738815" cy="5443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6E724-7E83-4B20-973D-C7D8EB039EDD}"/>
              </a:ext>
            </a:extLst>
          </p:cNvPr>
          <p:cNvSpPr txBox="1"/>
          <p:nvPr/>
        </p:nvSpPr>
        <p:spPr>
          <a:xfrm>
            <a:off x="4590521" y="215467"/>
            <a:ext cx="43781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Приоритет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операторов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EEE1271-2737-42A6-B31D-71388A9C45BE}"/>
              </a:ext>
            </a:extLst>
          </p:cNvPr>
          <p:cNvSpPr/>
          <p:nvPr/>
        </p:nvSpPr>
        <p:spPr>
          <a:xfrm rot="10800000">
            <a:off x="8159221" y="2187565"/>
            <a:ext cx="693615" cy="2539999"/>
          </a:xfrm>
          <a:prstGeom prst="downArrow">
            <a:avLst/>
          </a:prstGeom>
          <a:solidFill>
            <a:srgbClr val="FF6C3A"/>
          </a:solidFill>
          <a:ln>
            <a:solidFill>
              <a:srgbClr val="FF6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C3A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32352-5659-409D-8B54-C200A3ADF0ED}"/>
              </a:ext>
            </a:extLst>
          </p:cNvPr>
          <p:cNvSpPr txBox="1"/>
          <p:nvPr/>
        </p:nvSpPr>
        <p:spPr>
          <a:xfrm>
            <a:off x="8970351" y="3255352"/>
            <a:ext cx="2108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Сила</a:t>
            </a:r>
            <a:r>
              <a:rPr lang="en-US" sz="2000" b="1" dirty="0"/>
              <a:t> </a:t>
            </a:r>
            <a:r>
              <a:rPr lang="en-US" sz="2000" b="1" dirty="0" err="1"/>
              <a:t>приоритета</a:t>
            </a:r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9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D5453-53C0-4969-8679-7917ED8A72F0}"/>
              </a:ext>
            </a:extLst>
          </p:cNvPr>
          <p:cNvSpPr txBox="1"/>
          <p:nvPr/>
        </p:nvSpPr>
        <p:spPr>
          <a:xfrm>
            <a:off x="3652675" y="108006"/>
            <a:ext cx="523783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Изменение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порядка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вычисления</a:t>
            </a:r>
            <a:endParaRPr lang="en-US" dirty="0" err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2DA9CA-3500-41A8-BCBE-F75B173CB84E}"/>
              </a:ext>
            </a:extLst>
          </p:cNvPr>
          <p:cNvGrpSpPr/>
          <p:nvPr/>
        </p:nvGrpSpPr>
        <p:grpSpPr>
          <a:xfrm>
            <a:off x="768269" y="1206296"/>
            <a:ext cx="6168471" cy="1041434"/>
            <a:chOff x="768269" y="1206296"/>
            <a:chExt cx="6168471" cy="10414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EB9855-0800-4114-BA51-62F3D69D7535}"/>
                </a:ext>
              </a:extLst>
            </p:cNvPr>
            <p:cNvSpPr/>
            <p:nvPr/>
          </p:nvSpPr>
          <p:spPr>
            <a:xfrm>
              <a:off x="768269" y="1206296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BD73CA5-C423-4733-ABA0-9C8FB4E94757}"/>
                </a:ext>
              </a:extLst>
            </p:cNvPr>
            <p:cNvSpPr/>
            <p:nvPr/>
          </p:nvSpPr>
          <p:spPr>
            <a:xfrm>
              <a:off x="3435267" y="1206296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40FBFB-4B33-494D-8A33-44E10C6DAEE4}"/>
                </a:ext>
              </a:extLst>
            </p:cNvPr>
            <p:cNvSpPr txBox="1"/>
            <p:nvPr/>
          </p:nvSpPr>
          <p:spPr>
            <a:xfrm>
              <a:off x="2298449" y="129267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A54B4A1-901B-4E16-9305-2F48C143CB1B}"/>
                </a:ext>
              </a:extLst>
            </p:cNvPr>
            <p:cNvSpPr/>
            <p:nvPr/>
          </p:nvSpPr>
          <p:spPr>
            <a:xfrm>
              <a:off x="6004574" y="1216065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40B40-385F-4127-9F89-4FD9BF2973FD}"/>
                </a:ext>
              </a:extLst>
            </p:cNvPr>
            <p:cNvSpPr txBox="1"/>
            <p:nvPr/>
          </p:nvSpPr>
          <p:spPr>
            <a:xfrm>
              <a:off x="4867756" y="1478289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*</a:t>
              </a:r>
              <a:endParaRPr lang="en-US" sz="4400" dirty="0">
                <a:cs typeface="Calibri" panose="020F0502020204030204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8A987-4529-49C5-AE04-15D615A6D000}"/>
              </a:ext>
            </a:extLst>
          </p:cNvPr>
          <p:cNvGrpSpPr/>
          <p:nvPr/>
        </p:nvGrpSpPr>
        <p:grpSpPr>
          <a:xfrm>
            <a:off x="3011602" y="1292674"/>
            <a:ext cx="4388975" cy="769442"/>
            <a:chOff x="3011602" y="1292674"/>
            <a:chExt cx="4388975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47B73A-F887-4251-8DB4-FE52B5F6C37A}"/>
                </a:ext>
              </a:extLst>
            </p:cNvPr>
            <p:cNvSpPr txBox="1"/>
            <p:nvPr/>
          </p:nvSpPr>
          <p:spPr>
            <a:xfrm>
              <a:off x="3011602" y="129267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FCDF4A-0866-4F40-87CD-32EACBA18CDB}"/>
                </a:ext>
              </a:extLst>
            </p:cNvPr>
            <p:cNvSpPr txBox="1"/>
            <p:nvPr/>
          </p:nvSpPr>
          <p:spPr>
            <a:xfrm>
              <a:off x="6987679" y="1292674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F3E6A-AA1D-4F60-A145-A18091B83225}"/>
              </a:ext>
            </a:extLst>
          </p:cNvPr>
          <p:cNvGrpSpPr/>
          <p:nvPr/>
        </p:nvGrpSpPr>
        <p:grpSpPr>
          <a:xfrm>
            <a:off x="403217" y="1302442"/>
            <a:ext cx="7212283" cy="769442"/>
            <a:chOff x="403217" y="1302442"/>
            <a:chExt cx="7212283" cy="76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8B7F71-ED16-4A38-A1E4-B565C90197DD}"/>
                </a:ext>
              </a:extLst>
            </p:cNvPr>
            <p:cNvSpPr txBox="1"/>
            <p:nvPr/>
          </p:nvSpPr>
          <p:spPr>
            <a:xfrm>
              <a:off x="7202602" y="1302443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064EA3-8C44-4A84-8659-942DC342AF47}"/>
                </a:ext>
              </a:extLst>
            </p:cNvPr>
            <p:cNvSpPr txBox="1"/>
            <p:nvPr/>
          </p:nvSpPr>
          <p:spPr>
            <a:xfrm>
              <a:off x="403217" y="1302442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0B5053-257A-408F-ABA9-200E3E5E2605}"/>
              </a:ext>
            </a:extLst>
          </p:cNvPr>
          <p:cNvGrpSpPr/>
          <p:nvPr/>
        </p:nvGrpSpPr>
        <p:grpSpPr>
          <a:xfrm>
            <a:off x="748730" y="3033142"/>
            <a:ext cx="6168471" cy="1041434"/>
            <a:chOff x="748730" y="3033142"/>
            <a:chExt cx="6168471" cy="104143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ADE7B05-3233-4A40-9110-0FD7EE7EC547}"/>
                </a:ext>
              </a:extLst>
            </p:cNvPr>
            <p:cNvSpPr/>
            <p:nvPr/>
          </p:nvSpPr>
          <p:spPr>
            <a:xfrm>
              <a:off x="748730" y="303314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489AFB2-95BD-4839-9B13-78912808E8A2}"/>
                </a:ext>
              </a:extLst>
            </p:cNvPr>
            <p:cNvSpPr/>
            <p:nvPr/>
          </p:nvSpPr>
          <p:spPr>
            <a:xfrm>
              <a:off x="3415728" y="303314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960A64-ED26-48AE-9282-AAC52411B3FF}"/>
                </a:ext>
              </a:extLst>
            </p:cNvPr>
            <p:cNvSpPr txBox="1"/>
            <p:nvPr/>
          </p:nvSpPr>
          <p:spPr>
            <a:xfrm>
              <a:off x="2278909" y="3119521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0EAB127-17FE-4898-8638-20069E0ACD22}"/>
                </a:ext>
              </a:extLst>
            </p:cNvPr>
            <p:cNvSpPr/>
            <p:nvPr/>
          </p:nvSpPr>
          <p:spPr>
            <a:xfrm>
              <a:off x="5985035" y="3042911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E518D1-198B-4F06-BACF-A0CD53DEC11B}"/>
                </a:ext>
              </a:extLst>
            </p:cNvPr>
            <p:cNvSpPr txBox="1"/>
            <p:nvPr/>
          </p:nvSpPr>
          <p:spPr>
            <a:xfrm>
              <a:off x="4848217" y="330513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*</a:t>
              </a:r>
              <a:endParaRPr lang="en-US" sz="4400" dirty="0">
                <a:cs typeface="Calibri" panose="020F0502020204030204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479D89-CDD0-420C-9AAA-89C01B17D097}"/>
              </a:ext>
            </a:extLst>
          </p:cNvPr>
          <p:cNvGrpSpPr/>
          <p:nvPr/>
        </p:nvGrpSpPr>
        <p:grpSpPr>
          <a:xfrm>
            <a:off x="452063" y="3119518"/>
            <a:ext cx="4301052" cy="779211"/>
            <a:chOff x="452063" y="3119518"/>
            <a:chExt cx="4301052" cy="7792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8AE1FD-7994-4C4F-B2EB-C024C9A164D5}"/>
                </a:ext>
              </a:extLst>
            </p:cNvPr>
            <p:cNvSpPr txBox="1"/>
            <p:nvPr/>
          </p:nvSpPr>
          <p:spPr>
            <a:xfrm>
              <a:off x="4340217" y="3129288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6CA1EC-7434-40F3-9EA3-736DD841AD11}"/>
                </a:ext>
              </a:extLst>
            </p:cNvPr>
            <p:cNvSpPr txBox="1"/>
            <p:nvPr/>
          </p:nvSpPr>
          <p:spPr>
            <a:xfrm>
              <a:off x="452063" y="3119518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0D7684-02A9-4142-944B-48AC162736F8}"/>
              </a:ext>
            </a:extLst>
          </p:cNvPr>
          <p:cNvSpPr txBox="1"/>
          <p:nvPr/>
        </p:nvSpPr>
        <p:spPr>
          <a:xfrm>
            <a:off x="5388710" y="2213708"/>
            <a:ext cx="67485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 dirty="0" err="1"/>
              <a:t>Применение</a:t>
            </a:r>
            <a:r>
              <a:rPr lang="en-US" i="1" dirty="0"/>
              <a:t> </a:t>
            </a:r>
            <a:r>
              <a:rPr lang="en-US" i="1" dirty="0" err="1"/>
              <a:t>скобок</a:t>
            </a:r>
            <a:r>
              <a:rPr lang="en-US" i="1" dirty="0"/>
              <a:t> </a:t>
            </a:r>
            <a:r>
              <a:rPr lang="en-US" i="1" dirty="0" err="1"/>
              <a:t>облегчает</a:t>
            </a:r>
            <a:r>
              <a:rPr lang="en-US" i="1" dirty="0"/>
              <a:t> </a:t>
            </a:r>
            <a:r>
              <a:rPr lang="en-US" i="1" dirty="0" err="1"/>
              <a:t>восприятия</a:t>
            </a:r>
            <a:r>
              <a:rPr lang="en-US" i="1" dirty="0"/>
              <a:t> </a:t>
            </a:r>
            <a:r>
              <a:rPr lang="en-US" i="1" dirty="0" err="1"/>
              <a:t>кода</a:t>
            </a:r>
            <a:r>
              <a:rPr lang="en-US" i="1" dirty="0"/>
              <a:t>, а </a:t>
            </a:r>
            <a:r>
              <a:rPr lang="en-US" i="1" dirty="0" err="1"/>
              <a:t>так</a:t>
            </a:r>
            <a:r>
              <a:rPr lang="en-US" i="1" dirty="0"/>
              <a:t> </a:t>
            </a:r>
            <a:r>
              <a:rPr lang="en-US" i="1" dirty="0" err="1"/>
              <a:t>же</a:t>
            </a:r>
            <a:r>
              <a:rPr lang="en-US" i="1" dirty="0"/>
              <a:t> </a:t>
            </a:r>
            <a:r>
              <a:rPr lang="en-US" i="1" dirty="0" err="1"/>
              <a:t>может</a:t>
            </a:r>
            <a:r>
              <a:rPr lang="en-US" i="1" dirty="0"/>
              <a:t> </a:t>
            </a:r>
            <a:r>
              <a:rPr lang="en-US" i="1" dirty="0" err="1"/>
              <a:t>изменить</a:t>
            </a:r>
            <a:r>
              <a:rPr lang="en-US" i="1" dirty="0"/>
              <a:t> </a:t>
            </a:r>
            <a:r>
              <a:rPr lang="en-US" i="1" dirty="0" err="1"/>
              <a:t>приоритет</a:t>
            </a:r>
            <a:r>
              <a:rPr lang="en-US" i="1" dirty="0"/>
              <a:t> </a:t>
            </a:r>
            <a:r>
              <a:rPr lang="en-US" i="1" dirty="0" err="1"/>
              <a:t>операторов</a:t>
            </a:r>
            <a:r>
              <a:rPr lang="en-US" i="1" dirty="0"/>
              <a:t> в</a:t>
            </a:r>
            <a:endParaRPr lang="en-US" dirty="0"/>
          </a:p>
          <a:p>
            <a:pPr algn="r"/>
            <a:r>
              <a:rPr lang="en-US" i="1" dirty="0"/>
              <a:t> </a:t>
            </a:r>
            <a:r>
              <a:rPr lang="en-US" i="1" dirty="0" err="1"/>
              <a:t>выражении</a:t>
            </a:r>
            <a:r>
              <a:rPr lang="en-US" i="1" dirty="0"/>
              <a:t>.</a:t>
            </a:r>
            <a:r>
              <a:rPr lang="en-US" i="1" dirty="0">
                <a:cs typeface="Calibri"/>
              </a:rPr>
              <a:t>​</a:t>
            </a:r>
            <a:endParaRPr lang="en-US" dirty="0">
              <a:cs typeface="Calibri" panose="020F050202020403020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41EDBB-66A2-4F01-91ED-D6141F35B75A}"/>
              </a:ext>
            </a:extLst>
          </p:cNvPr>
          <p:cNvGrpSpPr/>
          <p:nvPr/>
        </p:nvGrpSpPr>
        <p:grpSpPr>
          <a:xfrm>
            <a:off x="729191" y="4801372"/>
            <a:ext cx="6168471" cy="949433"/>
            <a:chOff x="729191" y="4801372"/>
            <a:chExt cx="6168471" cy="94943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584868C-E062-454D-B552-04B03BCCAFCC}"/>
                </a:ext>
              </a:extLst>
            </p:cNvPr>
            <p:cNvSpPr/>
            <p:nvPr/>
          </p:nvSpPr>
          <p:spPr>
            <a:xfrm>
              <a:off x="729191" y="480137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7BAC348-E79C-460F-8C3D-3F39B120D473}"/>
                </a:ext>
              </a:extLst>
            </p:cNvPr>
            <p:cNvSpPr/>
            <p:nvPr/>
          </p:nvSpPr>
          <p:spPr>
            <a:xfrm>
              <a:off x="3396189" y="4801372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9C1EE3-CC58-4190-93F4-67C328053C56}"/>
                </a:ext>
              </a:extLst>
            </p:cNvPr>
            <p:cNvSpPr txBox="1"/>
            <p:nvPr/>
          </p:nvSpPr>
          <p:spPr>
            <a:xfrm>
              <a:off x="2259371" y="4887751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D9B3A8A-3A3E-48A4-8EFE-17E1FD0C9B7E}"/>
                </a:ext>
              </a:extLst>
            </p:cNvPr>
            <p:cNvSpPr/>
            <p:nvPr/>
          </p:nvSpPr>
          <p:spPr>
            <a:xfrm>
              <a:off x="5965496" y="4811141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03EC6F-6A44-41F9-B17C-0D5D318B8B0F}"/>
                </a:ext>
              </a:extLst>
            </p:cNvPr>
            <p:cNvSpPr txBox="1"/>
            <p:nvPr/>
          </p:nvSpPr>
          <p:spPr>
            <a:xfrm>
              <a:off x="4916601" y="4887750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-</a:t>
              </a:r>
              <a:endParaRPr lang="en-US" sz="4400" dirty="0">
                <a:cs typeface="Calibri" panose="020F0502020204030204"/>
              </a:endParaRPr>
            </a:p>
          </p:txBody>
        </p:sp>
      </p:grpSp>
      <p:sp>
        <p:nvSpPr>
          <p:cNvPr id="37" name="Arrow: Up 36">
            <a:extLst>
              <a:ext uri="{FF2B5EF4-FFF2-40B4-BE49-F238E27FC236}">
                <a16:creationId xmlns:a16="http://schemas.microsoft.com/office/drawing/2014/main" id="{B78A70D9-15E7-480A-930B-E52283AD857E}"/>
              </a:ext>
            </a:extLst>
          </p:cNvPr>
          <p:cNvSpPr/>
          <p:nvPr/>
        </p:nvSpPr>
        <p:spPr>
          <a:xfrm rot="5400000">
            <a:off x="3338104" y="3941141"/>
            <a:ext cx="488461" cy="4562230"/>
          </a:xfrm>
          <a:prstGeom prst="upArrow">
            <a:avLst/>
          </a:prstGeom>
          <a:solidFill>
            <a:srgbClr val="001D3C"/>
          </a:solidFill>
          <a:ln>
            <a:solidFill>
              <a:srgbClr val="00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C60B68-DC70-481B-B374-3DE36608E360}"/>
              </a:ext>
            </a:extLst>
          </p:cNvPr>
          <p:cNvSpPr txBox="1"/>
          <p:nvPr/>
        </p:nvSpPr>
        <p:spPr>
          <a:xfrm>
            <a:off x="7156938" y="5242169"/>
            <a:ext cx="49803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Операторы</a:t>
            </a:r>
            <a:r>
              <a:rPr lang="en-US" i="1" dirty="0"/>
              <a:t> с </a:t>
            </a:r>
            <a:r>
              <a:rPr lang="en-US" i="1" dirty="0" err="1"/>
              <a:t>равным</a:t>
            </a:r>
            <a:r>
              <a:rPr lang="en-US" i="1" dirty="0"/>
              <a:t> </a:t>
            </a:r>
            <a:r>
              <a:rPr lang="en-US" i="1" dirty="0" err="1"/>
              <a:t>приоритетом</a:t>
            </a:r>
            <a:r>
              <a:rPr lang="en-US" i="1" dirty="0"/>
              <a:t> </a:t>
            </a:r>
            <a:r>
              <a:rPr lang="en-US" i="1" dirty="0" err="1"/>
              <a:t>выполнения</a:t>
            </a:r>
            <a:r>
              <a:rPr lang="en-US" i="1" dirty="0"/>
              <a:t> </a:t>
            </a:r>
            <a:r>
              <a:rPr lang="en-US" i="1" dirty="0" err="1"/>
              <a:t>обрабатываются</a:t>
            </a:r>
            <a:r>
              <a:rPr lang="en-US" i="1" dirty="0"/>
              <a:t> </a:t>
            </a:r>
            <a:r>
              <a:rPr lang="en-US" i="1" dirty="0" err="1"/>
              <a:t>слева</a:t>
            </a:r>
            <a:r>
              <a:rPr lang="en-US" i="1" dirty="0"/>
              <a:t> </a:t>
            </a:r>
            <a:r>
              <a:rPr lang="en-US" i="1" dirty="0" err="1"/>
              <a:t>направо</a:t>
            </a:r>
            <a:r>
              <a:rPr lang="en-US" i="1" dirty="0"/>
              <a:t>.</a:t>
            </a:r>
            <a:r>
              <a:rPr lang="en-US" i="1" dirty="0"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824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4B36E963-03E0-4EF9-8ABB-5B0CEA42C8D6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Выражения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70AC-44ED-4769-BBC2-B6765DF02BB0}"/>
              </a:ext>
            </a:extLst>
          </p:cNvPr>
          <p:cNvSpPr txBox="1"/>
          <p:nvPr/>
        </p:nvSpPr>
        <p:spPr>
          <a:xfrm>
            <a:off x="719015" y="3981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Вывод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1374B-B5B2-434B-9F9F-09751293F2DF}"/>
              </a:ext>
            </a:extLst>
          </p:cNvPr>
          <p:cNvSpPr txBox="1"/>
          <p:nvPr/>
        </p:nvSpPr>
        <p:spPr>
          <a:xfrm>
            <a:off x="754429" y="1623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Код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033521-D56F-42AC-9611-9CBFF3C0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17" y="4815010"/>
            <a:ext cx="2732209" cy="901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06CB9-7B95-40F0-BDA9-3561555C4EA7}"/>
              </a:ext>
            </a:extLst>
          </p:cNvPr>
          <p:cNvSpPr txBox="1"/>
          <p:nvPr/>
        </p:nvSpPr>
        <p:spPr>
          <a:xfrm>
            <a:off x="6361967" y="1623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Код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A8D7C-D5FE-46E7-B782-698BC20DB562}"/>
              </a:ext>
            </a:extLst>
          </p:cNvPr>
          <p:cNvSpPr txBox="1"/>
          <p:nvPr/>
        </p:nvSpPr>
        <p:spPr>
          <a:xfrm>
            <a:off x="6365629" y="3981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Вывод</a:t>
            </a:r>
            <a:r>
              <a:rPr lang="en-US" b="1" dirty="0">
                <a:cs typeface="Calibri"/>
              </a:rPr>
              <a:t>: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FC63D314-3DB8-451B-9E0B-01346CC0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15" y="2237401"/>
            <a:ext cx="4921738" cy="11229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A9D9F2D-5384-4F83-8C1B-69CE57588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015" y="4811427"/>
            <a:ext cx="4032738" cy="527376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5372CF20-53D9-4028-B85F-891C16BB4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19" y="2163749"/>
            <a:ext cx="4922874" cy="1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32A2B-D1F8-4BCC-BBE9-42CDC0DCB5BD}"/>
              </a:ext>
            </a:extLst>
          </p:cNvPr>
          <p:cNvSpPr txBox="1"/>
          <p:nvPr/>
        </p:nvSpPr>
        <p:spPr>
          <a:xfrm>
            <a:off x="4845883" y="222054"/>
            <a:ext cx="236772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1EA524-19F8-46EE-B655-B43E018CACD4}"/>
              </a:ext>
            </a:extLst>
          </p:cNvPr>
          <p:cNvGrpSpPr/>
          <p:nvPr/>
        </p:nvGrpSpPr>
        <p:grpSpPr>
          <a:xfrm>
            <a:off x="1005737" y="5291678"/>
            <a:ext cx="9760248" cy="1251190"/>
            <a:chOff x="677899" y="1880399"/>
            <a:chExt cx="9760248" cy="1251190"/>
          </a:xfrm>
        </p:grpSpPr>
        <p:sp>
          <p:nvSpPr>
            <p:cNvPr id="8" name="Google Shape;114;p16">
              <a:extLst>
                <a:ext uri="{FF2B5EF4-FFF2-40B4-BE49-F238E27FC236}">
                  <a16:creationId xmlns:a16="http://schemas.microsoft.com/office/drawing/2014/main" id="{86672718-8146-4850-BF1E-6E871F8BE098}"/>
                </a:ext>
              </a:extLst>
            </p:cNvPr>
            <p:cNvSpPr/>
            <p:nvPr/>
          </p:nvSpPr>
          <p:spPr>
            <a:xfrm>
              <a:off x="677899" y="1880399"/>
              <a:ext cx="9760248" cy="1251190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2F9504B1-7E0C-406F-9635-0B8026F9FEC4}"/>
                </a:ext>
              </a:extLst>
            </p:cNvPr>
            <p:cNvSpPr txBox="1"/>
            <p:nvPr/>
          </p:nvSpPr>
          <p:spPr>
            <a:xfrm>
              <a:off x="915536" y="2029455"/>
              <a:ext cx="9483968" cy="92333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Операторы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–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некий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функционал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производящий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какие-либо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действия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который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может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быть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представлен</a:t>
              </a:r>
              <a:r>
                <a:rPr lang="en-US" dirty="0">
                  <a:ea typeface="+mn-lt"/>
                  <a:cs typeface="+mn-lt"/>
                </a:rPr>
                <a:t> в </a:t>
              </a:r>
              <a:r>
                <a:rPr lang="en-US" dirty="0" err="1">
                  <a:ea typeface="+mn-lt"/>
                  <a:cs typeface="+mn-lt"/>
                </a:rPr>
                <a:t>виде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символов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как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например</a:t>
              </a:r>
              <a:r>
                <a:rPr lang="en-US" dirty="0">
                  <a:ea typeface="+mn-lt"/>
                  <a:cs typeface="+mn-lt"/>
                </a:rPr>
                <a:t> + ,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специальных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зарезервированных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слов</a:t>
              </a:r>
              <a:r>
                <a:rPr lang="en-US" dirty="0">
                  <a:ea typeface="+mn-lt"/>
                  <a:cs typeface="+mn-lt"/>
                </a:rPr>
                <a:t>. 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07FDCD-3F45-4A02-8A9B-E3DD140BECC8}"/>
              </a:ext>
            </a:extLst>
          </p:cNvPr>
          <p:cNvGrpSpPr/>
          <p:nvPr/>
        </p:nvGrpSpPr>
        <p:grpSpPr>
          <a:xfrm>
            <a:off x="3796730" y="2378603"/>
            <a:ext cx="3599164" cy="939664"/>
            <a:chOff x="3796730" y="2378603"/>
            <a:chExt cx="3599164" cy="9396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DBED17-31EA-49EA-97E8-7AE025E5B545}"/>
                </a:ext>
              </a:extLst>
            </p:cNvPr>
            <p:cNvSpPr/>
            <p:nvPr/>
          </p:nvSpPr>
          <p:spPr>
            <a:xfrm>
              <a:off x="3796730" y="2378603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954A3A-A777-430A-A3C8-0EBD3780BBB8}"/>
                </a:ext>
              </a:extLst>
            </p:cNvPr>
            <p:cNvSpPr/>
            <p:nvPr/>
          </p:nvSpPr>
          <p:spPr>
            <a:xfrm>
              <a:off x="6463728" y="2378603"/>
              <a:ext cx="932166" cy="93966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9CD5DF-3D2C-456F-8A39-5A2B97914C35}"/>
                </a:ext>
              </a:extLst>
            </p:cNvPr>
            <p:cNvSpPr txBox="1"/>
            <p:nvPr/>
          </p:nvSpPr>
          <p:spPr>
            <a:xfrm>
              <a:off x="5326910" y="2464982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6FA92E-751F-48DD-BE04-921BDD50B182}"/>
              </a:ext>
            </a:extLst>
          </p:cNvPr>
          <p:cNvGrpSpPr/>
          <p:nvPr/>
        </p:nvGrpSpPr>
        <p:grpSpPr>
          <a:xfrm>
            <a:off x="5723588" y="3283444"/>
            <a:ext cx="1631041" cy="926457"/>
            <a:chOff x="5723588" y="3283444"/>
            <a:chExt cx="1631041" cy="926457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E71B80B6-7574-4C94-B362-0BE695AC431A}"/>
                </a:ext>
              </a:extLst>
            </p:cNvPr>
            <p:cNvSpPr/>
            <p:nvPr/>
          </p:nvSpPr>
          <p:spPr>
            <a:xfrm rot="8640000">
              <a:off x="5723588" y="3283444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0BF30-AABB-4EE5-917D-09DC3C6EBA4E}"/>
                </a:ext>
              </a:extLst>
            </p:cNvPr>
            <p:cNvSpPr txBox="1"/>
            <p:nvPr/>
          </p:nvSpPr>
          <p:spPr>
            <a:xfrm>
              <a:off x="6108847" y="3840569"/>
              <a:ext cx="124578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Оператор</a:t>
              </a:r>
              <a:endParaRPr lang="en-US" i="1"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EE181A-5732-4E1F-9A61-294B7F08B375}"/>
              </a:ext>
            </a:extLst>
          </p:cNvPr>
          <p:cNvGrpSpPr/>
          <p:nvPr/>
        </p:nvGrpSpPr>
        <p:grpSpPr>
          <a:xfrm>
            <a:off x="4616029" y="1368499"/>
            <a:ext cx="2055627" cy="931434"/>
            <a:chOff x="4616029" y="1368499"/>
            <a:chExt cx="2055627" cy="931434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A5395FD1-2FC9-419C-953E-888048697D6B}"/>
                </a:ext>
              </a:extLst>
            </p:cNvPr>
            <p:cNvSpPr/>
            <p:nvPr/>
          </p:nvSpPr>
          <p:spPr>
            <a:xfrm rot="2100000">
              <a:off x="4616029" y="1741723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FC9E59B4-C728-40AA-84D3-81E8F30DBB3B}"/>
                </a:ext>
              </a:extLst>
            </p:cNvPr>
            <p:cNvSpPr/>
            <p:nvPr/>
          </p:nvSpPr>
          <p:spPr>
            <a:xfrm rot="-2400000">
              <a:off x="6334959" y="1741723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213BAB-2114-4242-BD45-884DCEFF5D6E}"/>
                </a:ext>
              </a:extLst>
            </p:cNvPr>
            <p:cNvSpPr txBox="1"/>
            <p:nvPr/>
          </p:nvSpPr>
          <p:spPr>
            <a:xfrm>
              <a:off x="5045592" y="1368499"/>
              <a:ext cx="124578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Операнды</a:t>
              </a:r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0654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3D4115-3DCA-47A0-A020-B3D034145E81}"/>
              </a:ext>
            </a:extLst>
          </p:cNvPr>
          <p:cNvSpPr/>
          <p:nvPr/>
        </p:nvSpPr>
        <p:spPr>
          <a:xfrm>
            <a:off x="4991985" y="2227520"/>
            <a:ext cx="2215115" cy="1488557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Операторы в Python</a:t>
            </a:r>
            <a:endParaRPr lang="ru-RU" sz="20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46F741-BD60-4F6D-B76B-32BCABE23745}"/>
              </a:ext>
            </a:extLst>
          </p:cNvPr>
          <p:cNvGrpSpPr/>
          <p:nvPr/>
        </p:nvGrpSpPr>
        <p:grpSpPr>
          <a:xfrm>
            <a:off x="6931945" y="632635"/>
            <a:ext cx="2933295" cy="1635908"/>
            <a:chOff x="6931945" y="632635"/>
            <a:chExt cx="2933295" cy="1635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49B8D5-2BA9-472C-8AEF-62928B2E0715}"/>
                </a:ext>
              </a:extLst>
            </p:cNvPr>
            <p:cNvSpPr/>
            <p:nvPr/>
          </p:nvSpPr>
          <p:spPr>
            <a:xfrm>
              <a:off x="7180520" y="632635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принадлежности</a:t>
              </a:r>
              <a:endParaRPr lang="en-US" b="1">
                <a:cs typeface="Calibri" panose="020F0502020204030204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9BC8D31-1824-41AD-AC42-C9E3B2A75E96}"/>
                </a:ext>
              </a:extLst>
            </p:cNvPr>
            <p:cNvSpPr/>
            <p:nvPr/>
          </p:nvSpPr>
          <p:spPr>
            <a:xfrm rot="19020000">
              <a:off x="6931945" y="1781218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C57C9-432C-41D6-916F-8A0010362711}"/>
              </a:ext>
            </a:extLst>
          </p:cNvPr>
          <p:cNvGrpSpPr/>
          <p:nvPr/>
        </p:nvGrpSpPr>
        <p:grpSpPr>
          <a:xfrm>
            <a:off x="2785728" y="632635"/>
            <a:ext cx="2684720" cy="1671350"/>
            <a:chOff x="2785728" y="632635"/>
            <a:chExt cx="2684720" cy="16713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E8A8909-A54C-4D70-BAC6-A9745BA1F861}"/>
                </a:ext>
              </a:extLst>
            </p:cNvPr>
            <p:cNvSpPr/>
            <p:nvPr/>
          </p:nvSpPr>
          <p:spPr>
            <a:xfrm>
              <a:off x="2785728" y="632635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ea typeface="+mn-lt"/>
                  <a:cs typeface="+mn-lt"/>
                </a:rPr>
                <a:t>Операторы</a:t>
              </a:r>
              <a:r>
                <a:rPr lang="en-US" b="1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a typeface="+mn-lt"/>
                  <a:cs typeface="+mn-lt"/>
                </a:rPr>
                <a:t>тождественности</a:t>
              </a:r>
              <a:endParaRPr lang="en-US" b="1" dirty="0">
                <a:solidFill>
                  <a:schemeClr val="bg1"/>
                </a:solidFill>
                <a:cs typeface="Calibri" panose="020F0502020204030204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10D3E87-8664-46D4-988E-1EE68C454A10}"/>
                </a:ext>
              </a:extLst>
            </p:cNvPr>
            <p:cNvSpPr/>
            <p:nvPr/>
          </p:nvSpPr>
          <p:spPr>
            <a:xfrm rot="13680000">
              <a:off x="4761132" y="1719194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04A593-7F92-4052-81CA-D3ECAA5D913C}"/>
              </a:ext>
            </a:extLst>
          </p:cNvPr>
          <p:cNvGrpSpPr/>
          <p:nvPr/>
        </p:nvGrpSpPr>
        <p:grpSpPr>
          <a:xfrm>
            <a:off x="7321805" y="2484473"/>
            <a:ext cx="3438342" cy="912627"/>
            <a:chOff x="7321805" y="2484473"/>
            <a:chExt cx="3438342" cy="9126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9E7FFD-721A-40D6-B6B4-94D89C3660CD}"/>
                </a:ext>
              </a:extLst>
            </p:cNvPr>
            <p:cNvSpPr/>
            <p:nvPr/>
          </p:nvSpPr>
          <p:spPr>
            <a:xfrm>
              <a:off x="8075427" y="2484473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Логические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endParaRPr lang="en-US" b="1" dirty="0">
                <a:cs typeface="Calibri" panose="020F0502020204030204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8155352-CF69-4491-8272-A1FE9D491607}"/>
                </a:ext>
              </a:extLst>
            </p:cNvPr>
            <p:cNvSpPr/>
            <p:nvPr/>
          </p:nvSpPr>
          <p:spPr>
            <a:xfrm>
              <a:off x="7321805" y="2693845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FB3E10-07AD-4B6B-8DC9-56A9E5A58A73}"/>
              </a:ext>
            </a:extLst>
          </p:cNvPr>
          <p:cNvGrpSpPr/>
          <p:nvPr/>
        </p:nvGrpSpPr>
        <p:grpSpPr>
          <a:xfrm>
            <a:off x="1013637" y="2484473"/>
            <a:ext cx="3862680" cy="912627"/>
            <a:chOff x="1013637" y="2484473"/>
            <a:chExt cx="3862680" cy="9126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D03DBEA-233A-4723-9D70-99C533534948}"/>
                </a:ext>
              </a:extLst>
            </p:cNvPr>
            <p:cNvSpPr/>
            <p:nvPr/>
          </p:nvSpPr>
          <p:spPr>
            <a:xfrm>
              <a:off x="1013637" y="2484473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latin typeface="Time New Roman"/>
                  <a:ea typeface="+mn-lt"/>
                  <a:cs typeface="+mn-lt"/>
                </a:rPr>
                <a:t>Арифметические</a:t>
              </a:r>
              <a:r>
                <a:rPr lang="en-US" b="1" dirty="0">
                  <a:latin typeface="Time New Roman"/>
                  <a:ea typeface="+mn-lt"/>
                  <a:cs typeface="+mn-lt"/>
                </a:rPr>
                <a:t> </a:t>
              </a:r>
              <a:r>
                <a:rPr lang="en-US" b="1" dirty="0" err="1">
                  <a:latin typeface="Time New Roman"/>
                  <a:ea typeface="+mn-lt"/>
                  <a:cs typeface="+mn-lt"/>
                </a:rPr>
                <a:t>операторы</a:t>
              </a:r>
              <a:endParaRPr lang="en-US" b="1" dirty="0">
                <a:latin typeface="Time New Roman"/>
                <a:cs typeface="Calibri" panose="020F0502020204030204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BD16C3F-8CEE-42D3-A95C-E7DA38BE486B}"/>
                </a:ext>
              </a:extLst>
            </p:cNvPr>
            <p:cNvSpPr/>
            <p:nvPr/>
          </p:nvSpPr>
          <p:spPr>
            <a:xfrm rot="10800000">
              <a:off x="4194061" y="2729287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8065B6-8284-4231-9552-4FEDCADF9B82}"/>
              </a:ext>
            </a:extLst>
          </p:cNvPr>
          <p:cNvGrpSpPr/>
          <p:nvPr/>
        </p:nvGrpSpPr>
        <p:grpSpPr>
          <a:xfrm>
            <a:off x="6940805" y="3579892"/>
            <a:ext cx="2924435" cy="1793091"/>
            <a:chOff x="6940805" y="3579892"/>
            <a:chExt cx="2924435" cy="17930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5BE729B-D090-492C-9198-4FAF9E985A24}"/>
                </a:ext>
              </a:extLst>
            </p:cNvPr>
            <p:cNvSpPr/>
            <p:nvPr/>
          </p:nvSpPr>
          <p:spPr>
            <a:xfrm>
              <a:off x="7180520" y="4460356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присваивания</a:t>
              </a:r>
              <a:endParaRPr lang="en-US" b="1" dirty="0">
                <a:cs typeface="Calibri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4137A11-598C-4BBB-829C-28CE265DEA5F}"/>
                </a:ext>
              </a:extLst>
            </p:cNvPr>
            <p:cNvSpPr/>
            <p:nvPr/>
          </p:nvSpPr>
          <p:spPr>
            <a:xfrm rot="3060000">
              <a:off x="6843340" y="3677357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BE0A1E-BB74-4ADC-90D2-21332AD4DAFD}"/>
              </a:ext>
            </a:extLst>
          </p:cNvPr>
          <p:cNvGrpSpPr/>
          <p:nvPr/>
        </p:nvGrpSpPr>
        <p:grpSpPr>
          <a:xfrm>
            <a:off x="2785730" y="3686217"/>
            <a:ext cx="2684720" cy="1686766"/>
            <a:chOff x="2785730" y="3686217"/>
            <a:chExt cx="2684720" cy="16867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7EC9F7C-34DD-4E81-AC6E-B580113A2B2E}"/>
                </a:ext>
              </a:extLst>
            </p:cNvPr>
            <p:cNvSpPr/>
            <p:nvPr/>
          </p:nvSpPr>
          <p:spPr>
            <a:xfrm>
              <a:off x="2785730" y="4460356"/>
              <a:ext cx="2684720" cy="91262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сравнения</a:t>
              </a:r>
              <a:endParaRPr lang="en-US" b="1" dirty="0">
                <a:cs typeface="Calibri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AF3AA6-3B76-4DD9-BCC9-CD8ACD30FF94}"/>
                </a:ext>
              </a:extLst>
            </p:cNvPr>
            <p:cNvSpPr/>
            <p:nvPr/>
          </p:nvSpPr>
          <p:spPr>
            <a:xfrm rot="8280000">
              <a:off x="4654805" y="3686217"/>
              <a:ext cx="682256" cy="487325"/>
            </a:xfrm>
            <a:prstGeom prst="rightArrow">
              <a:avLst/>
            </a:prstGeom>
            <a:solidFill>
              <a:srgbClr val="FF6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3906674" y="381543"/>
            <a:ext cx="400691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арифметические</a:t>
            </a:r>
            <a:endParaRPr lang="en-US" sz="2400" b="1" dirty="0" err="1">
              <a:cs typeface="Calibri"/>
            </a:endParaRP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D6B4043B-E143-4439-BB67-5CD37D4B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19" y="1498036"/>
            <a:ext cx="3712332" cy="30926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982659" y="5477292"/>
            <a:ext cx="8646295" cy="862863"/>
            <a:chOff x="1061752" y="1823126"/>
            <a:chExt cx="8493275" cy="843115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802546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Этот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тип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включает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для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проведения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базовых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арифметических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операций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0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6CC71-9B72-4CEF-A610-D9DD6796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81215"/>
              </p:ext>
            </p:extLst>
          </p:nvPr>
        </p:nvGraphicFramePr>
        <p:xfrm>
          <a:off x="2002820" y="1245143"/>
          <a:ext cx="8168640" cy="481513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 err="1"/>
                        <a:t>Сложение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Суммирует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два</a:t>
                      </a:r>
                      <a:endParaRPr lang="en-US" sz="1600" dirty="0"/>
                    </a:p>
                    <a:p>
                      <a:pPr lvl="0" algn="l">
                        <a:buNone/>
                      </a:pPr>
                      <a:r>
                        <a:rPr lang="en-US" sz="1600" u="none" strike="noStrike" noProof="0" dirty="0" err="1"/>
                        <a:t>объекта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3 + 5 </a:t>
                      </a:r>
                      <a:r>
                        <a:rPr lang="en-US" sz="1600" u="none" strike="noStrike" noProof="0" dirty="0" err="1"/>
                        <a:t>даст</a:t>
                      </a:r>
                      <a:r>
                        <a:rPr lang="en-US" sz="1600" u="none" strike="noStrike" noProof="0" dirty="0"/>
                        <a:t> 8 ; 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'a' + 'b'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'ab'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разность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чисел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50 -24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26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Умножение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произведение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чисел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*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Возведение</a:t>
                      </a:r>
                      <a:r>
                        <a:rPr lang="en-US" sz="1600" u="none" strike="noStrike" noProof="0" dirty="0"/>
                        <a:t> в </a:t>
                      </a:r>
                      <a:r>
                        <a:rPr lang="en-US" sz="1600" u="none" strike="noStrike" noProof="0" err="1"/>
                        <a:t>степень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Возводит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число</a:t>
                      </a:r>
                      <a:r>
                        <a:rPr lang="en-US" sz="1600" u="none" strike="noStrike" noProof="0" dirty="0"/>
                        <a:t> x, в </a:t>
                      </a:r>
                      <a:r>
                        <a:rPr lang="en-US" sz="1600" u="none" strike="noStrike" noProof="0" err="1"/>
                        <a:t>степень</a:t>
                      </a:r>
                      <a:r>
                        <a:rPr lang="en-US" sz="1600" u="none" strike="noStrike" noProof="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3 ** 4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81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частное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r>
                        <a:rPr lang="en-US" sz="1600" u="none" strike="noStrike" noProof="0" dirty="0"/>
                        <a:t> x </a:t>
                      </a:r>
                      <a:r>
                        <a:rPr lang="en-US" sz="1600" u="none" strike="noStrike" noProof="0" err="1"/>
                        <a:t>на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4 /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1.333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Целочисленное</a:t>
                      </a:r>
                      <a:endParaRPr lang="en-US" sz="1600"/>
                    </a:p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неполное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частное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4 //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по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модулю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остаток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8 %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936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B15AC6-D27D-48E7-8AAA-480F5CE91DBD}"/>
              </a:ext>
            </a:extLst>
          </p:cNvPr>
          <p:cNvSpPr txBox="1"/>
          <p:nvPr/>
        </p:nvSpPr>
        <p:spPr>
          <a:xfrm>
            <a:off x="3906674" y="381543"/>
            <a:ext cx="400691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арифметические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4326751" y="293620"/>
            <a:ext cx="317653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сравнения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982659" y="5477292"/>
            <a:ext cx="8646295" cy="1035657"/>
            <a:chOff x="1061752" y="1823126"/>
            <a:chExt cx="8493275" cy="989157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989157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63153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Операторы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сравнения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в Python </a:t>
              </a:r>
              <a:r>
                <a:rPr lang="en-US" dirty="0" err="1">
                  <a:ea typeface="+mn-lt"/>
                  <a:cs typeface="+mn-lt"/>
                </a:rPr>
                <a:t>проводят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сравнение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операндов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Они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сообщают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является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один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из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них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больше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второго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меньше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равным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и </a:t>
              </a:r>
              <a:r>
                <a:rPr lang="en-US" dirty="0" err="1">
                  <a:ea typeface="+mn-lt"/>
                  <a:cs typeface="+mn-lt"/>
                </a:rPr>
                <a:t>то</a:t>
              </a:r>
              <a:r>
                <a:rPr lang="en-US" dirty="0">
                  <a:ea typeface="+mn-lt"/>
                  <a:cs typeface="+mn-lt"/>
                </a:rPr>
                <a:t> и </a:t>
              </a:r>
              <a:r>
                <a:rPr lang="en-US" dirty="0" err="1">
                  <a:ea typeface="+mn-lt"/>
                  <a:cs typeface="+mn-lt"/>
                </a:rPr>
                <a:t>то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652EC052-48B7-440C-9A0E-E45B1EB0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7" y="1168399"/>
            <a:ext cx="3622430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BBF81C-22F6-43AE-9A37-F89083C7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7505"/>
              </p:ext>
            </p:extLst>
          </p:nvPr>
        </p:nvGraphicFramePr>
        <p:xfrm>
          <a:off x="2029401" y="1227423"/>
          <a:ext cx="8168640" cy="532862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r>
                        <a:rPr lang="en-US" sz="1600" u="none" strike="noStrike" noProof="0" dirty="0"/>
                        <a:t> 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5 &lt; 3 </a:t>
                      </a:r>
                      <a:r>
                        <a:rPr lang="en-US" sz="1600" u="none" strike="noStrike" noProof="0" dirty="0" err="1"/>
                        <a:t>даст</a:t>
                      </a:r>
                      <a:r>
                        <a:rPr lang="en-US" sz="1600" u="none" strike="noStrike" noProof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Больше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5 &gt; 3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Определяет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err="1"/>
                        <a:t>что</a:t>
                      </a:r>
                      <a:r>
                        <a:rPr lang="en-US" sz="1600" u="none" strike="noStrike" noProof="0" dirty="0"/>
                        <a:t> x </a:t>
                      </a:r>
                      <a:r>
                        <a:rPr lang="en-US" sz="1600" u="none" strike="noStrike" noProof="0" err="1"/>
                        <a:t>меньше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или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равно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3; y = 6;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&lt;= y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 </a:t>
                      </a: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или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равно</a:t>
                      </a:r>
                      <a:r>
                        <a:rPr lang="en-US" sz="1600" u="none" strike="noStrike" noProof="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4; y = 3;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&gt;= 3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Сравнение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одинаковы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объекты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== y </a:t>
                      </a: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Не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объекты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не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равны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!= y </a:t>
                      </a: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98C28A-9B39-48FC-8077-824D7A9EC02A}"/>
              </a:ext>
            </a:extLst>
          </p:cNvPr>
          <p:cNvSpPr txBox="1"/>
          <p:nvPr/>
        </p:nvSpPr>
        <p:spPr>
          <a:xfrm>
            <a:off x="4658905" y="283851"/>
            <a:ext cx="317653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сравнения</a:t>
            </a:r>
            <a:endParaRPr lang="en-US" sz="24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21EB77-E050-4DA0-A95D-F4B48A36FA23}"/>
              </a:ext>
            </a:extLst>
          </p:cNvPr>
          <p:cNvSpPr txBox="1"/>
          <p:nvPr/>
        </p:nvSpPr>
        <p:spPr>
          <a:xfrm>
            <a:off x="4326751" y="293620"/>
            <a:ext cx="33133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Операторы</a:t>
            </a:r>
            <a:r>
              <a:rPr lang="en-US" sz="2400" b="1" dirty="0"/>
              <a:t> </a:t>
            </a:r>
            <a:r>
              <a:rPr lang="en-US" sz="2400" b="1" dirty="0" err="1"/>
              <a:t>логические</a:t>
            </a:r>
            <a:endParaRPr lang="en-US" sz="2400" b="1" dirty="0" err="1"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2011967" y="5027907"/>
            <a:ext cx="8646295" cy="1406363"/>
            <a:chOff x="1061752" y="1823126"/>
            <a:chExt cx="8493275" cy="1343219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12410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11464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 </a:t>
              </a:r>
              <a:r>
                <a:rPr lang="en-US" dirty="0" err="1">
                  <a:solidFill>
                    <a:srgbClr val="FF6C3A"/>
                  </a:solidFill>
                  <a:ea typeface="+mn-lt"/>
                  <a:cs typeface="+mn-lt"/>
                </a:rPr>
                <a:t>логические</a:t>
              </a:r>
              <a:r>
                <a:rPr lang="en-US" dirty="0">
                  <a:solidFill>
                    <a:srgbClr val="FF6C3A"/>
                  </a:solidFill>
                  <a:ea typeface="+mn-lt"/>
                  <a:cs typeface="+mn-lt"/>
                </a:rPr>
                <a:t> </a:t>
              </a:r>
              <a:r>
                <a:rPr lang="en-US" dirty="0" err="1">
                  <a:ea typeface="+mn-lt"/>
                  <a:cs typeface="+mn-lt"/>
                </a:rPr>
                <a:t>союзы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которые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позволяют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объединять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несколько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условий</a:t>
              </a:r>
              <a:r>
                <a:rPr lang="en-US" dirty="0">
                  <a:ea typeface="+mn-lt"/>
                  <a:cs typeface="+mn-lt"/>
                </a:rPr>
                <a:t>. В Python </a:t>
              </a:r>
              <a:r>
                <a:rPr lang="en-US" dirty="0" err="1">
                  <a:ea typeface="+mn-lt"/>
                  <a:cs typeface="+mn-lt"/>
                </a:rPr>
                <a:t>есть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всего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три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оператора</a:t>
              </a:r>
              <a:r>
                <a:rPr lang="en-US" dirty="0">
                  <a:ea typeface="+mn-lt"/>
                  <a:cs typeface="+mn-lt"/>
                </a:rPr>
                <a:t>: and (и), or (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) и not (</a:t>
              </a:r>
              <a:r>
                <a:rPr lang="en-US" dirty="0" err="1">
                  <a:ea typeface="+mn-lt"/>
                  <a:cs typeface="+mn-lt"/>
                </a:rPr>
                <a:t>не</a:t>
              </a:r>
              <a:r>
                <a:rPr lang="en-US" dirty="0">
                  <a:ea typeface="+mn-lt"/>
                  <a:cs typeface="+mn-lt"/>
                </a:rPr>
                <a:t>). </a:t>
              </a:r>
              <a:r>
                <a:rPr lang="en-US" dirty="0" err="1">
                  <a:ea typeface="+mn-lt"/>
                  <a:cs typeface="+mn-lt"/>
                </a:rPr>
                <a:t>Давайте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рассмотрим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каждый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отдельно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09981A-D466-488D-A529-9630B1F76787}"/>
              </a:ext>
            </a:extLst>
          </p:cNvPr>
          <p:cNvSpPr txBox="1"/>
          <p:nvPr/>
        </p:nvSpPr>
        <p:spPr>
          <a:xfrm>
            <a:off x="5648813" y="2405429"/>
            <a:ext cx="10140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and</a:t>
            </a:r>
            <a:endParaRPr lang="en-US" sz="4000" b="1" dirty="0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C7484-9FDB-4C3D-976B-B5F8C126AC8E}"/>
              </a:ext>
            </a:extLst>
          </p:cNvPr>
          <p:cNvGrpSpPr/>
          <p:nvPr/>
        </p:nvGrpSpPr>
        <p:grpSpPr>
          <a:xfrm>
            <a:off x="3128107" y="1838570"/>
            <a:ext cx="6056921" cy="1856153"/>
            <a:chOff x="3128107" y="1838570"/>
            <a:chExt cx="6056921" cy="185615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8348C4A-4D64-4587-A7A5-96B3343BDC3E}"/>
                </a:ext>
              </a:extLst>
            </p:cNvPr>
            <p:cNvSpPr/>
            <p:nvPr/>
          </p:nvSpPr>
          <p:spPr>
            <a:xfrm>
              <a:off x="3128107" y="1838570"/>
              <a:ext cx="1846383" cy="1856153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cs typeface="Calibri"/>
                </a:rPr>
                <a:t>A &lt; 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38C402-986C-4BC5-BBDD-7005808178B0}"/>
                </a:ext>
              </a:extLst>
            </p:cNvPr>
            <p:cNvSpPr/>
            <p:nvPr/>
          </p:nvSpPr>
          <p:spPr>
            <a:xfrm>
              <a:off x="7338645" y="1838570"/>
              <a:ext cx="1846383" cy="1856153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B ==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3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445</cp:revision>
  <dcterms:created xsi:type="dcterms:W3CDTF">2021-11-29T22:51:53Z</dcterms:created>
  <dcterms:modified xsi:type="dcterms:W3CDTF">2021-12-13T05:10:25Z</dcterms:modified>
</cp:coreProperties>
</file>