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59" r:id="rId6"/>
    <p:sldId id="262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58A5EECA-69F4-A2C6-FD0E-DB58BAABE3E1}" v="170" dt="2021-12-08T11:52:11.015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18313497-ADEE-4CD8-8A4B-7B40DF2C4E8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Приоритет операторов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DB5EC1-A6D4-4018-BC88-0822CBC9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59" y="1209267"/>
            <a:ext cx="6738815" cy="54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11D0B036-CB0E-4299-B193-A18A3CAD898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Изменение порядка вычисления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A97215-D901-406A-85EA-075EB846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4" y="1712564"/>
            <a:ext cx="7725507" cy="20358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62A4B6-A9B3-445A-9264-4B6DF2463A5D}"/>
              </a:ext>
            </a:extLst>
          </p:cNvPr>
          <p:cNvSpPr/>
          <p:nvPr/>
        </p:nvSpPr>
        <p:spPr>
          <a:xfrm>
            <a:off x="7924798" y="1565029"/>
            <a:ext cx="3546230" cy="182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Применение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скобок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облегчает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восприятия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кода</a:t>
            </a:r>
            <a:r>
              <a:rPr lang="en-US" dirty="0">
                <a:cs typeface="Calibri"/>
              </a:rPr>
              <a:t>, а </a:t>
            </a:r>
            <a:r>
              <a:rPr lang="en-US" dirty="0" err="1">
                <a:cs typeface="Calibri"/>
              </a:rPr>
              <a:t>так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же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может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изменить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приоритет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операторов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выражении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782D5C-3A8A-4081-B3A6-4605D7D3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42" y="4819038"/>
            <a:ext cx="2877038" cy="82476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D23CD5-2B1E-4774-BAD1-D9420151AD7B}"/>
              </a:ext>
            </a:extLst>
          </p:cNvPr>
          <p:cNvSpPr/>
          <p:nvPr/>
        </p:nvSpPr>
        <p:spPr>
          <a:xfrm>
            <a:off x="6332413" y="4554412"/>
            <a:ext cx="5089768" cy="1279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Операторы</a:t>
            </a:r>
            <a:r>
              <a:rPr lang="en-US" dirty="0">
                <a:cs typeface="Calibri"/>
              </a:rPr>
              <a:t> с </a:t>
            </a:r>
            <a:r>
              <a:rPr lang="en-US" dirty="0" err="1">
                <a:cs typeface="Calibri"/>
              </a:rPr>
              <a:t>равным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приоритетом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выполнения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обрабатываются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слева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направо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4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4B36E963-03E0-4EF9-8ABB-5B0CEA42C8D6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Выражения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370AC-44ED-4769-BBC2-B6765DF02BB0}"/>
              </a:ext>
            </a:extLst>
          </p:cNvPr>
          <p:cNvSpPr txBox="1"/>
          <p:nvPr/>
        </p:nvSpPr>
        <p:spPr>
          <a:xfrm>
            <a:off x="719015" y="3981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Вывод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1374B-B5B2-434B-9F9F-09751293F2DF}"/>
              </a:ext>
            </a:extLst>
          </p:cNvPr>
          <p:cNvSpPr txBox="1"/>
          <p:nvPr/>
        </p:nvSpPr>
        <p:spPr>
          <a:xfrm>
            <a:off x="754429" y="1623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Код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F033521-D56F-42AC-9611-9CBFF3C0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17" y="4815010"/>
            <a:ext cx="2732209" cy="901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06CB9-7B95-40F0-BDA9-3561555C4EA7}"/>
              </a:ext>
            </a:extLst>
          </p:cNvPr>
          <p:cNvSpPr txBox="1"/>
          <p:nvPr/>
        </p:nvSpPr>
        <p:spPr>
          <a:xfrm>
            <a:off x="6361967" y="16238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Код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A8D7C-D5FE-46E7-B782-698BC20DB562}"/>
              </a:ext>
            </a:extLst>
          </p:cNvPr>
          <p:cNvSpPr txBox="1"/>
          <p:nvPr/>
        </p:nvSpPr>
        <p:spPr>
          <a:xfrm>
            <a:off x="6365629" y="39819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cs typeface="Calibri"/>
              </a:rPr>
              <a:t>Вывод</a:t>
            </a:r>
            <a:r>
              <a:rPr lang="en-US" b="1" dirty="0">
                <a:cs typeface="Calibri"/>
              </a:rPr>
              <a:t>: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C63D314-3DB8-451B-9E0B-01346CC0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15" y="2237401"/>
            <a:ext cx="4921738" cy="11229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AA9D9F2D-5384-4F83-8C1B-69CE57588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015" y="4811427"/>
            <a:ext cx="4032738" cy="527376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372CF20-53D9-4028-B85F-891C16BB4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19" y="2163749"/>
            <a:ext cx="4922874" cy="1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3D4115-3DCA-47A0-A020-B3D034145E81}"/>
              </a:ext>
            </a:extLst>
          </p:cNvPr>
          <p:cNvSpPr/>
          <p:nvPr/>
        </p:nvSpPr>
        <p:spPr>
          <a:xfrm>
            <a:off x="4991985" y="2014869"/>
            <a:ext cx="2215115" cy="1488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rgbClr val="FFC000"/>
                </a:solidFill>
                <a:ea typeface="+mn-lt"/>
                <a:cs typeface="+mn-lt"/>
              </a:rPr>
              <a:t>Операторы в Python</a:t>
            </a:r>
            <a:endParaRPr lang="ru-RU" sz="2000" b="1">
              <a:solidFill>
                <a:srgbClr val="FFC000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03DBEA-233A-4723-9D70-99C533534948}"/>
              </a:ext>
            </a:extLst>
          </p:cNvPr>
          <p:cNvSpPr/>
          <p:nvPr/>
        </p:nvSpPr>
        <p:spPr>
          <a:xfrm>
            <a:off x="1013637" y="2271822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 New Roman"/>
                <a:ea typeface="+mn-lt"/>
                <a:cs typeface="+mn-lt"/>
              </a:rPr>
              <a:t>Арифметические</a:t>
            </a:r>
            <a:r>
              <a:rPr lang="en-US">
                <a:latin typeface="Time New Roman"/>
                <a:ea typeface="+mn-lt"/>
                <a:cs typeface="+mn-lt"/>
              </a:rPr>
              <a:t> </a:t>
            </a:r>
            <a:r>
              <a:rPr lang="en-US" err="1">
                <a:latin typeface="Time New Roman"/>
                <a:ea typeface="+mn-lt"/>
                <a:cs typeface="+mn-lt"/>
              </a:rPr>
              <a:t>операторы</a:t>
            </a:r>
            <a:endParaRPr lang="en-US">
              <a:latin typeface="Time New Roman"/>
              <a:cs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EC9F7C-34DD-4E81-AC6E-B580113A2B2E}"/>
              </a:ext>
            </a:extLst>
          </p:cNvPr>
          <p:cNvSpPr/>
          <p:nvPr/>
        </p:nvSpPr>
        <p:spPr>
          <a:xfrm>
            <a:off x="2785730" y="4247705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сравнения</a:t>
            </a:r>
            <a:endParaRPr lang="en-US" err="1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BE729B-D090-492C-9198-4FAF9E985A24}"/>
              </a:ext>
            </a:extLst>
          </p:cNvPr>
          <p:cNvSpPr/>
          <p:nvPr/>
        </p:nvSpPr>
        <p:spPr>
          <a:xfrm>
            <a:off x="7180520" y="4247705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присваивания</a:t>
            </a:r>
            <a:endParaRPr lang="en-US" err="1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9E7FFD-721A-40D6-B6B4-94D89C3660CD}"/>
              </a:ext>
            </a:extLst>
          </p:cNvPr>
          <p:cNvSpPr/>
          <p:nvPr/>
        </p:nvSpPr>
        <p:spPr>
          <a:xfrm>
            <a:off x="8075427" y="2271822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Логические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операторы</a:t>
            </a:r>
            <a:endParaRPr lang="en-US" err="1"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49B8D5-2BA9-472C-8AEF-62928B2E0715}"/>
              </a:ext>
            </a:extLst>
          </p:cNvPr>
          <p:cNvSpPr/>
          <p:nvPr/>
        </p:nvSpPr>
        <p:spPr>
          <a:xfrm>
            <a:off x="7180520" y="419984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принадлежности</a:t>
            </a:r>
            <a:endParaRPr lang="en-US" err="1">
              <a:cs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8A8909-A54C-4D70-BAC6-A9745BA1F861}"/>
              </a:ext>
            </a:extLst>
          </p:cNvPr>
          <p:cNvSpPr/>
          <p:nvPr/>
        </p:nvSpPr>
        <p:spPr>
          <a:xfrm>
            <a:off x="2785728" y="419984"/>
            <a:ext cx="2684720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Операторы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тождественности</a:t>
            </a:r>
            <a:endParaRPr lang="en-US" err="1">
              <a:cs typeface="Calibri" panose="020F0502020204030204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BC8D31-1824-41AD-AC42-C9E3B2A75E96}"/>
              </a:ext>
            </a:extLst>
          </p:cNvPr>
          <p:cNvSpPr/>
          <p:nvPr/>
        </p:nvSpPr>
        <p:spPr>
          <a:xfrm rot="-2580000">
            <a:off x="6931945" y="1568567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0D3E87-8664-46D4-988E-1EE68C454A10}"/>
              </a:ext>
            </a:extLst>
          </p:cNvPr>
          <p:cNvSpPr/>
          <p:nvPr/>
        </p:nvSpPr>
        <p:spPr>
          <a:xfrm rot="13680000">
            <a:off x="4761132" y="1506543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155352-CF69-4491-8272-A1FE9D491607}"/>
              </a:ext>
            </a:extLst>
          </p:cNvPr>
          <p:cNvSpPr/>
          <p:nvPr/>
        </p:nvSpPr>
        <p:spPr>
          <a:xfrm>
            <a:off x="7321805" y="2481194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D16C3F-8CEE-42D3-A95C-E7DA38BE486B}"/>
              </a:ext>
            </a:extLst>
          </p:cNvPr>
          <p:cNvSpPr/>
          <p:nvPr/>
        </p:nvSpPr>
        <p:spPr>
          <a:xfrm rot="10800000">
            <a:off x="4194061" y="2516636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4137A11-598C-4BBB-829C-28CE265DEA5F}"/>
              </a:ext>
            </a:extLst>
          </p:cNvPr>
          <p:cNvSpPr/>
          <p:nvPr/>
        </p:nvSpPr>
        <p:spPr>
          <a:xfrm rot="3060000">
            <a:off x="6843340" y="3464706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3AF3AA6-3B76-4DD9-BCC9-CD8ACD30FF94}"/>
              </a:ext>
            </a:extLst>
          </p:cNvPr>
          <p:cNvSpPr/>
          <p:nvPr/>
        </p:nvSpPr>
        <p:spPr>
          <a:xfrm rot="8280000">
            <a:off x="4654805" y="3473566"/>
            <a:ext cx="682256" cy="4873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арифметические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6CC71-9B72-4CEF-A610-D9DD6796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3013"/>
              </p:ext>
            </p:extLst>
          </p:nvPr>
        </p:nvGraphicFramePr>
        <p:xfrm>
          <a:off x="2020541" y="1351469"/>
          <a:ext cx="8168640" cy="481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Сложение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Суммирует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два</a:t>
                      </a:r>
                      <a:endParaRPr lang="en-US" sz="1600"/>
                    </a:p>
                    <a:p>
                      <a:pPr lvl="0" algn="l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объекта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3 + 5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8 ; 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'a' + 'b'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'ab'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Даёт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разность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двух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чисел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50 -24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26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Умножение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Даёт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произведение</a:t>
                      </a:r>
                      <a:endParaRPr lang="en-US" sz="1600" err="1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двух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чисел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2 *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**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Возведение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в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степень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Возводит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число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x, в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степень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3 ** 4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81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Деление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Возвращает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частное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деления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x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на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4 /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1.333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//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Целочисленное</a:t>
                      </a:r>
                      <a:endParaRPr lang="en-US" sz="1600"/>
                    </a:p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деление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Возвращает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неполное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частное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деления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4 // 3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даст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Деление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по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модулю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Возвращает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остаток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от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деления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8 % 3 </a:t>
                      </a:r>
                      <a:r>
                        <a:rPr lang="en-US" sz="1600" b="0" i="0" u="none" strike="noStrike" noProof="0" err="1"/>
                        <a:t>даст</a:t>
                      </a:r>
                      <a:r>
                        <a:rPr lang="en-US" sz="1600" b="0" i="0" u="none" strike="noStrike" noProof="0"/>
                        <a:t> 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9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BB03CDC2-3DA0-4D3D-AF70-5759F4F14710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сравнения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BBF81C-22F6-43AE-9A37-F89083C7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79960"/>
              </p:ext>
            </p:extLst>
          </p:nvPr>
        </p:nvGraphicFramePr>
        <p:xfrm>
          <a:off x="2029401" y="1227423"/>
          <a:ext cx="8168640" cy="532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/>
                        <a:t>Меньше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Определяет</a:t>
                      </a:r>
                      <a:r>
                        <a:rPr lang="en-US" sz="16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верно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что</a:t>
                      </a:r>
                      <a:r>
                        <a:rPr lang="en-US" sz="1600" b="0" i="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меньше</a:t>
                      </a:r>
                      <a:r>
                        <a:rPr lang="en-US" sz="1600" b="0" i="0" u="none" strike="noStrike" noProof="0" dirty="0"/>
                        <a:t> 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5 &lt; 3 </a:t>
                      </a:r>
                      <a:r>
                        <a:rPr lang="en-US" sz="1600" b="0" i="0" u="none" strike="noStrike" noProof="0" dirty="0" err="1"/>
                        <a:t>даст</a:t>
                      </a:r>
                      <a:r>
                        <a:rPr lang="en-US" sz="1600" b="0" i="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Больше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Определяет</a:t>
                      </a:r>
                      <a:r>
                        <a:rPr lang="en-US" sz="16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верно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что</a:t>
                      </a:r>
                      <a:r>
                        <a:rPr lang="en-US" sz="1600" b="0" i="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больше</a:t>
                      </a:r>
                      <a:r>
                        <a:rPr lang="en-US" sz="1600" b="0" i="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5 &gt; 3 </a:t>
                      </a:r>
                      <a:r>
                        <a:rPr lang="en-US" sz="1600" b="0" i="0" u="none" strike="noStrike" noProof="0" dirty="0" err="1"/>
                        <a:t>даёт</a:t>
                      </a:r>
                      <a:r>
                        <a:rPr lang="en-US" sz="1600" b="0" i="0" u="none" strike="noStrike" noProof="0" dirty="0"/>
                        <a:t>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Меньше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или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Определяет</a:t>
                      </a:r>
                      <a:r>
                        <a:rPr lang="en-US" sz="1600" b="0" i="0" u="none" strike="noStrike" noProof="0" dirty="0"/>
                        <a:t>, </a:t>
                      </a:r>
                      <a:r>
                        <a:rPr lang="en-US" sz="1600" b="0" i="0" u="none" strike="noStrike" noProof="0" dirty="0" err="1"/>
                        <a:t>верно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что</a:t>
                      </a:r>
                      <a:r>
                        <a:rPr lang="en-US" sz="1600" b="0" i="0" u="none" strike="noStrike" noProof="0" dirty="0"/>
                        <a:t> x </a:t>
                      </a:r>
                      <a:r>
                        <a:rPr lang="en-US" sz="1600" b="0" i="0" u="none" strike="noStrike" noProof="0" dirty="0" err="1"/>
                        <a:t>меньше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или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равно</a:t>
                      </a:r>
                      <a:r>
                        <a:rPr lang="en-US" sz="1600" b="0" i="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x = 3; y = 6;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x &lt;= y </a:t>
                      </a:r>
                      <a:r>
                        <a:rPr lang="en-US" sz="1600" b="0" i="0" u="none" strike="noStrike" noProof="0" dirty="0" err="1"/>
                        <a:t>даёт</a:t>
                      </a:r>
                      <a:r>
                        <a:rPr lang="en-US" sz="1600" b="0" i="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Больше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или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Определяет</a:t>
                      </a:r>
                      <a:r>
                        <a:rPr lang="en-US" sz="1600" b="0" i="0" u="none" strike="noStrike" noProof="0" dirty="0"/>
                        <a:t>, </a:t>
                      </a:r>
                      <a:r>
                        <a:rPr lang="en-US" sz="1600" b="0" i="0" u="none" strike="noStrike" noProof="0" dirty="0" err="1"/>
                        <a:t>верно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что</a:t>
                      </a:r>
                      <a:r>
                        <a:rPr lang="en-US" sz="1600" b="0" i="0" u="none" strike="noStrike" noProof="0" dirty="0"/>
                        <a:t> x </a:t>
                      </a:r>
                      <a:r>
                        <a:rPr lang="en-US" sz="1600" b="0" i="0" u="none" strike="noStrike" noProof="0" dirty="0" err="1"/>
                        <a:t>больше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или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равно</a:t>
                      </a:r>
                      <a:r>
                        <a:rPr lang="en-US" sz="1600" b="0" i="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x = 4; y = 3;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x &gt;= 3 </a:t>
                      </a:r>
                      <a:r>
                        <a:rPr lang="en-US" sz="1600" b="0" i="0" u="none" strike="noStrike" noProof="0" dirty="0" err="1"/>
                        <a:t>даёт</a:t>
                      </a:r>
                      <a:r>
                        <a:rPr lang="en-US" sz="1600" b="0" i="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Сравнение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Проверяет</a:t>
                      </a:r>
                      <a:r>
                        <a:rPr lang="en-US" sz="1600" b="0" i="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одинаковы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объекты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x == y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даёт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Не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Проверяет</a:t>
                      </a:r>
                      <a:r>
                        <a:rPr lang="en-US" sz="1600" b="0" i="0" u="none" strike="noStrike" noProof="0" dirty="0"/>
                        <a:t>, </a:t>
                      </a:r>
                      <a:r>
                        <a:rPr lang="en-US" sz="1600" b="0" i="0" u="none" strike="noStrike" noProof="0" dirty="0" err="1"/>
                        <a:t>верно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что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объекты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не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равны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X != y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да</a:t>
                      </a:r>
                      <a:r>
                        <a:rPr lang="en-US" sz="1600" b="0" i="0" u="none" strike="noStrike" noProof="0" dirty="0" err="1"/>
                        <a:t>ё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735678E8-2FDC-4CE1-A7F3-7FE82760785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логические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49499"/>
              </p:ext>
            </p:extLst>
          </p:nvPr>
        </p:nvGraphicFramePr>
        <p:xfrm>
          <a:off x="2277494" y="1732469"/>
          <a:ext cx="8168640" cy="432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Логическое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 НЕ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Этот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оператор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инвертирует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булевые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x = True; not x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 False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and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Логическое</a:t>
                      </a:r>
                      <a:r>
                        <a:rPr lang="en-US" sz="1600" b="0" i="0" u="none" strike="noStrike" noProof="0"/>
                        <a:t> 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Если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условия</a:t>
                      </a:r>
                      <a:r>
                        <a:rPr lang="en-US" sz="1600" b="0" i="0" u="none" strike="noStrike" noProof="0"/>
                        <a:t> с </a:t>
                      </a:r>
                      <a:r>
                        <a:rPr lang="en-US" sz="1600" b="0" i="0" u="none" strike="noStrike" noProof="0" err="1"/>
                        <a:t>двух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сторон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оператора</a:t>
                      </a:r>
                      <a:r>
                        <a:rPr lang="en-US" sz="1600" b="0" i="0" u="none" strike="noStrike" noProof="0"/>
                        <a:t> </a:t>
                      </a:r>
                      <a:r>
                        <a:rPr lang="en-US" sz="1600" b="0" i="0" u="none" strike="noStrike" noProof="0" err="1"/>
                        <a:t>истинны</a:t>
                      </a:r>
                      <a:r>
                        <a:rPr lang="en-US" sz="1600" b="0" i="0" u="none" strike="noStrike" noProof="0"/>
                        <a:t>, </a:t>
                      </a:r>
                      <a:r>
                        <a:rPr lang="en-US" sz="1600" b="0" i="0" u="none" strike="noStrike" noProof="0" err="1"/>
                        <a:t>тогда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все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выражение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целиком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считается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истинным</a:t>
                      </a:r>
                      <a:r>
                        <a:rPr lang="en-US" sz="1600" b="0" i="0" u="none" strike="noStrike" noProof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x = False; y = True;</a:t>
                      </a:r>
                      <a:endParaRPr lang="en-US" sz="16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x and y 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возвращает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False</a:t>
                      </a:r>
                      <a:endParaRPr lang="en-US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/>
                        <a:t>Логическое</a:t>
                      </a:r>
                      <a:r>
                        <a:rPr lang="en-US" sz="1600" b="0" i="0" u="none" strike="noStrike" noProof="0"/>
                        <a:t> ИЛИ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Выражение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ложно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если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оба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операнда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с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двух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сторон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ложные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Если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хотя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бы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одно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из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них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истинное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то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и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все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выражение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истинно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/>
                        <a:t>x = True; y = False; x or y </a:t>
                      </a:r>
                      <a:r>
                        <a:rPr lang="en-US" sz="1600" b="0" i="0" u="none" strike="noStrike" noProof="0" err="1"/>
                        <a:t>даёт</a:t>
                      </a:r>
                      <a:r>
                        <a:rPr lang="en-US" sz="1600" b="0" i="0" u="none" strike="noStrike" noProof="0"/>
                        <a:t> 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702BAEB7-3760-4661-953A-18D463ECF465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присваивания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72324-E5BE-4D6F-B454-90B1EE386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58809"/>
              </p:ext>
            </p:extLst>
          </p:nvPr>
        </p:nvGraphicFramePr>
        <p:xfrm>
          <a:off x="674077" y="2432538"/>
          <a:ext cx="10873092" cy="17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73">
                  <a:extLst>
                    <a:ext uri="{9D8B030D-6E8A-4147-A177-3AD203B41FA5}">
                      <a16:colId xmlns:a16="http://schemas.microsoft.com/office/drawing/2014/main" val="374578765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37719069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773364397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3815938891"/>
                    </a:ext>
                  </a:extLst>
                </a:gridCol>
              </a:tblGrid>
              <a:tr h="349974"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Оператор​​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Название​​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Объяснение​​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Примеры​​</a:t>
                      </a:r>
                      <a:endParaRPr lang="az-Cyrl-AZ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55603"/>
                  </a:ext>
                </a:extLst>
              </a:tr>
              <a:tr h="5949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Присваивает значение справа левой части​​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 = 7​​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0241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+=​​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Сложение и 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Суммирует значение обеих сторон и присваивает его выражению слева​​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 += 2 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a = a + 2​​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735678E8-2FDC-4CE1-A7F3-7FE82760785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принадлежности</a:t>
            </a:r>
            <a:endParaRPr lang="en-US" dirty="0" err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91833"/>
              </p:ext>
            </p:extLst>
          </p:nvPr>
        </p:nvGraphicFramePr>
        <p:xfrm>
          <a:off x="1568657" y="1546399"/>
          <a:ext cx="8877508" cy="24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Проверяет</a:t>
                      </a:r>
                      <a:r>
                        <a:rPr lang="en-US" sz="1600" b="0" i="0" u="none" strike="noStrike" noProof="0" dirty="0"/>
                        <a:t>, </a:t>
                      </a:r>
                      <a:r>
                        <a:rPr lang="en-US" sz="1600" b="0" i="0" u="none" strike="noStrike" noProof="0" dirty="0" err="1"/>
                        <a:t>является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ли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значение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членом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последовательности</a:t>
                      </a:r>
                      <a:endParaRPr lang="en-US" sz="1600" b="0" i="0" u="none" strike="noStrike" noProof="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pets=['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dog','cat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', 'ferret']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'fox' in pets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not in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Нет</a:t>
                      </a:r>
                      <a:r>
                        <a:rPr lang="en-US" sz="1600" b="0" i="0" u="none" strike="noStrike" noProof="0" dirty="0"/>
                        <a:t> в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Этот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оператор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проверяет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, НЕ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является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ли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значение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членом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последовательности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.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'fox' not in pets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575D35-FF50-4868-9D8B-29ED945BFC35}"/>
              </a:ext>
            </a:extLst>
          </p:cNvPr>
          <p:cNvSpPr/>
          <p:nvPr/>
        </p:nvSpPr>
        <p:spPr>
          <a:xfrm>
            <a:off x="2032589" y="4469217"/>
            <a:ext cx="7992138" cy="1532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Эти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проверяют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быть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списком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строкой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кортежем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оператора</a:t>
            </a:r>
            <a:r>
              <a:rPr lang="en-US" dirty="0">
                <a:ea typeface="+mn-lt"/>
                <a:cs typeface="+mn-lt"/>
              </a:rPr>
              <a:t>: in и not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735678E8-2FDC-4CE1-A7F3-7FE82760785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Операторы тождественности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8631"/>
              </p:ext>
            </p:extLst>
          </p:nvPr>
        </p:nvGraphicFramePr>
        <p:xfrm>
          <a:off x="2055982" y="1732469"/>
          <a:ext cx="8877508" cy="276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Оператор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Объяснение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err="1">
                          <a:latin typeface="Calibri"/>
                        </a:rPr>
                        <a:t>Примеры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Это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Если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операнды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тождественны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то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вернется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 True. В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противном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случае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2 is 20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Это</a:t>
                      </a:r>
                      <a:r>
                        <a:rPr lang="en-US" sz="1600" b="0" i="0" u="none" strike="noStrike" noProof="0" dirty="0"/>
                        <a:t> </a:t>
                      </a:r>
                      <a:r>
                        <a:rPr lang="en-US" sz="1600" b="0" i="0" u="none" strike="noStrike" noProof="0" dirty="0" err="1"/>
                        <a:t>не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 err="1"/>
                        <a:t>Если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операнды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не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тождественны</a:t>
                      </a:r>
                      <a:r>
                        <a:rPr lang="en-US" sz="1600" b="0" i="0" u="none" strike="noStrike" noProof="0" dirty="0"/>
                        <a:t>, </a:t>
                      </a:r>
                      <a:r>
                        <a:rPr lang="en-US" sz="1600" b="0" i="0" u="none" strike="noStrike" noProof="0" dirty="0" err="1"/>
                        <a:t>то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вернется</a:t>
                      </a:r>
                      <a:r>
                        <a:rPr lang="en-US" sz="1600" b="0" i="0" u="none" strike="noStrike" noProof="0" dirty="0"/>
                        <a:t> True. В </a:t>
                      </a:r>
                      <a:r>
                        <a:rPr lang="en-US" sz="1600" b="0" i="0" u="none" strike="noStrike" noProof="0" dirty="0" err="1"/>
                        <a:t>противном</a:t>
                      </a:r>
                      <a:r>
                        <a:rPr lang="en-US" sz="1600" b="0" i="0" u="none" strike="noStrike" noProof="0" dirty="0"/>
                        <a:t> </a:t>
                      </a:r>
                      <a:r>
                        <a:rPr lang="en-US" sz="1600" b="0" i="0" u="none" strike="noStrike" noProof="0" dirty="0" err="1"/>
                        <a:t>случае</a:t>
                      </a:r>
                      <a:r>
                        <a:rPr lang="en-US" sz="1600" b="0" i="0" u="none" strike="noStrike" noProof="0" dirty="0"/>
                        <a:t> 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2 is not 20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947C42-C4D4-4F53-A221-F00BED621079}"/>
              </a:ext>
            </a:extLst>
          </p:cNvPr>
          <p:cNvSpPr/>
          <p:nvPr/>
        </p:nvSpPr>
        <p:spPr>
          <a:xfrm>
            <a:off x="1704753" y="5045149"/>
            <a:ext cx="9374371" cy="912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операнды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тождественны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вернется</a:t>
            </a:r>
            <a:r>
              <a:rPr lang="en-US" dirty="0">
                <a:ea typeface="+mn-lt"/>
                <a:cs typeface="+mn-lt"/>
              </a:rPr>
              <a:t> True. В </a:t>
            </a:r>
            <a:r>
              <a:rPr lang="en-US" dirty="0" err="1">
                <a:ea typeface="+mn-lt"/>
                <a:cs typeface="+mn-lt"/>
              </a:rPr>
              <a:t>противном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— False.</a:t>
            </a:r>
          </a:p>
        </p:txBody>
      </p:sp>
    </p:spTree>
    <p:extLst>
      <p:ext uri="{BB962C8B-B14F-4D97-AF65-F5344CB8AC3E}">
        <p14:creationId xmlns:p14="http://schemas.microsoft.com/office/powerpoint/2010/main" val="406149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129</cp:revision>
  <dcterms:created xsi:type="dcterms:W3CDTF">2021-11-29T22:51:53Z</dcterms:created>
  <dcterms:modified xsi:type="dcterms:W3CDTF">2021-12-08T11:58:53Z</dcterms:modified>
</cp:coreProperties>
</file>