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6" r:id="rId4"/>
    <p:sldId id="279" r:id="rId5"/>
    <p:sldId id="280" r:id="rId6"/>
    <p:sldId id="282" r:id="rId7"/>
    <p:sldId id="281" r:id="rId8"/>
    <p:sldId id="283" r:id="rId9"/>
    <p:sldId id="28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  <a:srgbClr val="001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D00F415-21C9-126B-D811-EECC4BD1021F}" v="336" dt="2021-12-08T16:55:26.595"/>
    <p1510:client id="{58A5EECA-69F4-A2C6-FD0E-DB58BAABE3E1}" v="170" dt="2021-12-08T11:52:11.015"/>
    <p1510:client id="{74933E90-46F3-E64A-66B3-628E104D7037}" v="1630" dt="2021-12-15T04:35:50.659"/>
    <p1510:client id="{8D6854E7-4F17-FE40-59D2-55336647B245}" v="392" dt="2021-12-08T17:31:06.388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5257328" y="352917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277225" y="4760296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     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Функции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многократно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используемые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фрагменты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позволяют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дать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имя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определённому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команд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тем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чтобы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впоследствии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этот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любом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месте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сколь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угодно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раз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6E3CF-F07A-4794-81BD-2C0FCFD14A3F}"/>
              </a:ext>
            </a:extLst>
          </p:cNvPr>
          <p:cNvGrpSpPr/>
          <p:nvPr/>
        </p:nvGrpSpPr>
        <p:grpSpPr>
          <a:xfrm>
            <a:off x="4867692" y="1872854"/>
            <a:ext cx="2223976" cy="2144231"/>
            <a:chOff x="4867692" y="1872854"/>
            <a:chExt cx="2223976" cy="2144231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E6551F47-2BDF-4639-8342-116DBE00ED9B}"/>
                </a:ext>
              </a:extLst>
            </p:cNvPr>
            <p:cNvSpPr/>
            <p:nvPr/>
          </p:nvSpPr>
          <p:spPr>
            <a:xfrm>
              <a:off x="4867692" y="1872854"/>
              <a:ext cx="2223976" cy="2144231"/>
            </a:xfrm>
            <a:prstGeom prst="cube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8C7FD-FCA9-4C23-924D-AF06428E70EA}"/>
                </a:ext>
              </a:extLst>
            </p:cNvPr>
            <p:cNvSpPr txBox="1"/>
            <p:nvPr/>
          </p:nvSpPr>
          <p:spPr>
            <a:xfrm>
              <a:off x="5133089" y="3219228"/>
              <a:ext cx="12280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Calibri"/>
                </a:rPr>
                <a:t>calc(a, b)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99114-FCDA-4ED7-BAC8-2BFEF342D8B5}"/>
                </a:ext>
              </a:extLst>
            </p:cNvPr>
            <p:cNvSpPr txBox="1"/>
            <p:nvPr/>
          </p:nvSpPr>
          <p:spPr>
            <a:xfrm>
              <a:off x="5079926" y="2572414"/>
              <a:ext cx="12280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cs typeface="Calibri"/>
                </a:rPr>
                <a:t>Функция</a:t>
              </a:r>
              <a:endParaRPr lang="en-US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F178DA-1FAE-42B8-99CE-D779A979A8E1}"/>
              </a:ext>
            </a:extLst>
          </p:cNvPr>
          <p:cNvGrpSpPr/>
          <p:nvPr/>
        </p:nvGrpSpPr>
        <p:grpSpPr>
          <a:xfrm>
            <a:off x="2399307" y="2696461"/>
            <a:ext cx="2172029" cy="826919"/>
            <a:chOff x="2399307" y="2696461"/>
            <a:chExt cx="2172029" cy="826919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9C2D1A6-DFBB-49E6-8843-6247756B4D6D}"/>
                </a:ext>
              </a:extLst>
            </p:cNvPr>
            <p:cNvSpPr/>
            <p:nvPr/>
          </p:nvSpPr>
          <p:spPr>
            <a:xfrm>
              <a:off x="2399307" y="3036055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92F2F-7263-42C4-931B-782240A49AAF}"/>
                </a:ext>
              </a:extLst>
            </p:cNvPr>
            <p:cNvSpPr txBox="1"/>
            <p:nvPr/>
          </p:nvSpPr>
          <p:spPr>
            <a:xfrm>
              <a:off x="2598997" y="2696461"/>
              <a:ext cx="197233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Ввод</a:t>
              </a:r>
              <a:r>
                <a:rPr lang="en-US" b="1" dirty="0"/>
                <a:t> (a=3, b=5)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27E764-62A9-4587-982D-CB0440D0B146}"/>
              </a:ext>
            </a:extLst>
          </p:cNvPr>
          <p:cNvGrpSpPr/>
          <p:nvPr/>
        </p:nvGrpSpPr>
        <p:grpSpPr>
          <a:xfrm>
            <a:off x="7502934" y="2634438"/>
            <a:ext cx="2099930" cy="791477"/>
            <a:chOff x="7502934" y="2634438"/>
            <a:chExt cx="2099930" cy="79147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0D2E803D-F996-4DAC-A2D9-07EFF321C185}"/>
                </a:ext>
              </a:extLst>
            </p:cNvPr>
            <p:cNvSpPr/>
            <p:nvPr/>
          </p:nvSpPr>
          <p:spPr>
            <a:xfrm>
              <a:off x="7502934" y="2938590"/>
              <a:ext cx="2099930" cy="487325"/>
            </a:xfrm>
            <a:prstGeom prst="right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412D56-EE58-4C53-B1B9-2B83FF135F5A}"/>
                </a:ext>
              </a:extLst>
            </p:cNvPr>
            <p:cNvSpPr txBox="1"/>
            <p:nvPr/>
          </p:nvSpPr>
          <p:spPr>
            <a:xfrm>
              <a:off x="7897554" y="2634438"/>
              <a:ext cx="113945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cs typeface="Calibri"/>
                </a:rPr>
                <a:t>Выход</a:t>
              </a:r>
              <a:r>
                <a:rPr lang="en-US" b="1" dirty="0">
                  <a:cs typeface="Calibri"/>
                </a:rPr>
                <a:t>(8)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0B70D0-35F8-4801-8F14-5D23655E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46" y="1427493"/>
            <a:ext cx="4996058" cy="3062017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5257328" y="352917"/>
            <a:ext cx="263922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100016" y="4795738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     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Функции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многократно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используемые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фрагменты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Они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позволяют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дать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имя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определённому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команд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тем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чтобы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впоследствии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этот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блок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указанному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любом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месте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программы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сколь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угодно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много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раз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7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EAFDA6FB-5D3F-44C9-B3D0-9AC1D82BB1A5}"/>
              </a:ext>
            </a:extLst>
          </p:cNvPr>
          <p:cNvSpPr txBox="1"/>
          <p:nvPr/>
        </p:nvSpPr>
        <p:spPr>
          <a:xfrm>
            <a:off x="4326979" y="352917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cs typeface="Calibri"/>
              </a:rPr>
              <a:t>Параметры</a:t>
            </a:r>
            <a:r>
              <a:rPr lang="en-US" sz="2400" b="1" dirty="0">
                <a:cs typeface="Calibri"/>
              </a:rPr>
              <a:t> </a:t>
            </a:r>
            <a:r>
              <a:rPr lang="en-US" sz="2400" b="1" dirty="0" err="1">
                <a:cs typeface="Calibri"/>
              </a:rPr>
              <a:t>функции</a:t>
            </a:r>
            <a:endParaRPr lang="en-US" dirty="0" err="1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A9B1C33-D7B9-4340-9B17-6ED074F20459}"/>
              </a:ext>
            </a:extLst>
          </p:cNvPr>
          <p:cNvSpPr txBox="1"/>
          <p:nvPr/>
        </p:nvSpPr>
        <p:spPr>
          <a:xfrm>
            <a:off x="1100016" y="4795738"/>
            <a:ext cx="10322529" cy="16312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   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Параметры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указываются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скобках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объявлении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разделяются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запятыми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Аналогично </a:t>
            </a:r>
            <a:r>
              <a:rPr lang="en-US" sz="2000" dirty="0" err="1">
                <a:ea typeface="+mn-lt"/>
                <a:cs typeface="+mn-lt"/>
              </a:rPr>
              <a:t>мы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передаём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когда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вызываем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функцию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Обратите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внимание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терминологию</a:t>
            </a:r>
            <a:r>
              <a:rPr lang="en-US" sz="2000" dirty="0">
                <a:ea typeface="+mn-lt"/>
                <a:cs typeface="+mn-lt"/>
              </a:rPr>
              <a:t>: </a:t>
            </a:r>
            <a:r>
              <a:rPr lang="en-US" sz="2000" dirty="0" err="1">
                <a:ea typeface="+mn-lt"/>
                <a:cs typeface="+mn-lt"/>
              </a:rPr>
              <a:t>имена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указанные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объявлении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называются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параметрами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то</a:t>
            </a:r>
            <a:r>
              <a:rPr lang="en-US" sz="2000" dirty="0">
                <a:ea typeface="+mn-lt"/>
                <a:cs typeface="+mn-lt"/>
              </a:rPr>
              <a:t>-</a:t>
            </a:r>
          </a:p>
          <a:p>
            <a:r>
              <a:rPr lang="en-US" sz="2000" dirty="0" err="1">
                <a:ea typeface="+mn-lt"/>
                <a:cs typeface="+mn-lt"/>
              </a:rPr>
              <a:t>гда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которые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передаёте</a:t>
            </a:r>
            <a:r>
              <a:rPr lang="en-US" sz="2000" dirty="0">
                <a:ea typeface="+mn-lt"/>
                <a:cs typeface="+mn-lt"/>
              </a:rPr>
              <a:t> в </a:t>
            </a:r>
            <a:r>
              <a:rPr lang="en-US" sz="2000" dirty="0" err="1">
                <a:ea typeface="+mn-lt"/>
                <a:cs typeface="+mn-lt"/>
              </a:rPr>
              <a:t>функцию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её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вызове</a:t>
            </a:r>
            <a:r>
              <a:rPr lang="en-US" sz="2000" dirty="0">
                <a:ea typeface="+mn-lt"/>
                <a:cs typeface="+mn-lt"/>
              </a:rPr>
              <a:t>, –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аргументами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20C03-B7EB-4E22-A1D8-B7B950B20970}"/>
              </a:ext>
            </a:extLst>
          </p:cNvPr>
          <p:cNvSpPr txBox="1"/>
          <p:nvPr/>
        </p:nvSpPr>
        <p:spPr>
          <a:xfrm>
            <a:off x="1694121" y="1410586"/>
            <a:ext cx="44266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def  max(      ,      ):</a:t>
            </a:r>
            <a:endParaRPr lang="en-US" sz="3600" dirty="0">
              <a:cs typeface="Calibri"/>
            </a:endParaRPr>
          </a:p>
          <a:p>
            <a:r>
              <a:rPr lang="en-US" sz="3600" dirty="0">
                <a:cs typeface="Calibri"/>
              </a:rPr>
              <a:t>        # </a:t>
            </a:r>
            <a:r>
              <a:rPr lang="en-US" sz="3600" dirty="0" err="1">
                <a:cs typeface="Calibri"/>
              </a:rPr>
              <a:t>Тело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функции</a:t>
            </a:r>
            <a:endParaRPr lang="en-US" sz="3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3377-6A91-4948-AEE4-A3DC3E5963B7}"/>
              </a:ext>
            </a:extLst>
          </p:cNvPr>
          <p:cNvSpPr txBox="1"/>
          <p:nvPr/>
        </p:nvSpPr>
        <p:spPr>
          <a:xfrm>
            <a:off x="1640958" y="3386469"/>
            <a:ext cx="4373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print(max(     ,      ))</a:t>
            </a:r>
            <a:endParaRPr lang="en-US" sz="3600" dirty="0"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2E776E-C09D-403E-8194-2B8F0AC0A6C6}"/>
              </a:ext>
            </a:extLst>
          </p:cNvPr>
          <p:cNvSpPr/>
          <p:nvPr/>
        </p:nvSpPr>
        <p:spPr>
          <a:xfrm>
            <a:off x="3555000" y="1436665"/>
            <a:ext cx="491642" cy="55980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7DF5E8-B331-417D-AC0F-F9A7A694365B}"/>
              </a:ext>
            </a:extLst>
          </p:cNvPr>
          <p:cNvSpPr/>
          <p:nvPr/>
        </p:nvSpPr>
        <p:spPr>
          <a:xfrm>
            <a:off x="4325860" y="1436665"/>
            <a:ext cx="491642" cy="559800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cs typeface="Calibri"/>
              </a:rPr>
              <a:t>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7B1F44-82A2-42AE-ABE4-E633B701AE9C}"/>
              </a:ext>
            </a:extLst>
          </p:cNvPr>
          <p:cNvSpPr/>
          <p:nvPr/>
        </p:nvSpPr>
        <p:spPr>
          <a:xfrm>
            <a:off x="3679046" y="3430269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6C3A"/>
                </a:solidFill>
                <a:cs typeface="Calibri"/>
              </a:rPr>
              <a:t>a</a:t>
            </a:r>
            <a:endParaRPr lang="en-US" dirty="0">
              <a:solidFill>
                <a:srgbClr val="FF6C3A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2A183-2D7B-4B91-9A4E-CD1087CC4B41}"/>
              </a:ext>
            </a:extLst>
          </p:cNvPr>
          <p:cNvSpPr/>
          <p:nvPr/>
        </p:nvSpPr>
        <p:spPr>
          <a:xfrm>
            <a:off x="4423324" y="3430269"/>
            <a:ext cx="491642" cy="559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6C3A"/>
                </a:solidFill>
                <a:cs typeface="Calibri"/>
              </a:rPr>
              <a:t>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0AB460-C324-4674-AA4C-94F5C9430F28}"/>
              </a:ext>
            </a:extLst>
          </p:cNvPr>
          <p:cNvGrpSpPr/>
          <p:nvPr/>
        </p:nvGrpSpPr>
        <p:grpSpPr>
          <a:xfrm>
            <a:off x="6071371" y="1489827"/>
            <a:ext cx="2591570" cy="2455938"/>
            <a:chOff x="6071371" y="1489827"/>
            <a:chExt cx="2591570" cy="24559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216421-45C8-4B0B-AA65-A33A65D9BB8C}"/>
                </a:ext>
              </a:extLst>
            </p:cNvPr>
            <p:cNvSpPr/>
            <p:nvPr/>
          </p:nvSpPr>
          <p:spPr>
            <a:xfrm>
              <a:off x="6071371" y="1489827"/>
              <a:ext cx="2538408" cy="559800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ea typeface="+mn-lt"/>
                  <a:cs typeface="+mn-lt"/>
                </a:rPr>
                <a:t>параметры</a:t>
              </a:r>
              <a:endParaRPr lang="en-US" sz="2800" b="1" i="1" dirty="0">
                <a:ea typeface="+mn-lt"/>
                <a:cs typeface="+mn-lt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2F5621C-51F8-4560-87B5-3AA121F8B641}"/>
                </a:ext>
              </a:extLst>
            </p:cNvPr>
            <p:cNvSpPr/>
            <p:nvPr/>
          </p:nvSpPr>
          <p:spPr>
            <a:xfrm>
              <a:off x="6124533" y="3385965"/>
              <a:ext cx="2538408" cy="5598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>
                  <a:solidFill>
                    <a:srgbClr val="FF6C3A"/>
                  </a:solidFill>
                  <a:ea typeface="+mn-lt"/>
                  <a:cs typeface="+mn-lt"/>
                </a:rPr>
                <a:t>- </a:t>
              </a:r>
              <a:r>
                <a:rPr lang="en-US" sz="2800" b="1" i="1" dirty="0" err="1">
                  <a:solidFill>
                    <a:srgbClr val="FF6C3A"/>
                  </a:solidFill>
                  <a:ea typeface="+mn-lt"/>
                  <a:cs typeface="+mn-lt"/>
                </a:rPr>
                <a:t>аргументы</a:t>
              </a:r>
              <a:endParaRPr lang="en-US" sz="2800" b="1" i="1" dirty="0">
                <a:solidFill>
                  <a:srgbClr val="FF6C3A"/>
                </a:solidFill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33B7A-8F06-4F2A-93C3-370AB488B7F4}"/>
              </a:ext>
            </a:extLst>
          </p:cNvPr>
          <p:cNvSpPr txBox="1"/>
          <p:nvPr/>
        </p:nvSpPr>
        <p:spPr>
          <a:xfrm>
            <a:off x="4463749" y="186840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Ключевые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аргументы</a:t>
            </a:r>
            <a:endParaRPr lang="en-US" sz="2400" b="1" dirty="0" err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1DF3C-8171-430E-BF0B-366D57A43051}"/>
              </a:ext>
            </a:extLst>
          </p:cNvPr>
          <p:cNvSpPr txBox="1"/>
          <p:nvPr/>
        </p:nvSpPr>
        <p:spPr>
          <a:xfrm>
            <a:off x="1051170" y="4619891"/>
            <a:ext cx="10322529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 </a:t>
            </a:r>
            <a:r>
              <a:rPr lang="en-US" sz="2000" dirty="0" err="1">
                <a:ea typeface="+mn-lt"/>
                <a:cs typeface="+mn-lt"/>
              </a:rPr>
              <a:t>Если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некоторая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функция</a:t>
            </a:r>
            <a:r>
              <a:rPr lang="en-US" sz="2000" dirty="0">
                <a:ea typeface="+mn-lt"/>
                <a:cs typeface="+mn-lt"/>
              </a:rPr>
              <a:t> с </a:t>
            </a:r>
            <a:r>
              <a:rPr lang="en-US" sz="2000" dirty="0" err="1">
                <a:ea typeface="+mn-lt"/>
                <a:cs typeface="+mn-lt"/>
              </a:rPr>
              <a:t>большим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числом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параметров</a:t>
            </a:r>
            <a:r>
              <a:rPr lang="en-US" sz="2000" dirty="0">
                <a:ea typeface="+mn-lt"/>
                <a:cs typeface="+mn-lt"/>
              </a:rPr>
              <a:t>, и </a:t>
            </a:r>
            <a:r>
              <a:rPr lang="en-US" sz="2000" dirty="0" err="1">
                <a:ea typeface="+mn-lt"/>
                <a:cs typeface="+mn-lt"/>
              </a:rPr>
              <a:t>при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её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вызове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тре</a:t>
            </a:r>
            <a:r>
              <a:rPr lang="en-US" sz="2000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sz="2000" dirty="0" err="1">
                <a:ea typeface="+mn-lt"/>
                <a:cs typeface="+mn-lt"/>
              </a:rPr>
              <a:t>буется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указать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только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некоторые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из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них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этих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параметров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задаваться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</a:t>
            </a:r>
            <a:endParaRPr lang="en-US" sz="200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имени</a:t>
            </a:r>
            <a:r>
              <a:rPr lang="en-US" sz="2000" dirty="0">
                <a:ea typeface="+mn-lt"/>
                <a:cs typeface="+mn-lt"/>
              </a:rPr>
              <a:t> – </a:t>
            </a:r>
            <a:r>
              <a:rPr lang="en-US" sz="2000" dirty="0" err="1">
                <a:ea typeface="+mn-lt"/>
                <a:cs typeface="+mn-lt"/>
              </a:rPr>
              <a:t>это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называется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ключевые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параметры</a:t>
            </a:r>
            <a:r>
              <a:rPr lang="en-US" sz="2000" dirty="0">
                <a:ea typeface="+mn-lt"/>
                <a:cs typeface="+mn-lt"/>
              </a:rPr>
              <a:t>. В </a:t>
            </a:r>
            <a:r>
              <a:rPr lang="en-US" sz="2000" dirty="0" err="1">
                <a:ea typeface="+mn-lt"/>
                <a:cs typeface="+mn-lt"/>
              </a:rPr>
              <a:t>этом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случае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передачи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аргументов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используется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имя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(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ключ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вместо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позиции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было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сих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пор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81880-9689-446E-A55E-50ACCBE070E7}"/>
              </a:ext>
            </a:extLst>
          </p:cNvPr>
          <p:cNvSpPr txBox="1"/>
          <p:nvPr/>
        </p:nvSpPr>
        <p:spPr>
          <a:xfrm>
            <a:off x="1767957" y="1217700"/>
            <a:ext cx="73824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print("</a:t>
            </a:r>
            <a:r>
              <a:rPr lang="en-US" sz="3600" dirty="0">
                <a:solidFill>
                  <a:srgbClr val="FF6C3A"/>
                </a:solidFill>
              </a:rPr>
              <a:t>Hello</a:t>
            </a:r>
            <a:r>
              <a:rPr lang="en-US" sz="3600" dirty="0"/>
              <a:t>", "</a:t>
            </a:r>
            <a:r>
              <a:rPr lang="en-US" sz="3600" dirty="0">
                <a:solidFill>
                  <a:srgbClr val="FF6C3A"/>
                </a:solidFill>
              </a:rPr>
              <a:t>Unisat</a:t>
            </a:r>
            <a:r>
              <a:rPr lang="en-US" sz="3600" dirty="0"/>
              <a:t>",                      )</a:t>
            </a:r>
            <a:endParaRPr lang="en-US" sz="3600" dirty="0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91296C-FE4A-4820-B16C-9FC7BF370B5F}"/>
              </a:ext>
            </a:extLst>
          </p:cNvPr>
          <p:cNvSpPr/>
          <p:nvPr/>
        </p:nvSpPr>
        <p:spPr>
          <a:xfrm>
            <a:off x="6338319" y="1221741"/>
            <a:ext cx="892179" cy="647723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err="1">
                <a:cs typeface="Calibri"/>
              </a:rPr>
              <a:t>sep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448010-D94C-4D05-AC69-3314E0E51BAE}"/>
              </a:ext>
            </a:extLst>
          </p:cNvPr>
          <p:cNvGrpSpPr/>
          <p:nvPr/>
        </p:nvGrpSpPr>
        <p:grpSpPr>
          <a:xfrm>
            <a:off x="9005318" y="627429"/>
            <a:ext cx="1910818" cy="1242035"/>
            <a:chOff x="9005318" y="627429"/>
            <a:chExt cx="1910818" cy="124203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9098E3E-75F6-48EA-BF95-6990706D31FC}"/>
                </a:ext>
              </a:extLst>
            </p:cNvPr>
            <p:cNvSpPr/>
            <p:nvPr/>
          </p:nvSpPr>
          <p:spPr>
            <a:xfrm>
              <a:off x="9005318" y="1221741"/>
              <a:ext cx="892179" cy="647723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err="1">
                  <a:cs typeface="Calibri"/>
                </a:rPr>
                <a:t>sep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A3C42-9E22-4AE9-918B-4A75938494EE}"/>
                </a:ext>
              </a:extLst>
            </p:cNvPr>
            <p:cNvSpPr txBox="1"/>
            <p:nvPr/>
          </p:nvSpPr>
          <p:spPr>
            <a:xfrm>
              <a:off x="9775090" y="1217247"/>
              <a:ext cx="114104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>
                  <a:cs typeface="Calibri"/>
                </a:rPr>
                <a:t> = " "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C75F4-BC30-4429-AED6-C2F4E9856B22}"/>
                </a:ext>
              </a:extLst>
            </p:cNvPr>
            <p:cNvSpPr txBox="1"/>
            <p:nvPr/>
          </p:nvSpPr>
          <p:spPr>
            <a:xfrm>
              <a:off x="9028966" y="627429"/>
              <a:ext cx="1727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cs typeface="Calibri"/>
                </a:rPr>
                <a:t>По</a:t>
              </a:r>
              <a:r>
                <a:rPr lang="en-US" i="1" dirty="0">
                  <a:cs typeface="Calibri"/>
                </a:rPr>
                <a:t> </a:t>
              </a:r>
              <a:r>
                <a:rPr lang="en-US" i="1" dirty="0" err="1">
                  <a:cs typeface="Calibri"/>
                </a:rPr>
                <a:t>умолчанию</a:t>
              </a:r>
              <a:endParaRPr lang="en-US" i="1" dirty="0"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F96923-6152-4F53-A38B-32577962EE57}"/>
              </a:ext>
            </a:extLst>
          </p:cNvPr>
          <p:cNvGrpSpPr/>
          <p:nvPr/>
        </p:nvGrpSpPr>
        <p:grpSpPr>
          <a:xfrm>
            <a:off x="1295400" y="2291862"/>
            <a:ext cx="4072040" cy="2103437"/>
            <a:chOff x="1295400" y="2291862"/>
            <a:chExt cx="4072040" cy="2103437"/>
          </a:xfrm>
        </p:grpSpPr>
        <p:pic>
          <p:nvPicPr>
            <p:cNvPr id="27" name="Picture 27">
              <a:extLst>
                <a:ext uri="{FF2B5EF4-FFF2-40B4-BE49-F238E27FC236}">
                  <a16:creationId xmlns:a16="http://schemas.microsoft.com/office/drawing/2014/main" id="{97A904D4-D2B5-4334-99B3-7E04DE54D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11" t="8955" r="218" b="-654"/>
            <a:stretch/>
          </p:blipFill>
          <p:spPr>
            <a:xfrm>
              <a:off x="1393092" y="2877644"/>
              <a:ext cx="3974348" cy="59909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AD8CD-0EDE-4DDE-9208-086643E5C389}"/>
                </a:ext>
              </a:extLst>
            </p:cNvPr>
            <p:cNvSpPr txBox="1"/>
            <p:nvPr/>
          </p:nvSpPr>
          <p:spPr>
            <a:xfrm>
              <a:off x="1295400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Было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29" name="Picture 29">
              <a:extLst>
                <a:ext uri="{FF2B5EF4-FFF2-40B4-BE49-F238E27FC236}">
                  <a16:creationId xmlns:a16="http://schemas.microsoft.com/office/drawing/2014/main" id="{342FA45E-83E1-400B-A3CD-CD683F903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7529" y="3654548"/>
              <a:ext cx="2674326" cy="74075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1814E-4E18-4900-ADC8-47424D55F74D}"/>
              </a:ext>
            </a:extLst>
          </p:cNvPr>
          <p:cNvGrpSpPr/>
          <p:nvPr/>
        </p:nvGrpSpPr>
        <p:grpSpPr>
          <a:xfrm>
            <a:off x="7293707" y="2291862"/>
            <a:ext cx="4149968" cy="2045066"/>
            <a:chOff x="7293707" y="2291862"/>
            <a:chExt cx="4149968" cy="20450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F11021-1D85-4229-BE3F-7308E3260A8F}"/>
                </a:ext>
              </a:extLst>
            </p:cNvPr>
            <p:cNvSpPr txBox="1"/>
            <p:nvPr/>
          </p:nvSpPr>
          <p:spPr>
            <a:xfrm>
              <a:off x="7293707" y="229186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Стало</a:t>
              </a:r>
              <a:r>
                <a:rPr lang="en-US" b="1" dirty="0"/>
                <a:t>:</a:t>
              </a:r>
              <a:endParaRPr lang="en-US" b="1" dirty="0">
                <a:cs typeface="Calibri"/>
              </a:endParaRPr>
            </a:p>
          </p:txBody>
        </p:sp>
        <p:pic>
          <p:nvPicPr>
            <p:cNvPr id="32" name="Picture 32">
              <a:extLst>
                <a:ext uri="{FF2B5EF4-FFF2-40B4-BE49-F238E27FC236}">
                  <a16:creationId xmlns:a16="http://schemas.microsoft.com/office/drawing/2014/main" id="{736B6836-F011-43BF-B665-C3D19505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4938" y="2874445"/>
              <a:ext cx="3778737" cy="356879"/>
            </a:xfrm>
            <a:prstGeom prst="rect">
              <a:avLst/>
            </a:prstGeom>
          </p:spPr>
        </p:pic>
        <p:pic>
          <p:nvPicPr>
            <p:cNvPr id="33" name="Picture 33">
              <a:extLst>
                <a:ext uri="{FF2B5EF4-FFF2-40B4-BE49-F238E27FC236}">
                  <a16:creationId xmlns:a16="http://schemas.microsoft.com/office/drawing/2014/main" id="{B9876D96-9DBF-4F30-B573-8C54882EA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67869" y="3654303"/>
              <a:ext cx="2297723" cy="68262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0615572-EA89-48F1-B9EC-4C7709896430}"/>
              </a:ext>
            </a:extLst>
          </p:cNvPr>
          <p:cNvSpPr txBox="1"/>
          <p:nvPr/>
        </p:nvSpPr>
        <p:spPr>
          <a:xfrm>
            <a:off x="7225322" y="1217246"/>
            <a:ext cx="13071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Calibri"/>
              </a:rPr>
              <a:t>= ", "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1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EA059C39-0561-4991-9929-D42A044A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70" y="1340445"/>
            <a:ext cx="5546721" cy="3070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95C5A-CA0E-415E-80F1-313AA03CB628}"/>
              </a:ext>
            </a:extLst>
          </p:cNvPr>
          <p:cNvSpPr txBox="1"/>
          <p:nvPr/>
        </p:nvSpPr>
        <p:spPr>
          <a:xfrm>
            <a:off x="4082749" y="137994"/>
            <a:ext cx="456671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Переменное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число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параметров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BD220-94BD-472A-A268-3C60982A0F73}"/>
              </a:ext>
            </a:extLst>
          </p:cNvPr>
          <p:cNvSpPr txBox="1"/>
          <p:nvPr/>
        </p:nvSpPr>
        <p:spPr>
          <a:xfrm>
            <a:off x="1637323" y="5418015"/>
            <a:ext cx="96793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   </a:t>
            </a:r>
            <a:r>
              <a:rPr lang="en-US" dirty="0" err="1"/>
              <a:t>Иногда</a:t>
            </a:r>
            <a:r>
              <a:rPr lang="en-US" dirty="0"/>
              <a:t> </a:t>
            </a:r>
            <a:r>
              <a:rPr lang="en-US" dirty="0" err="1"/>
              <a:t>бывает</a:t>
            </a:r>
            <a:r>
              <a:rPr lang="en-US" dirty="0"/>
              <a:t> </a:t>
            </a:r>
            <a:r>
              <a:rPr lang="en-US" dirty="0" err="1"/>
              <a:t>нужно</a:t>
            </a:r>
            <a:r>
              <a:rPr lang="en-US" dirty="0"/>
              <a:t> </a:t>
            </a:r>
            <a:r>
              <a:rPr lang="en-US" dirty="0" err="1"/>
              <a:t>определить</a:t>
            </a:r>
            <a:r>
              <a:rPr lang="en-US" dirty="0"/>
              <a:t> </a:t>
            </a:r>
            <a:r>
              <a:rPr lang="en-US" dirty="0" err="1"/>
              <a:t>функцию</a:t>
            </a:r>
            <a:r>
              <a:rPr lang="en-US" dirty="0"/>
              <a:t>, </a:t>
            </a:r>
            <a:r>
              <a:rPr lang="en-US" dirty="0" err="1"/>
              <a:t>способную</a:t>
            </a:r>
            <a:r>
              <a:rPr lang="en-US" dirty="0"/>
              <a:t> </a:t>
            </a:r>
            <a:r>
              <a:rPr lang="en-US" dirty="0" err="1"/>
              <a:t>принимать</a:t>
            </a:r>
            <a:r>
              <a:rPr lang="en-US" dirty="0"/>
              <a:t> </a:t>
            </a:r>
            <a:r>
              <a:rPr lang="en-US" dirty="0" err="1"/>
              <a:t>любое</a:t>
            </a:r>
            <a:r>
              <a:rPr lang="en-US" dirty="0"/>
              <a:t> </a:t>
            </a:r>
            <a:r>
              <a:rPr lang="en-US" dirty="0" err="1"/>
              <a:t>число</a:t>
            </a:r>
            <a:r>
              <a:rPr lang="en-US" dirty="0"/>
              <a:t> </a:t>
            </a:r>
            <a:r>
              <a:rPr lang="en-US" dirty="0" err="1"/>
              <a:t>параметров</a:t>
            </a:r>
            <a:r>
              <a:rPr lang="en-US" dirty="0"/>
              <a:t>. </a:t>
            </a:r>
            <a:r>
              <a:rPr lang="en-US" dirty="0" err="1"/>
              <a:t>Этого</a:t>
            </a:r>
            <a:r>
              <a:rPr lang="en-US" dirty="0"/>
              <a:t> </a:t>
            </a:r>
            <a:r>
              <a:rPr lang="en-US" dirty="0" err="1"/>
              <a:t>можно</a:t>
            </a:r>
            <a:r>
              <a:rPr lang="en-US" dirty="0"/>
              <a:t> </a:t>
            </a:r>
            <a:r>
              <a:rPr lang="en-US" dirty="0" err="1"/>
              <a:t>достичь</a:t>
            </a:r>
            <a:r>
              <a:rPr lang="en-US" dirty="0"/>
              <a:t> </a:t>
            </a:r>
            <a:r>
              <a:rPr lang="en-US" dirty="0" err="1"/>
              <a:t>при</a:t>
            </a:r>
            <a:r>
              <a:rPr lang="en-US" dirty="0"/>
              <a:t> </a:t>
            </a:r>
            <a:r>
              <a:rPr lang="en-US" dirty="0" err="1"/>
              <a:t>помощи</a:t>
            </a:r>
            <a:r>
              <a:rPr lang="en-US" dirty="0"/>
              <a:t> </a:t>
            </a:r>
            <a:r>
              <a:rPr lang="en-US" b="1" dirty="0" err="1">
                <a:solidFill>
                  <a:srgbClr val="FF6C3A"/>
                </a:solidFill>
              </a:rPr>
              <a:t>звёздочек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04C47-3A52-4A01-B25B-0A3B7BF542FD}"/>
              </a:ext>
            </a:extLst>
          </p:cNvPr>
          <p:cNvSpPr txBox="1"/>
          <p:nvPr/>
        </p:nvSpPr>
        <p:spPr>
          <a:xfrm>
            <a:off x="6394939" y="1774092"/>
            <a:ext cx="64164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6C3A"/>
                </a:solidFill>
                <a:cs typeface="Segoe UI"/>
              </a:rPr>
              <a:t>*</a:t>
            </a:r>
            <a:r>
              <a:rPr lang="en-US" b="1" dirty="0" err="1">
                <a:solidFill>
                  <a:srgbClr val="FF6C3A"/>
                </a:solidFill>
                <a:cs typeface="Segoe UI"/>
              </a:rPr>
              <a:t>args</a:t>
            </a:r>
            <a:r>
              <a:rPr lang="en-US" b="1" dirty="0">
                <a:solidFill>
                  <a:srgbClr val="FF6C3A"/>
                </a:solidFill>
                <a:cs typeface="Segoe UI"/>
              </a:rPr>
              <a:t> </a:t>
            </a:r>
            <a:r>
              <a:rPr lang="en-US" dirty="0">
                <a:cs typeface="Segoe UI"/>
              </a:rPr>
              <a:t>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обычных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r>
              <a:rPr lang="en-US" dirty="0">
                <a:cs typeface="Segoe UI"/>
              </a:rPr>
              <a:t>;​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b="1" dirty="0">
                <a:solidFill>
                  <a:srgbClr val="FF6C3A"/>
                </a:solidFill>
                <a:cs typeface="Segoe UI"/>
              </a:rPr>
              <a:t>** </a:t>
            </a:r>
            <a:r>
              <a:rPr lang="en-US" b="1" dirty="0" err="1">
                <a:solidFill>
                  <a:srgbClr val="FF6C3A"/>
                </a:solidFill>
                <a:cs typeface="Segoe UI"/>
              </a:rPr>
              <a:t>kwargs</a:t>
            </a:r>
            <a:r>
              <a:rPr lang="en-US" dirty="0">
                <a:cs typeface="Segoe UI"/>
              </a:rPr>
              <a:t> - </a:t>
            </a:r>
            <a:r>
              <a:rPr lang="en-US" dirty="0" err="1">
                <a:cs typeface="Segoe UI"/>
              </a:rPr>
              <a:t>используются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для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последовательностей</a:t>
            </a: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типа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ключ-значение</a:t>
            </a:r>
            <a:r>
              <a:rPr lang="en-US" dirty="0">
                <a:cs typeface="Segoe UI"/>
              </a:rPr>
              <a:t>;​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0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26257-C5E2-47A1-A4D9-C39B07C34C43}"/>
              </a:ext>
            </a:extLst>
          </p:cNvPr>
          <p:cNvSpPr txBox="1"/>
          <p:nvPr/>
        </p:nvSpPr>
        <p:spPr>
          <a:xfrm>
            <a:off x="4756826" y="50071"/>
            <a:ext cx="327717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Оператор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return</a:t>
            </a:r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65EB887-4CDD-4A1A-BC86-9B8B3C6AFA7E}"/>
              </a:ext>
            </a:extLst>
          </p:cNvPr>
          <p:cNvSpPr/>
          <p:nvPr/>
        </p:nvSpPr>
        <p:spPr>
          <a:xfrm>
            <a:off x="4867692" y="1872854"/>
            <a:ext cx="2223976" cy="2144231"/>
          </a:xfrm>
          <a:prstGeom prst="cube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EC44F-32AE-4795-8861-67EF57C1667E}"/>
              </a:ext>
            </a:extLst>
          </p:cNvPr>
          <p:cNvSpPr txBox="1"/>
          <p:nvPr/>
        </p:nvSpPr>
        <p:spPr>
          <a:xfrm>
            <a:off x="5133089" y="3219228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Calibri"/>
              </a:rPr>
              <a:t>calc(a, 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BD319-2F8F-47ED-8150-D83BF633960B}"/>
              </a:ext>
            </a:extLst>
          </p:cNvPr>
          <p:cNvSpPr txBox="1"/>
          <p:nvPr/>
        </p:nvSpPr>
        <p:spPr>
          <a:xfrm>
            <a:off x="5079926" y="2572414"/>
            <a:ext cx="1228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cs typeface="Calibri"/>
              </a:rPr>
              <a:t>Функция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9D4DCEF-F4C4-4A89-BC3A-0508A5FAC6ED}"/>
              </a:ext>
            </a:extLst>
          </p:cNvPr>
          <p:cNvSpPr/>
          <p:nvPr/>
        </p:nvSpPr>
        <p:spPr>
          <a:xfrm>
            <a:off x="2399307" y="3036055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2D09D04-5DBC-4824-8769-5F879A7C6B82}"/>
              </a:ext>
            </a:extLst>
          </p:cNvPr>
          <p:cNvSpPr/>
          <p:nvPr/>
        </p:nvSpPr>
        <p:spPr>
          <a:xfrm>
            <a:off x="7502934" y="2938590"/>
            <a:ext cx="2099930" cy="487325"/>
          </a:xfrm>
          <a:prstGeom prst="rightArrow">
            <a:avLst/>
          </a:prstGeom>
          <a:solidFill>
            <a:srgbClr val="001D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39C35-DEFE-4F06-BCFA-92443358D4A1}"/>
              </a:ext>
            </a:extLst>
          </p:cNvPr>
          <p:cNvSpPr txBox="1"/>
          <p:nvPr/>
        </p:nvSpPr>
        <p:spPr>
          <a:xfrm>
            <a:off x="2598997" y="2696461"/>
            <a:ext cx="1972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Ввод</a:t>
            </a:r>
            <a:r>
              <a:rPr lang="en-US" b="1" dirty="0"/>
              <a:t> (a=3, b=5)</a:t>
            </a:r>
            <a:endParaRPr lang="en-US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E0A16-BC4C-4FF4-8A25-35062212313B}"/>
              </a:ext>
            </a:extLst>
          </p:cNvPr>
          <p:cNvSpPr txBox="1"/>
          <p:nvPr/>
        </p:nvSpPr>
        <p:spPr>
          <a:xfrm>
            <a:off x="7897554" y="2634438"/>
            <a:ext cx="1139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cs typeface="Calibri"/>
              </a:rPr>
              <a:t>Выход</a:t>
            </a:r>
            <a:r>
              <a:rPr lang="en-US" b="1" dirty="0">
                <a:cs typeface="Calibri"/>
              </a:rPr>
              <a:t>(8)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EB31BB-26DE-44F7-9D43-6731361267F3}"/>
              </a:ext>
            </a:extLst>
          </p:cNvPr>
          <p:cNvGrpSpPr/>
          <p:nvPr/>
        </p:nvGrpSpPr>
        <p:grpSpPr>
          <a:xfrm>
            <a:off x="7422904" y="3397982"/>
            <a:ext cx="2995003" cy="761999"/>
            <a:chOff x="7422904" y="3397982"/>
            <a:chExt cx="2995003" cy="7619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D0E9D2-3304-4591-8E55-77B044AE1A62}"/>
                </a:ext>
              </a:extLst>
            </p:cNvPr>
            <p:cNvSpPr txBox="1"/>
            <p:nvPr/>
          </p:nvSpPr>
          <p:spPr>
            <a:xfrm>
              <a:off x="7674708" y="3552093"/>
              <a:ext cx="2743199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/>
                <a:t>return </a:t>
              </a:r>
              <a:r>
                <a:rPr lang="en-US" sz="2400" dirty="0"/>
                <a:t>a + b</a:t>
              </a:r>
              <a:endParaRPr lang="en-US" sz="2400">
                <a:cs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46CAF9-A579-42A9-8DEB-B23BAAD4100F}"/>
                </a:ext>
              </a:extLst>
            </p:cNvPr>
            <p:cNvSpPr/>
            <p:nvPr/>
          </p:nvSpPr>
          <p:spPr>
            <a:xfrm>
              <a:off x="7422904" y="3397982"/>
              <a:ext cx="2100383" cy="761999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B71C6A0-1D7E-4368-A05D-C67BD72CE0E8}"/>
              </a:ext>
            </a:extLst>
          </p:cNvPr>
          <p:cNvSpPr txBox="1"/>
          <p:nvPr/>
        </p:nvSpPr>
        <p:spPr>
          <a:xfrm>
            <a:off x="1715477" y="5193324"/>
            <a:ext cx="9024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Оператор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b="1" dirty="0">
                <a:solidFill>
                  <a:srgbClr val="FF6C3A"/>
                </a:solidFill>
                <a:latin typeface="Calibri"/>
                <a:ea typeface="Segoe UI"/>
                <a:cs typeface="Segoe UI"/>
              </a:rPr>
              <a:t>return </a:t>
            </a:r>
            <a:r>
              <a:rPr lang="en-US" dirty="0" err="1">
                <a:latin typeface="Calibri"/>
                <a:ea typeface="Segoe UI"/>
                <a:cs typeface="Segoe UI"/>
              </a:rPr>
              <a:t>используется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возврата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, </a:t>
            </a:r>
            <a:r>
              <a:rPr lang="en-US" dirty="0" err="1">
                <a:latin typeface="Calibri"/>
                <a:ea typeface="Segoe UI"/>
                <a:cs typeface="Segoe UI"/>
              </a:rPr>
              <a:t>т.е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для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прекращения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её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работы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n-US" dirty="0">
                <a:latin typeface="Calibri"/>
                <a:ea typeface="Segoe UI"/>
                <a:cs typeface="Segoe UI"/>
              </a:rPr>
              <a:t>и </a:t>
            </a:r>
            <a:r>
              <a:rPr lang="en-US" dirty="0" err="1">
                <a:latin typeface="Calibri"/>
                <a:ea typeface="Segoe UI"/>
                <a:cs typeface="Segoe UI"/>
              </a:rPr>
              <a:t>выхода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неё</a:t>
            </a:r>
            <a:r>
              <a:rPr lang="en-US" dirty="0">
                <a:latin typeface="Calibri"/>
                <a:ea typeface="Segoe UI"/>
                <a:cs typeface="Segoe UI"/>
              </a:rPr>
              <a:t>. </a:t>
            </a:r>
            <a:r>
              <a:rPr lang="en-US" dirty="0" err="1">
                <a:latin typeface="Calibri"/>
                <a:ea typeface="Segoe UI"/>
                <a:cs typeface="Segoe UI"/>
              </a:rPr>
              <a:t>При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этом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можно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также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вернуть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некоторое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значение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из</a:t>
            </a:r>
            <a:r>
              <a:rPr lang="en-US" dirty="0">
                <a:latin typeface="Calibri"/>
                <a:ea typeface="Segoe UI"/>
                <a:cs typeface="Segoe UI"/>
              </a:rPr>
              <a:t> </a:t>
            </a:r>
            <a:r>
              <a:rPr lang="en-US" dirty="0" err="1">
                <a:latin typeface="Calibri"/>
                <a:ea typeface="Segoe UI"/>
                <a:cs typeface="Segoe UI"/>
              </a:rPr>
              <a:t>функции</a:t>
            </a:r>
            <a:r>
              <a:rPr lang="en-US" dirty="0">
                <a:latin typeface="Calibri"/>
                <a:ea typeface="Segoe UI"/>
                <a:cs typeface="Segoe UI"/>
              </a:rPr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26257-C5E2-47A1-A4D9-C39B07C34C43}"/>
              </a:ext>
            </a:extLst>
          </p:cNvPr>
          <p:cNvSpPr txBox="1"/>
          <p:nvPr/>
        </p:nvSpPr>
        <p:spPr>
          <a:xfrm>
            <a:off x="4190211" y="50071"/>
            <a:ext cx="3755867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Оператор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pass и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тип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None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89C5FE3F-83CF-4DC2-8575-B031FB7F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47" y="1784228"/>
            <a:ext cx="5101492" cy="16971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9495233-C342-42E5-BEEF-5AAAFD8EE097}"/>
              </a:ext>
            </a:extLst>
          </p:cNvPr>
          <p:cNvGrpSpPr/>
          <p:nvPr/>
        </p:nvGrpSpPr>
        <p:grpSpPr>
          <a:xfrm>
            <a:off x="6534873" y="2825505"/>
            <a:ext cx="2843834" cy="523220"/>
            <a:chOff x="6534873" y="2825505"/>
            <a:chExt cx="2843834" cy="52322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7C0BCE0C-A574-47A1-9ED8-2DCB6E681469}"/>
                </a:ext>
              </a:extLst>
            </p:cNvPr>
            <p:cNvSpPr/>
            <p:nvPr/>
          </p:nvSpPr>
          <p:spPr>
            <a:xfrm>
              <a:off x="6534873" y="2942452"/>
              <a:ext cx="1211384" cy="351692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8B0239-6031-49AB-85D1-33DDBC4BA21F}"/>
                </a:ext>
              </a:extLst>
            </p:cNvPr>
            <p:cNvSpPr txBox="1"/>
            <p:nvPr/>
          </p:nvSpPr>
          <p:spPr>
            <a:xfrm>
              <a:off x="8003200" y="2825505"/>
              <a:ext cx="137550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/>
                <a:t>None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2F09F-575A-4540-A6FA-2FC87C4DFBC6}"/>
              </a:ext>
            </a:extLst>
          </p:cNvPr>
          <p:cNvSpPr txBox="1"/>
          <p:nvPr/>
        </p:nvSpPr>
        <p:spPr>
          <a:xfrm>
            <a:off x="1559170" y="4616939"/>
            <a:ext cx="7608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</a:t>
            </a:r>
            <a:r>
              <a:rPr lang="en-US" b="1" dirty="0">
                <a:solidFill>
                  <a:srgbClr val="FF6C3A"/>
                </a:solidFill>
              </a:rPr>
              <a:t>None </a:t>
            </a:r>
            <a:r>
              <a:rPr lang="en-US" dirty="0"/>
              <a:t>– </a:t>
            </a:r>
            <a:r>
              <a:rPr lang="en-US" dirty="0" err="1"/>
              <a:t>это</a:t>
            </a:r>
            <a:r>
              <a:rPr lang="en-US" dirty="0"/>
              <a:t> </a:t>
            </a:r>
            <a:r>
              <a:rPr lang="en-US" dirty="0" err="1"/>
              <a:t>специальный</a:t>
            </a:r>
            <a:r>
              <a:rPr lang="en-US" dirty="0"/>
              <a:t> </a:t>
            </a:r>
            <a:r>
              <a:rPr lang="en-US" dirty="0" err="1"/>
              <a:t>тип</a:t>
            </a:r>
            <a:r>
              <a:rPr lang="en-US" dirty="0"/>
              <a:t> </a:t>
            </a:r>
            <a:r>
              <a:rPr lang="en-US" dirty="0" err="1"/>
              <a:t>данных</a:t>
            </a:r>
            <a:r>
              <a:rPr lang="en-US" dirty="0"/>
              <a:t> в Python, </a:t>
            </a:r>
            <a:r>
              <a:rPr lang="en-US" dirty="0" err="1"/>
              <a:t>обозначающий</a:t>
            </a:r>
            <a:r>
              <a:rPr lang="en-US" dirty="0"/>
              <a:t> </a:t>
            </a:r>
            <a:r>
              <a:rPr lang="en-US" dirty="0" err="1"/>
              <a:t>ничего</a:t>
            </a:r>
            <a:r>
              <a:rPr lang="en-US" dirty="0"/>
              <a:t>.</a:t>
            </a:r>
            <a:r>
              <a:rPr lang="en-US" dirty="0">
                <a:cs typeface="Calibri"/>
              </a:rPr>
              <a:t>​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AFEEF7-814E-47C3-8874-B2FAC60A5611}"/>
              </a:ext>
            </a:extLst>
          </p:cNvPr>
          <p:cNvGrpSpPr/>
          <p:nvPr/>
        </p:nvGrpSpPr>
        <p:grpSpPr>
          <a:xfrm>
            <a:off x="1666630" y="2215904"/>
            <a:ext cx="10187353" cy="3561674"/>
            <a:chOff x="1666630" y="2215904"/>
            <a:chExt cx="10187353" cy="35616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084138-6C2C-4978-9F07-B9A7C60F46F6}"/>
                </a:ext>
              </a:extLst>
            </p:cNvPr>
            <p:cNvSpPr txBox="1"/>
            <p:nvPr/>
          </p:nvSpPr>
          <p:spPr>
            <a:xfrm>
              <a:off x="1666630" y="5408246"/>
              <a:ext cx="1018735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   </a:t>
              </a:r>
              <a:r>
                <a:rPr lang="en-US" dirty="0" err="1"/>
                <a:t>Оператор</a:t>
              </a:r>
              <a:r>
                <a:rPr lang="en-US" dirty="0"/>
                <a:t> </a:t>
              </a:r>
              <a:r>
                <a:rPr lang="en-US" b="1" dirty="0">
                  <a:solidFill>
                    <a:srgbClr val="FF6C3A"/>
                  </a:solidFill>
                </a:rPr>
                <a:t>pass </a:t>
              </a:r>
              <a:r>
                <a:rPr lang="en-US" dirty="0" err="1"/>
                <a:t>используется</a:t>
              </a:r>
              <a:r>
                <a:rPr lang="en-US" dirty="0"/>
                <a:t> в Python </a:t>
              </a:r>
              <a:r>
                <a:rPr lang="en-US" dirty="0" err="1"/>
                <a:t>для</a:t>
              </a:r>
              <a:r>
                <a:rPr lang="en-US" dirty="0"/>
                <a:t> </a:t>
              </a:r>
              <a:r>
                <a:rPr lang="en-US" dirty="0" err="1"/>
                <a:t>обозначения</a:t>
              </a:r>
              <a:r>
                <a:rPr lang="en-US" dirty="0"/>
                <a:t> </a:t>
              </a:r>
              <a:r>
                <a:rPr lang="en-US" dirty="0" err="1"/>
                <a:t>пустого</a:t>
              </a:r>
              <a:r>
                <a:rPr lang="en-US" dirty="0"/>
                <a:t> </a:t>
              </a:r>
              <a:r>
                <a:rPr lang="en-US" dirty="0" err="1"/>
                <a:t>блока</a:t>
              </a:r>
              <a:r>
                <a:rPr lang="en-US" dirty="0"/>
                <a:t> </a:t>
              </a:r>
              <a:r>
                <a:rPr lang="en-US" dirty="0" err="1"/>
                <a:t>команд</a:t>
              </a:r>
              <a:r>
                <a:rPr lang="en-US" dirty="0"/>
                <a:t>.</a:t>
              </a:r>
              <a:r>
                <a:rPr lang="en-US" dirty="0">
                  <a:cs typeface="Calibri"/>
                </a:rPr>
                <a:t>​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47881F-799D-4E8E-8115-58485929F0F0}"/>
                </a:ext>
              </a:extLst>
            </p:cNvPr>
            <p:cNvSpPr/>
            <p:nvPr/>
          </p:nvSpPr>
          <p:spPr>
            <a:xfrm>
              <a:off x="2421059" y="2215904"/>
              <a:ext cx="1328614" cy="429845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7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601</cp:revision>
  <dcterms:created xsi:type="dcterms:W3CDTF">2021-11-29T22:51:53Z</dcterms:created>
  <dcterms:modified xsi:type="dcterms:W3CDTF">2021-12-15T04:35:55Z</dcterms:modified>
</cp:coreProperties>
</file>