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2" r:id="rId4"/>
    <p:sldId id="283" r:id="rId5"/>
    <p:sldId id="284" r:id="rId6"/>
    <p:sldId id="285" r:id="rId7"/>
    <p:sldId id="287" r:id="rId8"/>
    <p:sldId id="288" r:id="rId9"/>
    <p:sldId id="286" r:id="rId10"/>
    <p:sldId id="266" r:id="rId11"/>
    <p:sldId id="276" r:id="rId12"/>
    <p:sldId id="265" r:id="rId13"/>
    <p:sldId id="274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733B43C-8935-45B6-8711-BAAEEB00F0CD}" v="1767" dt="2021-12-15T07:40:47.776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Структуры данных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D8EE88-6DEE-48AC-8621-80F841B975B3}"/>
              </a:ext>
            </a:extLst>
          </p:cNvPr>
          <p:cNvSpPr/>
          <p:nvPr/>
        </p:nvSpPr>
        <p:spPr>
          <a:xfrm>
            <a:off x="519722" y="5355491"/>
            <a:ext cx="11205307" cy="967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Структуры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данных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сути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структуры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endParaRPr lang="en-US" dirty="0" err="1"/>
          </a:p>
          <a:p>
            <a:pPr algn="ctr"/>
            <a:r>
              <a:rPr lang="en-US" dirty="0" err="1">
                <a:ea typeface="+mn-lt"/>
                <a:cs typeface="+mn-lt"/>
              </a:rPr>
              <a:t>данные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словами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используются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3CEEF85-FD5C-4937-A221-82402E12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60" y="2080436"/>
            <a:ext cx="4971326" cy="2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Список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325797" y="5253708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Список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C9651C9-EB6F-4380-AC76-C6A9A8CA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30" y="1885477"/>
            <a:ext cx="4286738" cy="241296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35B1B9B-28BA-4FB4-B80E-6C3D15E81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" b="28155"/>
          <a:stretch/>
        </p:blipFill>
        <p:spPr>
          <a:xfrm>
            <a:off x="6180015" y="1777985"/>
            <a:ext cx="4804513" cy="71592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9035381-88E2-41F8-983B-47A8D0FED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15" y="3187595"/>
            <a:ext cx="3866661" cy="1235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CAA43-FCBC-4395-AC8D-6BAF209AF71C}"/>
              </a:ext>
            </a:extLst>
          </p:cNvPr>
          <p:cNvSpPr txBox="1"/>
          <p:nvPr/>
        </p:nvSpPr>
        <p:spPr>
          <a:xfrm>
            <a:off x="5769708" y="27021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Работа со списками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3E08FB0-BE58-4B52-AA6C-B72C5C65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6" y="2070685"/>
            <a:ext cx="5371122" cy="379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4DB9D-AC32-448F-A55A-23B5BA5BA04F}"/>
              </a:ext>
            </a:extLst>
          </p:cNvPr>
          <p:cNvSpPr txBox="1"/>
          <p:nvPr/>
        </p:nvSpPr>
        <p:spPr>
          <a:xfrm>
            <a:off x="308708" y="15787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2B56C1-45D3-4F69-9F3C-492DF92123AC}"/>
              </a:ext>
            </a:extLst>
          </p:cNvPr>
          <p:cNvSpPr/>
          <p:nvPr/>
        </p:nvSpPr>
        <p:spPr>
          <a:xfrm>
            <a:off x="6045443" y="2401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append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52A6-6DD9-479F-94DD-8CD3A6BC748A}"/>
              </a:ext>
            </a:extLst>
          </p:cNvPr>
          <p:cNvSpPr txBox="1"/>
          <p:nvPr/>
        </p:nvSpPr>
        <p:spPr>
          <a:xfrm>
            <a:off x="7403612" y="2401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добавление</a:t>
            </a:r>
            <a:r>
              <a:rPr lang="en-US" dirty="0"/>
              <a:t> </a:t>
            </a:r>
            <a:r>
              <a:rPr lang="en-US" dirty="0" err="1"/>
              <a:t>нового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в </a:t>
            </a:r>
            <a:r>
              <a:rPr lang="en-US" dirty="0" err="1"/>
              <a:t>список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0DD509-E3A1-4C72-A8BC-B17A2F6AE4B7}"/>
              </a:ext>
            </a:extLst>
          </p:cNvPr>
          <p:cNvSpPr/>
          <p:nvPr/>
        </p:nvSpPr>
        <p:spPr>
          <a:xfrm>
            <a:off x="6055212" y="3114674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sort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735CB-6C73-48BB-A761-CB618F2805D1}"/>
              </a:ext>
            </a:extLst>
          </p:cNvPr>
          <p:cNvSpPr txBox="1"/>
          <p:nvPr/>
        </p:nvSpPr>
        <p:spPr>
          <a:xfrm>
            <a:off x="7413381" y="3114920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сортировка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endParaRPr lang="en-US" dirty="0" err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49B003-7EA1-4ECB-9C20-A4CB5F77232E}"/>
              </a:ext>
            </a:extLst>
          </p:cNvPr>
          <p:cNvSpPr/>
          <p:nvPr/>
        </p:nvSpPr>
        <p:spPr>
          <a:xfrm>
            <a:off x="6045443" y="3837597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[]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6CF44-CE74-4150-994B-43146F9DD4F7}"/>
              </a:ext>
            </a:extLst>
          </p:cNvPr>
          <p:cNvSpPr txBox="1"/>
          <p:nvPr/>
        </p:nvSpPr>
        <p:spPr>
          <a:xfrm>
            <a:off x="7413381" y="3837843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обращение</a:t>
            </a:r>
            <a:r>
              <a:rPr lang="en-US" dirty="0"/>
              <a:t> к </a:t>
            </a:r>
            <a:r>
              <a:rPr lang="en-US" dirty="0" err="1"/>
              <a:t>элементу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2CA65-F4C3-4E83-AD20-65A876D66724}"/>
              </a:ext>
            </a:extLst>
          </p:cNvPr>
          <p:cNvSpPr/>
          <p:nvPr/>
        </p:nvSpPr>
        <p:spPr>
          <a:xfrm>
            <a:off x="6045443" y="4560520"/>
            <a:ext cx="1299307" cy="42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cs typeface="Calibri"/>
              </a:rPr>
              <a:t>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1FCECE-964E-4E88-AD96-706D17D58207}"/>
              </a:ext>
            </a:extLst>
          </p:cNvPr>
          <p:cNvSpPr txBox="1"/>
          <p:nvPr/>
        </p:nvSpPr>
        <p:spPr>
          <a:xfrm>
            <a:off x="7413381" y="4560766"/>
            <a:ext cx="4316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удаление</a:t>
            </a:r>
            <a:r>
              <a:rPr lang="en-US" dirty="0"/>
              <a:t> </a:t>
            </a:r>
            <a:r>
              <a:rPr lang="en-US" dirty="0" err="1"/>
              <a:t>элемента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списка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индексу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Кортеж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097A7-3DDA-42EE-B1B5-948D82531DB4}"/>
              </a:ext>
            </a:extLst>
          </p:cNvPr>
          <p:cNvSpPr/>
          <p:nvPr/>
        </p:nvSpPr>
        <p:spPr>
          <a:xfrm>
            <a:off x="1179258" y="4980169"/>
            <a:ext cx="9837613" cy="1299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</a:t>
            </a:r>
            <a:endParaRPr lang="en-US" dirty="0">
              <a:solidFill>
                <a:schemeClr val="accent4"/>
              </a:solidFill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83B23B0-49FF-4485-8F74-307EDAD3A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8" y="2222317"/>
            <a:ext cx="9249507" cy="19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Словарь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906ED58-4BA3-4FCD-861B-92F8DE71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8" y="1798242"/>
            <a:ext cx="4540738" cy="28409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D3920B9-9EFE-4624-98AC-0CA6BB25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31" y="1793945"/>
            <a:ext cx="6269892" cy="1560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6AEB6-71A3-47E2-A70C-7A9D31EB10EF}"/>
              </a:ext>
            </a:extLst>
          </p:cNvPr>
          <p:cNvSpPr txBox="1"/>
          <p:nvPr/>
        </p:nvSpPr>
        <p:spPr>
          <a:xfrm>
            <a:off x="5779477" y="33762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4AFBBB3-0D1A-4DF7-88AB-755CA73A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30" y="3878090"/>
            <a:ext cx="6054969" cy="8212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4410A5-E3CF-4CCB-A487-D94B849946A7}"/>
              </a:ext>
            </a:extLst>
          </p:cNvPr>
          <p:cNvSpPr/>
          <p:nvPr/>
        </p:nvSpPr>
        <p:spPr>
          <a:xfrm>
            <a:off x="1149951" y="5175554"/>
            <a:ext cx="10130689" cy="10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  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Словарь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 о 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связаны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C1D6EBE2-0D3C-4741-A85E-B8B5D250B6B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со словарями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F26C42-49B6-4852-A146-EE7BEC392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98" b="-249"/>
          <a:stretch/>
        </p:blipFill>
        <p:spPr>
          <a:xfrm>
            <a:off x="269631" y="1938462"/>
            <a:ext cx="5390860" cy="3938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0C3C7-9B75-4477-8CF6-D324EA0816B8}"/>
              </a:ext>
            </a:extLst>
          </p:cNvPr>
          <p:cNvSpPr txBox="1"/>
          <p:nvPr/>
        </p:nvSpPr>
        <p:spPr>
          <a:xfrm>
            <a:off x="5828322" y="13149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84A4784-D6E7-4280-8808-9525AF40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6" y="1938427"/>
            <a:ext cx="5048738" cy="17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0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9EFBF64F-9720-49DD-BA71-D5940ABDAD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Последовательности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76F7-CE8D-4266-97C7-16878D2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444987"/>
            <a:ext cx="5439506" cy="3587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3039F-7F97-4FC8-8621-5928458323A8}"/>
              </a:ext>
            </a:extLst>
          </p:cNvPr>
          <p:cNvSpPr/>
          <p:nvPr/>
        </p:nvSpPr>
        <p:spPr>
          <a:xfrm>
            <a:off x="1477107" y="5375030"/>
            <a:ext cx="10169768" cy="130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проверка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принадлежности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 « in » и « not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in ») и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4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2962ECE8-0D0C-474D-8CA9-785518323E5A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Множество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E698DF82-4B69-4505-BD12-47DB718C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6093" y="1301261"/>
            <a:ext cx="4032738" cy="35911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1647E3-E01A-4654-8118-B58712CDED42}"/>
              </a:ext>
            </a:extLst>
          </p:cNvPr>
          <p:cNvSpPr/>
          <p:nvPr/>
        </p:nvSpPr>
        <p:spPr>
          <a:xfrm>
            <a:off x="1311030" y="5228491"/>
            <a:ext cx="9104922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Множества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13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64FC7F2-593A-4EB0-AE61-F33B5533A5A5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Работа с множествами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597184-A3B4-4265-A83B-7BBABD22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4" y="1533082"/>
            <a:ext cx="4716584" cy="46906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280039-002D-4EA2-AF81-78A2F449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30" y="2341567"/>
            <a:ext cx="3895969" cy="1090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01B13-4943-4515-88AF-D56FBE6FC0FA}"/>
              </a:ext>
            </a:extLst>
          </p:cNvPr>
          <p:cNvSpPr txBox="1"/>
          <p:nvPr/>
        </p:nvSpPr>
        <p:spPr>
          <a:xfrm>
            <a:off x="6473091" y="16275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Вывод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87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512451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Структуры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данных</a:t>
            </a:r>
            <a:endParaRPr lang="en-US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CB2A1-6B8B-4339-A4BD-7506EE336A3E}"/>
              </a:ext>
            </a:extLst>
          </p:cNvPr>
          <p:cNvGrpSpPr/>
          <p:nvPr/>
        </p:nvGrpSpPr>
        <p:grpSpPr>
          <a:xfrm>
            <a:off x="3679860" y="1068508"/>
            <a:ext cx="3954172" cy="559800"/>
            <a:chOff x="3679860" y="1068508"/>
            <a:chExt cx="3954172" cy="559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DFAD04-2130-491E-B890-C2781D84DBD1}"/>
                </a:ext>
              </a:extLst>
            </p:cNvPr>
            <p:cNvSpPr txBox="1"/>
            <p:nvPr/>
          </p:nvSpPr>
          <p:spPr>
            <a:xfrm>
              <a:off x="3679860" y="1068512"/>
              <a:ext cx="1544548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Списки</a:t>
              </a:r>
              <a:r>
                <a:rPr lang="en-US" sz="2800" i="1" dirty="0"/>
                <a:t> - </a:t>
              </a:r>
              <a:endParaRPr lang="en-US" sz="2800" i="1">
                <a:cs typeface="Calibri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D0FF45E-C24E-43B4-8462-6BB036B70814}"/>
                </a:ext>
              </a:extLst>
            </p:cNvPr>
            <p:cNvSpPr/>
            <p:nvPr/>
          </p:nvSpPr>
          <p:spPr>
            <a:xfrm>
              <a:off x="5190303" y="1068508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[ 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6F7557-DE20-47BB-94C2-E6095971EED0}"/>
                </a:ext>
              </a:extLst>
            </p:cNvPr>
            <p:cNvSpPr txBox="1"/>
            <p:nvPr/>
          </p:nvSpPr>
          <p:spPr>
            <a:xfrm>
              <a:off x="5931613" y="1085635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17-89C4-45AA-B21A-142FD84CEC73}"/>
                </a:ext>
              </a:extLst>
            </p:cNvPr>
            <p:cNvSpPr/>
            <p:nvPr/>
          </p:nvSpPr>
          <p:spPr>
            <a:xfrm>
              <a:off x="6371830" y="1085631"/>
              <a:ext cx="1262202" cy="525554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list()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72892-C45F-457D-932D-7FF03EBABACF}"/>
              </a:ext>
            </a:extLst>
          </p:cNvPr>
          <p:cNvGrpSpPr/>
          <p:nvPr/>
        </p:nvGrpSpPr>
        <p:grpSpPr>
          <a:xfrm>
            <a:off x="3491500" y="1787702"/>
            <a:ext cx="4142531" cy="585482"/>
            <a:chOff x="3491500" y="1787702"/>
            <a:chExt cx="4142531" cy="5854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500F65-C958-4C4D-9EAB-834DE4E17293}"/>
                </a:ext>
              </a:extLst>
            </p:cNvPr>
            <p:cNvSpPr txBox="1"/>
            <p:nvPr/>
          </p:nvSpPr>
          <p:spPr>
            <a:xfrm>
              <a:off x="3491500" y="1787702"/>
              <a:ext cx="179284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Словари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802BEF-617F-4381-B595-E3302F68DFC2}"/>
                </a:ext>
              </a:extLst>
            </p:cNvPr>
            <p:cNvSpPr/>
            <p:nvPr/>
          </p:nvSpPr>
          <p:spPr>
            <a:xfrm>
              <a:off x="5190302" y="1813384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 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4D7877-4097-4F8B-9C24-589A98AEB478}"/>
                </a:ext>
              </a:extLst>
            </p:cNvPr>
            <p:cNvSpPr txBox="1"/>
            <p:nvPr/>
          </p:nvSpPr>
          <p:spPr>
            <a:xfrm>
              <a:off x="5931612" y="1787702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00A7E0-57FA-4F09-9BBF-61EF5644B316}"/>
                </a:ext>
              </a:extLst>
            </p:cNvPr>
            <p:cNvSpPr/>
            <p:nvPr/>
          </p:nvSpPr>
          <p:spPr>
            <a:xfrm>
              <a:off x="6371829" y="1813384"/>
              <a:ext cx="1262202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dict</a:t>
              </a:r>
              <a:r>
                <a:rPr lang="en-US" sz="2800" b="1" dirty="0">
                  <a:cs typeface="Calibri"/>
                </a:rPr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693086-E9B0-4342-84A1-22D25ACF1816}"/>
              </a:ext>
            </a:extLst>
          </p:cNvPr>
          <p:cNvGrpSpPr/>
          <p:nvPr/>
        </p:nvGrpSpPr>
        <p:grpSpPr>
          <a:xfrm>
            <a:off x="3423006" y="2541140"/>
            <a:ext cx="4202464" cy="954107"/>
            <a:chOff x="3423006" y="2541140"/>
            <a:chExt cx="420246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9083DA-D72E-4456-868B-C0BEAC155E40}"/>
                </a:ext>
              </a:extLst>
            </p:cNvPr>
            <p:cNvSpPr txBox="1"/>
            <p:nvPr/>
          </p:nvSpPr>
          <p:spPr>
            <a:xfrm>
              <a:off x="3423006" y="2541140"/>
              <a:ext cx="1912706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Кортежи</a:t>
              </a:r>
              <a:r>
                <a:rPr lang="en-US" sz="2800" i="1" dirty="0"/>
                <a:t> 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F1ED891-0907-4892-8770-F1CC1A1750B9}"/>
                </a:ext>
              </a:extLst>
            </p:cNvPr>
            <p:cNvSpPr/>
            <p:nvPr/>
          </p:nvSpPr>
          <p:spPr>
            <a:xfrm>
              <a:off x="5207426" y="2566822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( 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21C2E6-DCD2-46E7-97A7-C655046D58C1}"/>
                </a:ext>
              </a:extLst>
            </p:cNvPr>
            <p:cNvSpPr txBox="1"/>
            <p:nvPr/>
          </p:nvSpPr>
          <p:spPr>
            <a:xfrm>
              <a:off x="5948736" y="2541140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CABCC75-0701-4987-801A-57E20C642C54}"/>
                </a:ext>
              </a:extLst>
            </p:cNvPr>
            <p:cNvSpPr/>
            <p:nvPr/>
          </p:nvSpPr>
          <p:spPr>
            <a:xfrm>
              <a:off x="6363269" y="2566822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tuple()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A45A4-27F2-4D97-940B-1970B1E72049}"/>
              </a:ext>
            </a:extLst>
          </p:cNvPr>
          <p:cNvGrpSpPr/>
          <p:nvPr/>
        </p:nvGrpSpPr>
        <p:grpSpPr>
          <a:xfrm>
            <a:off x="3114781" y="3303139"/>
            <a:ext cx="4519250" cy="954107"/>
            <a:chOff x="3114781" y="3303139"/>
            <a:chExt cx="4519250" cy="9541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2578B8-8676-4594-8C85-FDF33A91EB36}"/>
                </a:ext>
              </a:extLst>
            </p:cNvPr>
            <p:cNvSpPr txBox="1"/>
            <p:nvPr/>
          </p:nvSpPr>
          <p:spPr>
            <a:xfrm>
              <a:off x="3114781" y="3303139"/>
              <a:ext cx="2220929" cy="95410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 err="1"/>
                <a:t>Множество</a:t>
              </a:r>
              <a:r>
                <a:rPr lang="en-US" sz="2800" i="1" dirty="0"/>
                <a:t>- 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17178C2-E9EF-4A75-A0C6-04F2C2AB8599}"/>
                </a:ext>
              </a:extLst>
            </p:cNvPr>
            <p:cNvSpPr/>
            <p:nvPr/>
          </p:nvSpPr>
          <p:spPr>
            <a:xfrm>
              <a:off x="5215987" y="3328821"/>
              <a:ext cx="628630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{}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B77C67-6FA5-4622-816B-DC7466E9B6DE}"/>
                </a:ext>
              </a:extLst>
            </p:cNvPr>
            <p:cNvSpPr txBox="1"/>
            <p:nvPr/>
          </p:nvSpPr>
          <p:spPr>
            <a:xfrm>
              <a:off x="5957297" y="3303139"/>
              <a:ext cx="328773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i="1" dirty="0"/>
                <a:t>-</a:t>
              </a:r>
              <a:endParaRPr lang="en-US" sz="2800" i="1" dirty="0">
                <a:cs typeface="Calibri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1C14D58-054D-4CC0-9AA7-1BB7A88989EE}"/>
                </a:ext>
              </a:extLst>
            </p:cNvPr>
            <p:cNvSpPr/>
            <p:nvPr/>
          </p:nvSpPr>
          <p:spPr>
            <a:xfrm>
              <a:off x="6371830" y="3328821"/>
              <a:ext cx="1262201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cs typeface="Calibri"/>
                </a:rPr>
                <a:t>set()</a:t>
              </a:r>
            </a:p>
          </p:txBody>
        </p:sp>
      </p:grpSp>
      <p:sp>
        <p:nvSpPr>
          <p:cNvPr id="24" name="TextBox 1">
            <a:extLst>
              <a:ext uri="{FF2B5EF4-FFF2-40B4-BE49-F238E27FC236}">
                <a16:creationId xmlns:a16="http://schemas.microsoft.com/office/drawing/2014/main" id="{4DB3A96F-3CB2-4D68-BC4D-7ECE7C7024E8}"/>
              </a:ext>
            </a:extLst>
          </p:cNvPr>
          <p:cNvSpPr txBox="1"/>
          <p:nvPr/>
        </p:nvSpPr>
        <p:spPr>
          <a:xfrm>
            <a:off x="834601" y="4744367"/>
            <a:ext cx="97916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F5339-7A23-4F9D-86F0-ECD063CFF591}"/>
              </a:ext>
            </a:extLst>
          </p:cNvPr>
          <p:cNvSpPr txBox="1"/>
          <p:nvPr/>
        </p:nvSpPr>
        <p:spPr>
          <a:xfrm>
            <a:off x="1950378" y="4707276"/>
            <a:ext cx="9006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</a:rPr>
              <a:t>Структуры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b="1" dirty="0" err="1">
                <a:solidFill>
                  <a:srgbClr val="FF6C3A"/>
                </a:solidFill>
              </a:rPr>
              <a:t>данных</a:t>
            </a: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en-US" dirty="0"/>
              <a:t>- </a:t>
            </a:r>
            <a:r>
              <a:rPr lang="en-US" dirty="0" err="1"/>
              <a:t>это</a:t>
            </a:r>
            <a:r>
              <a:rPr lang="en-US" dirty="0"/>
              <a:t>, </a:t>
            </a:r>
            <a:r>
              <a:rPr lang="en-US" dirty="0" err="1"/>
              <a:t>по</a:t>
            </a:r>
            <a:r>
              <a:rPr lang="en-US" dirty="0"/>
              <a:t> </a:t>
            </a:r>
            <a:r>
              <a:rPr lang="en-US" dirty="0" err="1"/>
              <a:t>сути</a:t>
            </a:r>
            <a:r>
              <a:rPr lang="en-US" dirty="0"/>
              <a:t>, и </a:t>
            </a:r>
            <a:r>
              <a:rPr lang="en-US" dirty="0" err="1"/>
              <a:t>есть</a:t>
            </a:r>
            <a:r>
              <a:rPr lang="en-US" dirty="0"/>
              <a:t> </a:t>
            </a:r>
            <a:r>
              <a:rPr lang="en-US" dirty="0" err="1"/>
              <a:t>структуры</a:t>
            </a:r>
            <a:r>
              <a:rPr lang="en-US" dirty="0"/>
              <a:t>, </a:t>
            </a:r>
            <a:r>
              <a:rPr lang="en-US" dirty="0" err="1"/>
              <a:t>которые</a:t>
            </a:r>
            <a:r>
              <a:rPr lang="en-US" dirty="0"/>
              <a:t> </a:t>
            </a:r>
            <a:r>
              <a:rPr lang="en-US" dirty="0" err="1"/>
              <a:t>могут</a:t>
            </a:r>
            <a:r>
              <a:rPr lang="en-US" dirty="0"/>
              <a:t> </a:t>
            </a:r>
            <a:r>
              <a:rPr lang="en-US" dirty="0" err="1"/>
              <a:t>хранить</a:t>
            </a:r>
            <a:r>
              <a:rPr lang="en-US" dirty="0"/>
              <a:t> 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 </a:t>
            </a:r>
            <a:r>
              <a:rPr lang="en-US" dirty="0" err="1"/>
              <a:t>вместе</a:t>
            </a:r>
            <a:r>
              <a:rPr lang="en-US" dirty="0"/>
              <a:t>. </a:t>
            </a:r>
            <a:r>
              <a:rPr lang="en-US" dirty="0" err="1"/>
              <a:t>Другими</a:t>
            </a:r>
            <a:r>
              <a:rPr lang="en-US" dirty="0"/>
              <a:t> </a:t>
            </a:r>
            <a:r>
              <a:rPr lang="en-US" dirty="0" err="1"/>
              <a:t>словами</a:t>
            </a:r>
            <a:r>
              <a:rPr lang="en-US" dirty="0"/>
              <a:t>, </a:t>
            </a:r>
            <a:r>
              <a:rPr lang="en-US" dirty="0" err="1"/>
              <a:t>они</a:t>
            </a:r>
            <a:r>
              <a:rPr lang="en-US" dirty="0"/>
              <a:t> </a:t>
            </a:r>
            <a:r>
              <a:rPr lang="en-US" dirty="0" err="1"/>
              <a:t>используются</a:t>
            </a:r>
            <a:r>
              <a:rPr lang="en-US" dirty="0"/>
              <a:t> </a:t>
            </a:r>
            <a:r>
              <a:rPr lang="en-US" dirty="0" err="1"/>
              <a:t>для</a:t>
            </a:r>
            <a:r>
              <a:rPr lang="en-US" dirty="0"/>
              <a:t> </a:t>
            </a:r>
            <a:r>
              <a:rPr lang="en-US" dirty="0" err="1"/>
              <a:t>хранения</a:t>
            </a:r>
            <a:r>
              <a:rPr lang="en-US" dirty="0"/>
              <a:t> </a:t>
            </a:r>
            <a:r>
              <a:rPr lang="en-US" dirty="0" err="1"/>
              <a:t>связанных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.​</a:t>
            </a:r>
          </a:p>
        </p:txBody>
      </p:sp>
    </p:spTree>
    <p:extLst>
      <p:ext uri="{BB962C8B-B14F-4D97-AF65-F5344CB8AC3E}">
        <p14:creationId xmlns:p14="http://schemas.microsoft.com/office/powerpoint/2010/main" val="130643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Список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C8313B7-16AE-4148-B17A-01C87748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09" y="1776761"/>
            <a:ext cx="5456663" cy="2728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Список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структура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которая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содержит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упорядоченный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хранит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элементов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списков</a:t>
            </a:r>
            <a:r>
              <a:rPr lang="en-US" b="1" i="1" dirty="0"/>
              <a:t>:</a:t>
            </a:r>
            <a:endParaRPr lang="en-US" b="1" i="1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734245" y="1776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list.append</a:t>
            </a:r>
            <a:r>
              <a:rPr lang="en-US" b="1" dirty="0">
                <a:cs typeface="Calibri"/>
              </a:rPr>
              <a:t>(x)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Добавление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элемента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список</a:t>
            </a:r>
            <a:endParaRPr lang="en-US" dirty="0">
              <a:cs typeface="Calibri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724952" y="2334504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list.clear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46327" y="2336181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Удаляет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все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элементы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списка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715659" y="2919943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list.insert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, x)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37034" y="2921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Вставляет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индексу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724951" y="3496089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list.pop</a:t>
            </a:r>
            <a:r>
              <a:rPr lang="en-US" b="1" dirty="0">
                <a:cs typeface="Calibri"/>
              </a:rPr>
              <a:t>(</a:t>
            </a:r>
            <a:r>
              <a:rPr lang="en-US" b="1" dirty="0" err="1">
                <a:cs typeface="Calibri"/>
              </a:rPr>
              <a:t>i</a:t>
            </a:r>
            <a:r>
              <a:rPr lang="en-US" b="1" dirty="0">
                <a:cs typeface="Calibri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706365" y="4072235"/>
            <a:ext cx="1559567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list.sort</a:t>
            </a:r>
            <a:r>
              <a:rPr lang="en-US" b="1" dirty="0">
                <a:cs typeface="Calibri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Сортирует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список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5BC43-68AD-4D1F-B89C-99D10D27F8A3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7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Словарь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580788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Словарь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–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аналог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адресной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книги</a:t>
            </a:r>
            <a:r>
              <a:rPr lang="en-US" dirty="0">
                <a:ea typeface="+mn-lt"/>
                <a:cs typeface="+mn-lt"/>
              </a:rPr>
              <a:t>, в </a:t>
            </a:r>
            <a:r>
              <a:rPr lang="en-US" dirty="0" err="1">
                <a:ea typeface="+mn-lt"/>
                <a:cs typeface="+mn-lt"/>
              </a:rPr>
              <a:t>которой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найти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адрес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контакт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 err="1">
                <a:ea typeface="+mn-lt"/>
                <a:cs typeface="+mn-lt"/>
              </a:rPr>
              <a:t>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информацию</a:t>
            </a:r>
            <a:r>
              <a:rPr lang="en-US" dirty="0">
                <a:ea typeface="+mn-lt"/>
                <a:cs typeface="+mn-lt"/>
              </a:rPr>
              <a:t> о </a:t>
            </a:r>
            <a:r>
              <a:rPr lang="en-US" dirty="0" err="1">
                <a:ea typeface="+mn-lt"/>
                <a:cs typeface="+mn-lt"/>
              </a:rPr>
              <a:t>человеке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зная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лишь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его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;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некоторые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ключи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имена</a:t>
            </a:r>
            <a:r>
              <a:rPr lang="en-US" dirty="0">
                <a:ea typeface="+mn-lt"/>
                <a:cs typeface="+mn-lt"/>
              </a:rPr>
              <a:t>) </a:t>
            </a:r>
            <a:r>
              <a:rPr lang="en-US" dirty="0" err="1">
                <a:ea typeface="+mn-lt"/>
                <a:cs typeface="+mn-lt"/>
              </a:rPr>
              <a:t>связаны</a:t>
            </a:r>
          </a:p>
          <a:p>
            <a:r>
              <a:rPr lang="en-US" dirty="0" err="1">
                <a:ea typeface="+mn-lt"/>
                <a:cs typeface="+mn-lt"/>
              </a:rPr>
              <a:t>со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значениями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информацией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9D82-F1B3-4790-97AE-2E7E554C0F8C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 </a:t>
            </a:r>
            <a:r>
              <a:rPr lang="en-US" b="1" i="1" dirty="0" err="1"/>
              <a:t>словарей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AE3F75-99E3-4673-B0EE-742395A49F05}"/>
              </a:ext>
            </a:extLst>
          </p:cNvPr>
          <p:cNvSpPr/>
          <p:nvPr/>
        </p:nvSpPr>
        <p:spPr>
          <a:xfrm>
            <a:off x="6548392" y="1776943"/>
            <a:ext cx="1726836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keys</a:t>
            </a:r>
            <a:r>
              <a:rPr lang="en-US" b="1" dirty="0"/>
              <a:t>()</a:t>
            </a:r>
            <a:endParaRPr lang="en-US" dirty="0"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0D1A4-5C12-4715-9FBD-A0AA7F75AA70}"/>
              </a:ext>
            </a:extLst>
          </p:cNvPr>
          <p:cNvSpPr txBox="1"/>
          <p:nvPr/>
        </p:nvSpPr>
        <p:spPr>
          <a:xfrm>
            <a:off x="8255620" y="1778620"/>
            <a:ext cx="34587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ключи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из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словаря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570F8B5-1D19-4C7B-A8F4-2791CAD92BFB}"/>
              </a:ext>
            </a:extLst>
          </p:cNvPr>
          <p:cNvSpPr/>
          <p:nvPr/>
        </p:nvSpPr>
        <p:spPr>
          <a:xfrm>
            <a:off x="6557685" y="2334504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</a:t>
            </a:r>
            <a:r>
              <a:rPr lang="en-US" b="1" dirty="0" err="1">
                <a:cs typeface="Calibri"/>
              </a:rPr>
              <a:t>.clear</a:t>
            </a:r>
            <a:r>
              <a:rPr lang="en-US" b="1" dirty="0">
                <a:cs typeface="Calibri"/>
              </a:rPr>
              <a:t>()</a:t>
            </a:r>
            <a:endParaRPr lang="en-US" dirty="0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58B2D-5266-4EDA-8150-B5141AD0D697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Очищает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словарь</a:t>
            </a:r>
            <a:endParaRPr lang="en-US" dirty="0" err="1"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BF2CB1-C07B-4B73-8DFE-7B676A7BB203}"/>
              </a:ext>
            </a:extLst>
          </p:cNvPr>
          <p:cNvSpPr/>
          <p:nvPr/>
        </p:nvSpPr>
        <p:spPr>
          <a:xfrm>
            <a:off x="6557684" y="2919943"/>
            <a:ext cx="1726833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items</a:t>
            </a:r>
            <a:r>
              <a:rPr lang="en-US" b="1" dirty="0"/>
              <a:t>()</a:t>
            </a:r>
            <a:endParaRPr lang="en-US" b="1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F38AB-33F9-4F09-9B3D-69F559D5F00F}"/>
              </a:ext>
            </a:extLst>
          </p:cNvPr>
          <p:cNvSpPr txBox="1"/>
          <p:nvPr/>
        </p:nvSpPr>
        <p:spPr>
          <a:xfrm>
            <a:off x="8255619" y="2921620"/>
            <a:ext cx="393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кортеж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ключ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значение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6B4750-7286-4D41-8338-B94B18176197}"/>
              </a:ext>
            </a:extLst>
          </p:cNvPr>
          <p:cNvSpPr/>
          <p:nvPr/>
        </p:nvSpPr>
        <p:spPr>
          <a:xfrm>
            <a:off x="6548391" y="3496089"/>
            <a:ext cx="1726835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dict.</a:t>
            </a:r>
            <a:r>
              <a:rPr lang="en-US" b="1" dirty="0" err="1"/>
              <a:t>popitem</a:t>
            </a:r>
            <a:r>
              <a:rPr lang="en-US" b="1" dirty="0">
                <a:cs typeface="Calibri"/>
              </a:rPr>
              <a:t>()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0ED8A-A862-4FDB-AE26-B6091217D055}"/>
              </a:ext>
            </a:extLst>
          </p:cNvPr>
          <p:cNvSpPr txBox="1"/>
          <p:nvPr/>
        </p:nvSpPr>
        <p:spPr>
          <a:xfrm>
            <a:off x="8237034" y="3497766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Возвращает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элемент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удаляя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его</a:t>
            </a:r>
            <a:endParaRPr lang="en-US" dirty="0">
              <a:cs typeface="Calibri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E8C8CF-AAE5-4066-A53C-7B83DFACD383}"/>
              </a:ext>
            </a:extLst>
          </p:cNvPr>
          <p:cNvSpPr/>
          <p:nvPr/>
        </p:nvSpPr>
        <p:spPr>
          <a:xfrm>
            <a:off x="6548390" y="4072235"/>
            <a:ext cx="1726834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dict.values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A8F76-0C4A-4D33-9226-F42F65A4414B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Возвращает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словаря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72BB1B-00A3-4147-9B9F-9CE733A5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4" y="1585332"/>
            <a:ext cx="4016297" cy="268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116F21-CE21-4BB5-9355-8E3F9875236E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9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300136" y="130310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Кортеж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1253427" y="5274129"/>
            <a:ext cx="9006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Кортежи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служат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хранения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нескольких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вместе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важнейших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особенностей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кортежей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заключается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том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неизменяемы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так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строки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модифицировать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кортежи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невозможно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42EA3EC2-6CAD-420F-AFF8-FABA3E17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10" y="1282158"/>
            <a:ext cx="5094248" cy="286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4677526" y="213944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Последовательности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398500" y="5617957"/>
            <a:ext cx="112921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проверка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err="1">
                <a:solidFill>
                  <a:srgbClr val="FF6C3A"/>
                </a:solidFill>
                <a:ea typeface="+mn-lt"/>
                <a:cs typeface="+mn-lt"/>
              </a:rPr>
              <a:t>принадлежности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 « in » и « not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in ») и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оператор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3594410" y="1419922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cs typeface="Calibri"/>
              </a:rPr>
              <a:t>Cписки</a:t>
            </a:r>
            <a:endParaRPr lang="en-US" b="1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661127-69F5-4881-8E64-68D9B1A21F91}"/>
              </a:ext>
            </a:extLst>
          </p:cNvPr>
          <p:cNvSpPr/>
          <p:nvPr/>
        </p:nvSpPr>
        <p:spPr>
          <a:xfrm>
            <a:off x="5211337" y="1419922"/>
            <a:ext cx="1505413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cs typeface="Calibri"/>
              </a:rPr>
              <a:t>Кортежи</a:t>
            </a:r>
            <a:endParaRPr lang="en-US" b="1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0BE34-59FB-4ACC-B835-83FA46D93F71}"/>
              </a:ext>
            </a:extLst>
          </p:cNvPr>
          <p:cNvSpPr/>
          <p:nvPr/>
        </p:nvSpPr>
        <p:spPr>
          <a:xfrm>
            <a:off x="6884019" y="1373459"/>
            <a:ext cx="1449657" cy="1347438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Строки</a:t>
            </a:r>
            <a:endParaRPr lang="en-US" b="1" dirty="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6A03DC-79D0-400E-AB0B-6343140E98BC}"/>
              </a:ext>
            </a:extLst>
          </p:cNvPr>
          <p:cNvGrpSpPr/>
          <p:nvPr/>
        </p:nvGrpSpPr>
        <p:grpSpPr>
          <a:xfrm>
            <a:off x="2476966" y="2943280"/>
            <a:ext cx="3010827" cy="1485148"/>
            <a:chOff x="2476966" y="2943280"/>
            <a:chExt cx="3010827" cy="148514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51256DB-4718-4826-AFAA-40723CAF37C4}"/>
                </a:ext>
              </a:extLst>
            </p:cNvPr>
            <p:cNvSpPr/>
            <p:nvPr/>
          </p:nvSpPr>
          <p:spPr>
            <a:xfrm rot="1980000">
              <a:off x="4723460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1B57F4-57F6-41C8-AECC-D7149EC5BCDA}"/>
                </a:ext>
              </a:extLst>
            </p:cNvPr>
            <p:cNvSpPr/>
            <p:nvPr/>
          </p:nvSpPr>
          <p:spPr>
            <a:xfrm>
              <a:off x="2476966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cs typeface="Calibri"/>
                </a:rPr>
                <a:t>Проверка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принадлежности</a:t>
              </a:r>
              <a:endParaRPr lang="en-US" dirty="0" err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68F03-2463-4891-8B7B-BBECD26E3207}"/>
              </a:ext>
            </a:extLst>
          </p:cNvPr>
          <p:cNvGrpSpPr/>
          <p:nvPr/>
        </p:nvGrpSpPr>
        <p:grpSpPr>
          <a:xfrm>
            <a:off x="6630795" y="2943280"/>
            <a:ext cx="3010827" cy="1485148"/>
            <a:chOff x="6630795" y="2943280"/>
            <a:chExt cx="3010827" cy="1485148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51FA8E3-0CE0-46C4-A7D3-7E495615ECDC}"/>
                </a:ext>
              </a:extLst>
            </p:cNvPr>
            <p:cNvSpPr/>
            <p:nvPr/>
          </p:nvSpPr>
          <p:spPr>
            <a:xfrm rot="-2160000">
              <a:off x="6712094" y="2943280"/>
              <a:ext cx="483219" cy="659780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solidFill>
                  <a:srgbClr val="001D3C"/>
                </a:solidFill>
                <a:cs typeface="Calibri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8E3998-C2BC-48AA-ADE7-CF1CBF32F620}"/>
                </a:ext>
              </a:extLst>
            </p:cNvPr>
            <p:cNvSpPr/>
            <p:nvPr/>
          </p:nvSpPr>
          <p:spPr>
            <a:xfrm>
              <a:off x="6630795" y="3787233"/>
              <a:ext cx="3010827" cy="641195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 err="1">
                  <a:cs typeface="Calibri"/>
                </a:rPr>
                <a:t>Оператор</a:t>
              </a:r>
              <a:r>
                <a:rPr lang="en-US" dirty="0">
                  <a:cs typeface="Calibri"/>
                </a:rPr>
                <a:t> </a:t>
              </a:r>
              <a:r>
                <a:rPr lang="en-US" dirty="0" err="1">
                  <a:cs typeface="Calibri"/>
                </a:rPr>
                <a:t>индексирования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1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5132867" y="121017"/>
            <a:ext cx="333272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Множество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5019D-68F9-4491-8ACA-091B8AB3002E}"/>
              </a:ext>
            </a:extLst>
          </p:cNvPr>
          <p:cNvSpPr txBox="1"/>
          <p:nvPr/>
        </p:nvSpPr>
        <p:spPr>
          <a:xfrm>
            <a:off x="918891" y="5887445"/>
            <a:ext cx="106416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Множества</a:t>
            </a:r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  </a:t>
            </a: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неупорядоченные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наборы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простых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Они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необходимы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тогда</a:t>
            </a:r>
            <a:r>
              <a:rPr lang="en-US" dirty="0">
                <a:ea typeface="+mn-lt"/>
                <a:cs typeface="+mn-lt"/>
              </a:rPr>
              <a:t>, </a:t>
            </a:r>
          </a:p>
          <a:p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присутствие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 в </a:t>
            </a:r>
            <a:r>
              <a:rPr lang="en-US" dirty="0" err="1">
                <a:ea typeface="+mn-lt"/>
                <a:cs typeface="+mn-lt"/>
              </a:rPr>
              <a:t>наборе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важнее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порядка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сколько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данный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там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встречается</a:t>
            </a:r>
            <a:endParaRPr lang="en-US" dirty="0" err="1"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A32D74-1F11-4CF5-8F7D-3521A4272859}"/>
              </a:ext>
            </a:extLst>
          </p:cNvPr>
          <p:cNvSpPr/>
          <p:nvPr/>
        </p:nvSpPr>
        <p:spPr>
          <a:xfrm>
            <a:off x="1243362" y="741556"/>
            <a:ext cx="4014437" cy="3494047"/>
          </a:xfrm>
          <a:prstGeom prst="ellips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093834-B2DC-45BB-9DD5-71D9445BA49A}"/>
              </a:ext>
            </a:extLst>
          </p:cNvPr>
          <p:cNvSpPr/>
          <p:nvPr/>
        </p:nvSpPr>
        <p:spPr>
          <a:xfrm>
            <a:off x="2200508" y="1234068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27B187-E361-4723-B0C9-F2B00A717563}"/>
              </a:ext>
            </a:extLst>
          </p:cNvPr>
          <p:cNvSpPr/>
          <p:nvPr/>
        </p:nvSpPr>
        <p:spPr>
          <a:xfrm>
            <a:off x="1624361" y="215404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E31342-17C5-4550-8F73-5C9E8748A967}"/>
              </a:ext>
            </a:extLst>
          </p:cNvPr>
          <p:cNvSpPr/>
          <p:nvPr/>
        </p:nvSpPr>
        <p:spPr>
          <a:xfrm>
            <a:off x="2618678" y="191243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AE8024-CF1D-448E-AEFA-D0D31633DACB}"/>
              </a:ext>
            </a:extLst>
          </p:cNvPr>
          <p:cNvSpPr/>
          <p:nvPr/>
        </p:nvSpPr>
        <p:spPr>
          <a:xfrm>
            <a:off x="3547946" y="1289823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434CC5-1AD7-4F7F-B6F1-E3BA6D1D25C6}"/>
              </a:ext>
            </a:extLst>
          </p:cNvPr>
          <p:cNvSpPr/>
          <p:nvPr/>
        </p:nvSpPr>
        <p:spPr>
          <a:xfrm>
            <a:off x="2795240" y="2850995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528876-D364-4500-9DF7-EC9912E37ADD}"/>
              </a:ext>
            </a:extLst>
          </p:cNvPr>
          <p:cNvSpPr/>
          <p:nvPr/>
        </p:nvSpPr>
        <p:spPr>
          <a:xfrm>
            <a:off x="4337825" y="2023946"/>
            <a:ext cx="631902" cy="576146"/>
          </a:xfrm>
          <a:prstGeom prst="ellipse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6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F679CE-8A2D-4253-A476-4E79FB138CEB}"/>
              </a:ext>
            </a:extLst>
          </p:cNvPr>
          <p:cNvGrpSpPr/>
          <p:nvPr/>
        </p:nvGrpSpPr>
        <p:grpSpPr>
          <a:xfrm>
            <a:off x="1800921" y="4272775"/>
            <a:ext cx="3309822" cy="1375317"/>
            <a:chOff x="1800921" y="4272775"/>
            <a:chExt cx="3309822" cy="137531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99339-215A-4F3C-8E48-0DB4AC6BCAE2}"/>
                </a:ext>
              </a:extLst>
            </p:cNvPr>
            <p:cNvSpPr/>
            <p:nvPr/>
          </p:nvSpPr>
          <p:spPr>
            <a:xfrm>
              <a:off x="1800921" y="4272775"/>
              <a:ext cx="631902" cy="576146"/>
            </a:xfrm>
            <a:prstGeom prst="ellipse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B61D4-4091-4166-A4E0-CB6CEB524162}"/>
                </a:ext>
              </a:extLst>
            </p:cNvPr>
            <p:cNvSpPr txBox="1"/>
            <p:nvPr/>
          </p:nvSpPr>
          <p:spPr>
            <a:xfrm>
              <a:off x="2469763" y="437476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элементы</a:t>
              </a:r>
              <a:r>
                <a:rPr lang="en-US" dirty="0"/>
                <a:t> </a:t>
              </a:r>
              <a:r>
                <a:rPr lang="en-US" dirty="0" err="1"/>
                <a:t>множества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95216F-7657-4A46-A20E-F08534CD60D2}"/>
                </a:ext>
              </a:extLst>
            </p:cNvPr>
            <p:cNvSpPr/>
            <p:nvPr/>
          </p:nvSpPr>
          <p:spPr>
            <a:xfrm>
              <a:off x="1819506" y="5071946"/>
              <a:ext cx="631902" cy="576146"/>
            </a:xfrm>
            <a:prstGeom prst="ellips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E675B8-E3CF-49DB-8C30-2D293650B997}"/>
                </a:ext>
              </a:extLst>
            </p:cNvPr>
            <p:cNvSpPr txBox="1"/>
            <p:nvPr/>
          </p:nvSpPr>
          <p:spPr>
            <a:xfrm>
              <a:off x="2488348" y="5173933"/>
              <a:ext cx="262239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множество</a:t>
              </a:r>
              <a:endParaRPr lang="en-US" dirty="0" err="1">
                <a:cs typeface="Calibri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F4F04BB-0682-4C42-A919-80A7D41483AB}"/>
              </a:ext>
            </a:extLst>
          </p:cNvPr>
          <p:cNvSpPr txBox="1"/>
          <p:nvPr/>
        </p:nvSpPr>
        <p:spPr>
          <a:xfrm>
            <a:off x="7159083" y="1137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 err="1"/>
              <a:t>Методы</a:t>
            </a:r>
            <a:r>
              <a:rPr lang="en-US" b="1" i="1" dirty="0"/>
              <a:t> </a:t>
            </a:r>
            <a:r>
              <a:rPr lang="en-US" b="1" i="1" dirty="0" err="1"/>
              <a:t>множеств</a:t>
            </a:r>
            <a:r>
              <a:rPr lang="en-US" b="1" i="1" dirty="0"/>
              <a:t>:</a:t>
            </a:r>
            <a:endParaRPr lang="en-US" b="1" i="1" dirty="0"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F7DF3A-8794-4472-856C-904FA4FF965D}"/>
              </a:ext>
            </a:extLst>
          </p:cNvPr>
          <p:cNvSpPr/>
          <p:nvPr/>
        </p:nvSpPr>
        <p:spPr>
          <a:xfrm>
            <a:off x="5619125" y="1776943"/>
            <a:ext cx="2656103" cy="383239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libri"/>
              </a:rPr>
              <a:t>set.</a:t>
            </a:r>
            <a:r>
              <a:rPr lang="en-US" b="1" dirty="0" err="1"/>
              <a:t>add</a:t>
            </a:r>
            <a:r>
              <a:rPr lang="en-US" b="1" dirty="0"/>
              <a:t>(x)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32322-E483-42B6-9A07-A2E88CFA916A}"/>
              </a:ext>
            </a:extLst>
          </p:cNvPr>
          <p:cNvSpPr txBox="1"/>
          <p:nvPr/>
        </p:nvSpPr>
        <p:spPr>
          <a:xfrm>
            <a:off x="8237035" y="1778620"/>
            <a:ext cx="363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добавляет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множество</a:t>
            </a:r>
            <a:endParaRPr lang="en-US" dirty="0" err="1">
              <a:cs typeface="Calibri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07B1B8-F9A7-4836-AE95-836014F0FE13}"/>
              </a:ext>
            </a:extLst>
          </p:cNvPr>
          <p:cNvSpPr/>
          <p:nvPr/>
        </p:nvSpPr>
        <p:spPr>
          <a:xfrm>
            <a:off x="5628418" y="2315919"/>
            <a:ext cx="2656101" cy="42041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set.remove</a:t>
            </a:r>
            <a:r>
              <a:rPr lang="en-US" b="1" dirty="0">
                <a:ea typeface="+mn-lt"/>
                <a:cs typeface="+mn-lt"/>
              </a:rPr>
              <a:t>(x)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48879E-8C22-4873-882A-A0895DE25AEB}"/>
              </a:ext>
            </a:extLst>
          </p:cNvPr>
          <p:cNvSpPr txBox="1"/>
          <p:nvPr/>
        </p:nvSpPr>
        <p:spPr>
          <a:xfrm>
            <a:off x="8255619" y="2336181"/>
            <a:ext cx="3737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удаляет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множества</a:t>
            </a:r>
            <a:endParaRPr lang="en-US" dirty="0" err="1">
              <a:cs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3A333F-22D5-4D31-9293-21E11547B0A9}"/>
              </a:ext>
            </a:extLst>
          </p:cNvPr>
          <p:cNvSpPr/>
          <p:nvPr/>
        </p:nvSpPr>
        <p:spPr>
          <a:xfrm>
            <a:off x="5619124" y="2919943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set.issubset</a:t>
            </a:r>
            <a:r>
              <a:rPr lang="en-US" b="1" dirty="0">
                <a:ea typeface="+mn-lt"/>
                <a:cs typeface="+mn-lt"/>
              </a:rPr>
              <a:t>(other) 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AC04C-E46A-45D8-875E-0163C2501E29}"/>
              </a:ext>
            </a:extLst>
          </p:cNvPr>
          <p:cNvSpPr txBox="1"/>
          <p:nvPr/>
        </p:nvSpPr>
        <p:spPr>
          <a:xfrm>
            <a:off x="8237034" y="2921620"/>
            <a:ext cx="4118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- 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элементы</a:t>
            </a:r>
            <a:r>
              <a:rPr lang="en-US" dirty="0">
                <a:ea typeface="+mn-lt"/>
                <a:cs typeface="+mn-lt"/>
              </a:rPr>
              <a:t> set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other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9E2E2C-BE0F-4C58-8CC7-B7BAC939F62A}"/>
              </a:ext>
            </a:extLst>
          </p:cNvPr>
          <p:cNvSpPr/>
          <p:nvPr/>
        </p:nvSpPr>
        <p:spPr>
          <a:xfrm>
            <a:off x="5619124" y="3496089"/>
            <a:ext cx="2656102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set.union</a:t>
            </a:r>
            <a:r>
              <a:rPr lang="en-US" b="1" dirty="0">
                <a:ea typeface="+mn-lt"/>
                <a:cs typeface="+mn-lt"/>
              </a:rPr>
              <a:t>(other, ...)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197AC8-1089-4656-BDFE-9D47E93BA1D3}"/>
              </a:ext>
            </a:extLst>
          </p:cNvPr>
          <p:cNvSpPr txBox="1"/>
          <p:nvPr/>
        </p:nvSpPr>
        <p:spPr>
          <a:xfrm>
            <a:off x="8255619" y="3497766"/>
            <a:ext cx="3932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Пересечение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нескольких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множеств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56549D-836E-466F-93BD-F854BC9C9D40}"/>
              </a:ext>
            </a:extLst>
          </p:cNvPr>
          <p:cNvSpPr/>
          <p:nvPr/>
        </p:nvSpPr>
        <p:spPr>
          <a:xfrm>
            <a:off x="5628415" y="4072235"/>
            <a:ext cx="2656101" cy="37394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ea typeface="+mn-lt"/>
                <a:cs typeface="+mn-lt"/>
              </a:rPr>
              <a:t>set.intersection</a:t>
            </a:r>
            <a:r>
              <a:rPr lang="en-US" b="1" dirty="0">
                <a:ea typeface="+mn-lt"/>
                <a:cs typeface="+mn-lt"/>
              </a:rPr>
              <a:t>(other, 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D670B-C2D4-4B25-8DC4-A37E38989441}"/>
              </a:ext>
            </a:extLst>
          </p:cNvPr>
          <p:cNvSpPr txBox="1"/>
          <p:nvPr/>
        </p:nvSpPr>
        <p:spPr>
          <a:xfrm>
            <a:off x="8218448" y="4073912"/>
            <a:ext cx="3607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ea typeface="+mn-lt"/>
                <a:cs typeface="+mn-lt"/>
              </a:rPr>
              <a:t>Возвращает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значения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словаря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80A58-1D3D-4BE6-B0CF-CBFF9907186B}"/>
              </a:ext>
            </a:extLst>
          </p:cNvPr>
          <p:cNvSpPr txBox="1"/>
          <p:nvPr/>
        </p:nvSpPr>
        <p:spPr>
          <a:xfrm>
            <a:off x="9872546" y="46593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И </a:t>
            </a:r>
            <a:r>
              <a:rPr lang="en-US" i="1" dirty="0" err="1"/>
              <a:t>т.д</a:t>
            </a:r>
            <a:r>
              <a:rPr lang="en-US" i="1" dirty="0"/>
              <a:t>...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7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6" grpId="0"/>
      <p:bldP spid="28" grpId="0" animBg="1"/>
      <p:bldP spid="30" grpId="0"/>
      <p:bldP spid="32" grpId="0" animBg="1"/>
      <p:bldP spid="34" grpId="0"/>
      <p:bldP spid="36" grpId="0" animBg="1"/>
      <p:bldP spid="38" grpId="0"/>
      <p:bldP spid="40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9EFBF64F-9720-49DD-BA71-D5940ABDAD2F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Последовательности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6976F7-CE8D-4266-97C7-16878D2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5" y="1444987"/>
            <a:ext cx="5439506" cy="35870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53039F-7F97-4FC8-8621-5928458323A8}"/>
              </a:ext>
            </a:extLst>
          </p:cNvPr>
          <p:cNvSpPr/>
          <p:nvPr/>
        </p:nvSpPr>
        <p:spPr>
          <a:xfrm>
            <a:off x="1477107" y="5375030"/>
            <a:ext cx="10169768" cy="13090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Основные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проверка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принадлежности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выражения</a:t>
            </a:r>
            <a:r>
              <a:rPr lang="en-US" dirty="0">
                <a:ea typeface="+mn-lt"/>
                <a:cs typeface="+mn-lt"/>
              </a:rPr>
              <a:t> « in » и « not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in ») и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оператор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индексирования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позволяющий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получить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напрямую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некоторый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эле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pPr algn="ctr"/>
            <a:r>
              <a:rPr lang="en-US" dirty="0" err="1">
                <a:ea typeface="+mn-lt"/>
                <a:cs typeface="+mn-lt"/>
              </a:rPr>
              <a:t>мент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последовательности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6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727</cp:revision>
  <dcterms:created xsi:type="dcterms:W3CDTF">2021-11-29T22:51:53Z</dcterms:created>
  <dcterms:modified xsi:type="dcterms:W3CDTF">2021-12-15T07:41:06Z</dcterms:modified>
</cp:coreProperties>
</file>