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2" r:id="rId4"/>
    <p:sldId id="270" r:id="rId5"/>
    <p:sldId id="266" r:id="rId6"/>
    <p:sldId id="267" r:id="rId7"/>
    <p:sldId id="268" r:id="rId8"/>
    <p:sldId id="265" r:id="rId9"/>
    <p:sldId id="269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122"/>
    <a:srgbClr val="FF6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B8EF6-F8A4-7AB8-7F88-BD27EDEFE434}" v="2" dt="2021-12-02T05:38:51.155"/>
    <p1510:client id="{43061B86-0BD5-B541-AC04-0B0A83041687}" v="1391" dt="2021-12-11T12:04:42.780"/>
    <p1510:client id="{9F15875C-D168-AEAC-E21B-CEF8A7959685}" v="15" dt="2021-12-12T14:33:07.019"/>
    <p1510:client id="{C89ACF45-C2F8-E76F-58EF-8272F11558CB}" v="235" dt="2021-12-02T10:05:05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C9AAD-6B40-4CA2-A4BF-CDFBEDF9D5C7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0CD82-FE7C-405F-BA97-171592106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24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5A5C5-A3B4-4CF4-AB08-E9A4441B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702564-DDF7-4EA5-9995-43125A44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B7BA4-4DE2-4CB3-AEDB-D3AF6D9B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1D670-DF52-4A29-AAAC-477789FE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33595-D96A-444F-87B3-A3ABC42D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1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E7AC7-4DB5-439C-92C3-D7544C47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64A617-E67A-4A63-B23B-CE922D051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B0535C-0BB8-4283-9942-B7B96801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8E8A8-530A-4DAB-A534-EABBCDD8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14C257-3C70-4274-8407-A149E13B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81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22996C-21BD-4B88-8BDF-CECA33856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49F440-F34D-4382-B1B5-D9267C702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1309AB-0117-4943-95F9-D2CE486C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D012BE-E144-40CB-A4A2-ADEA42BD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F6AB4C-7862-4F2B-BD3A-C2B9187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36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08685-82C4-4E64-BCAC-9FD468EF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43A80-886A-4578-B8FF-568FEF845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BD4458-F02B-4F05-9615-CB960C49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4FD764-1893-4475-852B-7986BDB3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4EF597-FCB3-4090-A30E-AEC165B8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87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48C94-FBD4-454E-9A5A-7D8ACC14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9AB7B0-8376-4AD7-B914-647104CA1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B6BB7D-6732-461F-9BE1-9A347AB7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96236-40FA-4CE6-AA0C-18833ACC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418-1D46-486B-BFD7-A950D619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2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E9151-2FE9-40AF-8956-C49996E1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B0D750-0F1A-4BDB-9A70-1ACFC3CAC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803026-660A-4DE4-B6AA-68BEF9C8C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3641ED-EB7B-42D2-8878-3AB998CA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526CCA-6215-4729-8C71-0D6D6B9A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CA965-6785-482F-9D95-21FC4554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18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8750A-9459-4A69-9A91-E35080F6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096C9B-A6A9-4718-940E-A90DC0FEB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926D92-7C07-483B-8283-AF966F762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82456A-0B0F-4AF4-8CA5-74973E8D8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6D8A12-63AC-4E3B-9B89-D6D647FB2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4FFC2D-077A-4DC2-9784-AA33F7D7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C9B40C-D1FD-4E7A-880A-013E225F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7C3917-66C6-4CD8-B494-3AE42AF5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32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3B0A1-E4C6-4C88-91EE-48A1D156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C66EBB-A841-4BA3-99B3-1E0C69CB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631029-B210-4664-9FAF-A26D0F9B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6B4223-F9F2-475C-9A4E-60054830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9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D62D06-9C24-4F1D-8C65-9F7088D2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348469-D098-493D-8A52-0C8D6484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103FC5-56AE-4FDA-82AD-3E2EA7F7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16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4CC4F-4485-449E-88B7-D300610A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E9B1FD-526C-4EF7-8C70-97640E90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FE1293-9C73-44B7-88FE-73D294995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43F221-7F1C-494C-B14A-484FF652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C399CB-6ABE-4E83-B848-194B350A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84F730-BB7E-4406-8A33-6464806C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EC284-FE98-43CE-9174-708DD8B2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35D1E6-BD0A-47CF-AF42-3898DC5D3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FC13DF-710B-4EF8-84A7-B01D9D8C8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62347D-B353-409F-9A8C-530262A9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9911E9-04B6-46D9-96C1-F118B23B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55408E-FD27-43F9-87E1-AF93B315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0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A49D5-41C7-40B8-8B64-D1A64F16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656362-6D31-4D42-8070-18321197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25F88D-901B-4707-92CA-C9CE8264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8C3D8-567B-47E3-87B5-079146EAABE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2C3F4D-A650-4520-B5BF-4CF4A6884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3D287-D752-48EC-B6D1-C2665CDB1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48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">
            <a:extLst>
              <a:ext uri="{FF2B5EF4-FFF2-40B4-BE49-F238E27FC236}">
                <a16:creationId xmlns:a16="http://schemas.microsoft.com/office/drawing/2014/main" id="{74733924-6B60-4BF8-A1A9-292AB6931DAB}"/>
              </a:ext>
            </a:extLst>
          </p:cNvPr>
          <p:cNvSpPr txBox="1"/>
          <p:nvPr/>
        </p:nvSpPr>
        <p:spPr>
          <a:xfrm>
            <a:off x="2209800" y="2983188"/>
            <a:ext cx="7772400" cy="190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Страновой офис ЮНИСЕФ в Казахстане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Навыки для девочек: Программа наноспутников</a:t>
            </a:r>
            <a:endParaRPr sz="4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B7FA6EE7-9314-4A3F-B748-96884BB3A7D8}"/>
              </a:ext>
            </a:extLst>
          </p:cNvPr>
          <p:cNvSpPr/>
          <p:nvPr/>
        </p:nvSpPr>
        <p:spPr>
          <a:xfrm>
            <a:off x="0" y="6021287"/>
            <a:ext cx="12192000" cy="836713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86;p1">
            <a:extLst>
              <a:ext uri="{FF2B5EF4-FFF2-40B4-BE49-F238E27FC236}">
                <a16:creationId xmlns:a16="http://schemas.microsoft.com/office/drawing/2014/main" id="{7B9808BA-5359-4712-A3A9-F1AB65E5593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6295" y="6021287"/>
            <a:ext cx="5401429" cy="8478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87;p1">
            <a:extLst>
              <a:ext uri="{FF2B5EF4-FFF2-40B4-BE49-F238E27FC236}">
                <a16:creationId xmlns:a16="http://schemas.microsoft.com/office/drawing/2014/main" id="{0B8E67C0-6CA0-49DE-89DD-8BD3DFCB1041}"/>
              </a:ext>
            </a:extLst>
          </p:cNvPr>
          <p:cNvGrpSpPr/>
          <p:nvPr/>
        </p:nvGrpSpPr>
        <p:grpSpPr>
          <a:xfrm>
            <a:off x="203191" y="0"/>
            <a:ext cx="11337750" cy="2544045"/>
            <a:chOff x="0" y="2904270"/>
            <a:chExt cx="11766118" cy="2696012"/>
          </a:xfrm>
        </p:grpSpPr>
        <p:pic>
          <p:nvPicPr>
            <p:cNvPr id="8" name="Google Shape;88;p1" descr="https://scontent-arn2-2.xx.fbcdn.net/v/t1.0-9/82983433_103984654497591_8640618899764674560_o.png?_nc_cat=105&amp;_nc_ohc=vvgTRyujNFsAX96XXJm&amp;_nc_ht=scontent-arn2-2.xx&amp;oh=a9453797e03ad817fb44ead8efc39f4f&amp;oe=5ECC24D8">
              <a:extLst>
                <a:ext uri="{FF2B5EF4-FFF2-40B4-BE49-F238E27FC236}">
                  <a16:creationId xmlns:a16="http://schemas.microsoft.com/office/drawing/2014/main" id="{F126AF74-9878-4FF9-BC91-194479F3444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2904270"/>
              <a:ext cx="10488015" cy="2696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89;p1" descr="C:\Users\amirkhan\Documents\лого_технопарка.jpg">
              <a:extLst>
                <a:ext uri="{FF2B5EF4-FFF2-40B4-BE49-F238E27FC236}">
                  <a16:creationId xmlns:a16="http://schemas.microsoft.com/office/drawing/2014/main" id="{BD8E0920-C97F-4E10-8AA2-F350640EF7B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223157" y="3034021"/>
              <a:ext cx="1542961" cy="236461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3115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A105D8-8AFD-4DFC-B91A-D2F61D476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4" name="Google Shape;94;p2"/>
          <p:cNvSpPr/>
          <p:nvPr/>
        </p:nvSpPr>
        <p:spPr>
          <a:xfrm>
            <a:off x="1674305" y="5221608"/>
            <a:ext cx="9473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Программа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наноспутникового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образования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UniSat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для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девочек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(UNEPG)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является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совместным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проектом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ЮНИСЕФ в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Казахстане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и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Научного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парка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Казахского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национального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университета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имени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Аль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–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Фараби</a:t>
            </a:r>
            <a:endParaRPr sz="2000" dirty="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dirty="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60914" y="0"/>
            <a:ext cx="11352942" cy="161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414"/>
              </a:buClr>
              <a:buSzPts val="2800"/>
              <a:buFont typeface="Poppins"/>
              <a:buNone/>
            </a:pPr>
            <a:r>
              <a:rPr lang="en-US" sz="2800">
                <a:solidFill>
                  <a:srgbClr val="FCB414"/>
                </a:solidFill>
                <a:latin typeface="Poppins"/>
                <a:ea typeface="Poppins"/>
                <a:cs typeface="Poppins"/>
                <a:sym typeface="Poppins"/>
              </a:rPr>
              <a:t>Запустите свои мечты:</a:t>
            </a:r>
            <a:r>
              <a:rPr lang="en-US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Образовательная программа для девочек с наноспутником UniSat </a:t>
            </a:r>
            <a:endParaRPr sz="28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BB2965-DD95-4165-A524-F6435CF18ABB}"/>
              </a:ext>
            </a:extLst>
          </p:cNvPr>
          <p:cNvSpPr txBox="1"/>
          <p:nvPr/>
        </p:nvSpPr>
        <p:spPr>
          <a:xfrm>
            <a:off x="4845883" y="222054"/>
            <a:ext cx="236772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err="1">
                <a:solidFill>
                  <a:schemeClr val="tx1"/>
                </a:solidFill>
              </a:rPr>
              <a:t>Переменные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E4C26A-8B52-4026-A87C-23AA50E0E96E}"/>
              </a:ext>
            </a:extLst>
          </p:cNvPr>
          <p:cNvSpPr txBox="1"/>
          <p:nvPr/>
        </p:nvSpPr>
        <p:spPr>
          <a:xfrm>
            <a:off x="2721707" y="3395785"/>
            <a:ext cx="100427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cs typeface="Calibri"/>
              </a:rPr>
              <a:t>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C67E29-E081-4469-B118-4086C3009A08}"/>
              </a:ext>
            </a:extLst>
          </p:cNvPr>
          <p:cNvSpPr txBox="1"/>
          <p:nvPr/>
        </p:nvSpPr>
        <p:spPr>
          <a:xfrm>
            <a:off x="5144475" y="3425093"/>
            <a:ext cx="21863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chemeClr val="bg1"/>
                </a:solidFill>
                <a:cs typeface="Calibri"/>
              </a:rPr>
              <a:t>is_male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5369A3-3D32-4C80-84C0-5C5026F7BC00}"/>
              </a:ext>
            </a:extLst>
          </p:cNvPr>
          <p:cNvSpPr txBox="1"/>
          <p:nvPr/>
        </p:nvSpPr>
        <p:spPr>
          <a:xfrm>
            <a:off x="7821244" y="3425091"/>
            <a:ext cx="13071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cs typeface="Calibri"/>
              </a:rPr>
              <a:t>age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C8F9F7D-C8E1-4232-BA76-1C54217DEBE1}"/>
              </a:ext>
            </a:extLst>
          </p:cNvPr>
          <p:cNvGrpSpPr/>
          <p:nvPr/>
        </p:nvGrpSpPr>
        <p:grpSpPr>
          <a:xfrm>
            <a:off x="1165225" y="5132190"/>
            <a:ext cx="9760248" cy="1499283"/>
            <a:chOff x="1165225" y="5132190"/>
            <a:chExt cx="9760248" cy="1499283"/>
          </a:xfrm>
        </p:grpSpPr>
        <p:sp>
          <p:nvSpPr>
            <p:cNvPr id="16" name="Google Shape;114;p16">
              <a:extLst>
                <a:ext uri="{FF2B5EF4-FFF2-40B4-BE49-F238E27FC236}">
                  <a16:creationId xmlns:a16="http://schemas.microsoft.com/office/drawing/2014/main" id="{D84ACEE0-56C7-4982-AD51-7A2F5473BAC8}"/>
                </a:ext>
              </a:extLst>
            </p:cNvPr>
            <p:cNvSpPr/>
            <p:nvPr/>
          </p:nvSpPr>
          <p:spPr>
            <a:xfrm>
              <a:off x="1165225" y="5132190"/>
              <a:ext cx="9760248" cy="1499283"/>
            </a:xfrm>
            <a:prstGeom prst="roundRect">
              <a:avLst>
                <a:gd name="adj" fmla="val 16667"/>
              </a:avLst>
            </a:prstGeom>
            <a:solidFill>
              <a:srgbClr val="F4F5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9D0BA6-CDFA-4793-9596-34DD4A69C8E7}"/>
                </a:ext>
              </a:extLst>
            </p:cNvPr>
            <p:cNvSpPr txBox="1"/>
            <p:nvPr/>
          </p:nvSpPr>
          <p:spPr>
            <a:xfrm>
              <a:off x="1402862" y="5281246"/>
              <a:ext cx="9483968" cy="120032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>
                  <a:solidFill>
                    <a:srgbClr val="FF6C3A"/>
                  </a:solidFill>
                  <a:latin typeface="Arial"/>
                  <a:cs typeface="Arial"/>
                </a:rPr>
                <a:t>Переме́нная</a:t>
              </a:r>
              <a:r>
                <a:rPr lang="en-US" dirty="0">
                  <a:solidFill>
                    <a:srgbClr val="FF6C3A"/>
                  </a:solidFill>
                  <a:latin typeface="Arial"/>
                  <a:cs typeface="Arial"/>
                </a:rPr>
                <a:t> 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в </a:t>
              </a:r>
              <a:r>
                <a:rPr lang="en-US" dirty="0" err="1">
                  <a:latin typeface="Arial"/>
                  <a:cs typeface="Arial"/>
                </a:rPr>
                <a:t>программировании</a:t>
              </a:r>
              <a:r>
                <a:rPr lang="en-US" dirty="0">
                  <a:latin typeface="Arial"/>
                  <a:cs typeface="Arial"/>
                </a:rPr>
                <a:t> — </a:t>
              </a:r>
              <a:r>
                <a:rPr lang="en-US" dirty="0" err="1">
                  <a:latin typeface="Arial"/>
                  <a:cs typeface="Arial"/>
                </a:rPr>
                <a:t>поименованная</a:t>
              </a:r>
              <a:r>
                <a:rPr lang="en-US" dirty="0">
                  <a:latin typeface="Arial"/>
                  <a:cs typeface="Arial"/>
                </a:rPr>
                <a:t>, </a:t>
              </a:r>
              <a:r>
                <a:rPr lang="en-US" dirty="0" err="1">
                  <a:latin typeface="Arial"/>
                  <a:cs typeface="Arial"/>
                </a:rPr>
                <a:t>либо</a:t>
              </a:r>
              <a:r>
                <a:rPr lang="en-US" dirty="0">
                  <a:latin typeface="Arial"/>
                  <a:cs typeface="Arial"/>
                </a:rPr>
                <a:t> </a:t>
              </a:r>
              <a:r>
                <a:rPr lang="en-US" dirty="0" err="1">
                  <a:latin typeface="Arial"/>
                  <a:cs typeface="Arial"/>
                </a:rPr>
                <a:t>адресуемая</a:t>
              </a:r>
              <a:r>
                <a:rPr lang="en-US" dirty="0">
                  <a:latin typeface="Arial"/>
                  <a:cs typeface="Arial"/>
                </a:rPr>
                <a:t> </a:t>
              </a:r>
              <a:r>
                <a:rPr lang="en-US" dirty="0" err="1">
                  <a:latin typeface="Arial"/>
                  <a:cs typeface="Arial"/>
                </a:rPr>
                <a:t>иным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способом</a:t>
              </a:r>
              <a:r>
                <a:rPr lang="en-US" dirty="0">
                  <a:latin typeface="Arial"/>
                  <a:cs typeface="Arial"/>
                </a:rPr>
                <a:t> </a:t>
              </a:r>
              <a:r>
                <a:rPr lang="en-US" dirty="0" err="1">
                  <a:latin typeface="Arial"/>
                  <a:cs typeface="Arial"/>
                </a:rPr>
                <a:t>область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памяти</a:t>
              </a:r>
              <a:r>
                <a:rPr lang="en-US" dirty="0">
                  <a:latin typeface="Arial"/>
                  <a:cs typeface="Arial"/>
                </a:rPr>
                <a:t>, </a:t>
              </a:r>
              <a:r>
                <a:rPr lang="en-US" dirty="0" err="1">
                  <a:latin typeface="Arial"/>
                  <a:cs typeface="Arial"/>
                </a:rPr>
                <a:t>адрес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которой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можно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использовать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для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осуществления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доступа</a:t>
              </a:r>
              <a:r>
                <a:rPr lang="en-US" dirty="0">
                  <a:latin typeface="Arial"/>
                  <a:cs typeface="Arial"/>
                </a:rPr>
                <a:t> к </a:t>
              </a:r>
              <a:r>
                <a:rPr lang="en-US" dirty="0" err="1">
                  <a:latin typeface="Arial"/>
                  <a:cs typeface="Arial"/>
                </a:rPr>
                <a:t>данным</a:t>
              </a:r>
              <a:r>
                <a:rPr lang="en-US" dirty="0">
                  <a:latin typeface="Arial"/>
                  <a:cs typeface="Arial"/>
                </a:rPr>
                <a:t>.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Данные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,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находящиеся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в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переменной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(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то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есть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по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данному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адресу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памяти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),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называются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 </a:t>
              </a:r>
              <a:r>
                <a:rPr lang="en-US" b="1" dirty="0" err="1">
                  <a:solidFill>
                    <a:srgbClr val="FF6C3A"/>
                  </a:solidFill>
                  <a:latin typeface="Arial"/>
                  <a:cs typeface="Arial"/>
                </a:rPr>
                <a:t>значением</a:t>
              </a:r>
              <a:r>
                <a:rPr lang="en-US" dirty="0">
                  <a:solidFill>
                    <a:srgbClr val="FF6C3A"/>
                  </a:solidFill>
                  <a:latin typeface="Arial"/>
                  <a:cs typeface="Arial"/>
                </a:rPr>
                <a:t> 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этой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переменной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.</a:t>
              </a:r>
              <a:endParaRPr lang="en-US" dirty="0">
                <a:latin typeface="Arial"/>
                <a:cs typeface="Arial"/>
              </a:endParaRPr>
            </a:p>
          </p:txBody>
        </p:sp>
      </p:grpSp>
      <p:pic>
        <p:nvPicPr>
          <p:cNvPr id="17" name="Picture 17">
            <a:extLst>
              <a:ext uri="{FF2B5EF4-FFF2-40B4-BE49-F238E27FC236}">
                <a16:creationId xmlns:a16="http://schemas.microsoft.com/office/drawing/2014/main" id="{0ACC9B5E-376E-440D-B759-9BE20591F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633" y="805623"/>
            <a:ext cx="4804508" cy="405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8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BB2965-DD95-4165-A524-F6435CF18ABB}"/>
              </a:ext>
            </a:extLst>
          </p:cNvPr>
          <p:cNvSpPr txBox="1"/>
          <p:nvPr/>
        </p:nvSpPr>
        <p:spPr>
          <a:xfrm>
            <a:off x="4845883" y="222054"/>
            <a:ext cx="236772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err="1">
                <a:solidFill>
                  <a:schemeClr val="tx1"/>
                </a:solidFill>
              </a:rPr>
              <a:t>Переменные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F985E155-2487-4D89-8C8D-11E9AFEAD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229" y="1255049"/>
            <a:ext cx="7122534" cy="29390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E4C26A-8B52-4026-A87C-23AA50E0E96E}"/>
              </a:ext>
            </a:extLst>
          </p:cNvPr>
          <p:cNvSpPr txBox="1"/>
          <p:nvPr/>
        </p:nvSpPr>
        <p:spPr>
          <a:xfrm>
            <a:off x="2721707" y="3395785"/>
            <a:ext cx="100427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cs typeface="Calibri"/>
              </a:rPr>
              <a:t>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C67E29-E081-4469-B118-4086C3009A08}"/>
              </a:ext>
            </a:extLst>
          </p:cNvPr>
          <p:cNvSpPr txBox="1"/>
          <p:nvPr/>
        </p:nvSpPr>
        <p:spPr>
          <a:xfrm>
            <a:off x="4949545" y="3478256"/>
            <a:ext cx="21863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chemeClr val="bg1"/>
                </a:solidFill>
                <a:cs typeface="Calibri"/>
              </a:rPr>
              <a:t>is_student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5369A3-3D32-4C80-84C0-5C5026F7BC00}"/>
              </a:ext>
            </a:extLst>
          </p:cNvPr>
          <p:cNvSpPr txBox="1"/>
          <p:nvPr/>
        </p:nvSpPr>
        <p:spPr>
          <a:xfrm>
            <a:off x="7821244" y="3425091"/>
            <a:ext cx="13071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cs typeface="Calibri"/>
              </a:rPr>
              <a:t>age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C8F9F7D-C8E1-4232-BA76-1C54217DEBE1}"/>
              </a:ext>
            </a:extLst>
          </p:cNvPr>
          <p:cNvGrpSpPr/>
          <p:nvPr/>
        </p:nvGrpSpPr>
        <p:grpSpPr>
          <a:xfrm>
            <a:off x="1165225" y="5132190"/>
            <a:ext cx="9760248" cy="1499283"/>
            <a:chOff x="1165225" y="5132190"/>
            <a:chExt cx="9760248" cy="1499283"/>
          </a:xfrm>
        </p:grpSpPr>
        <p:sp>
          <p:nvSpPr>
            <p:cNvPr id="16" name="Google Shape;114;p16">
              <a:extLst>
                <a:ext uri="{FF2B5EF4-FFF2-40B4-BE49-F238E27FC236}">
                  <a16:creationId xmlns:a16="http://schemas.microsoft.com/office/drawing/2014/main" id="{D84ACEE0-56C7-4982-AD51-7A2F5473BAC8}"/>
                </a:ext>
              </a:extLst>
            </p:cNvPr>
            <p:cNvSpPr/>
            <p:nvPr/>
          </p:nvSpPr>
          <p:spPr>
            <a:xfrm>
              <a:off x="1165225" y="5132190"/>
              <a:ext cx="9760248" cy="1499283"/>
            </a:xfrm>
            <a:prstGeom prst="roundRect">
              <a:avLst>
                <a:gd name="adj" fmla="val 16667"/>
              </a:avLst>
            </a:prstGeom>
            <a:solidFill>
              <a:srgbClr val="F4F5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9D0BA6-CDFA-4793-9596-34DD4A69C8E7}"/>
                </a:ext>
              </a:extLst>
            </p:cNvPr>
            <p:cNvSpPr txBox="1"/>
            <p:nvPr/>
          </p:nvSpPr>
          <p:spPr>
            <a:xfrm>
              <a:off x="1402862" y="5281246"/>
              <a:ext cx="9483968" cy="120032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>
                  <a:solidFill>
                    <a:srgbClr val="FF6C3A"/>
                  </a:solidFill>
                  <a:latin typeface="Arial"/>
                  <a:cs typeface="Arial"/>
                </a:rPr>
                <a:t>Переме́нная</a:t>
              </a:r>
              <a:r>
                <a:rPr lang="en-US" dirty="0">
                  <a:solidFill>
                    <a:srgbClr val="FF6C3A"/>
                  </a:solidFill>
                  <a:latin typeface="Arial"/>
                  <a:cs typeface="Arial"/>
                </a:rPr>
                <a:t> 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в </a:t>
              </a:r>
              <a:r>
                <a:rPr lang="en-US" dirty="0" err="1">
                  <a:latin typeface="Arial"/>
                  <a:cs typeface="Arial"/>
                </a:rPr>
                <a:t>программировании</a:t>
              </a:r>
              <a:r>
                <a:rPr lang="en-US" dirty="0">
                  <a:latin typeface="Arial"/>
                  <a:cs typeface="Arial"/>
                </a:rPr>
                <a:t> — </a:t>
              </a:r>
              <a:r>
                <a:rPr lang="en-US" dirty="0" err="1">
                  <a:latin typeface="Arial"/>
                  <a:cs typeface="Arial"/>
                </a:rPr>
                <a:t>поименованная</a:t>
              </a:r>
              <a:r>
                <a:rPr lang="en-US" dirty="0">
                  <a:latin typeface="Arial"/>
                  <a:cs typeface="Arial"/>
                </a:rPr>
                <a:t>, </a:t>
              </a:r>
              <a:r>
                <a:rPr lang="en-US" dirty="0" err="1">
                  <a:latin typeface="Arial"/>
                  <a:cs typeface="Arial"/>
                </a:rPr>
                <a:t>либо</a:t>
              </a:r>
              <a:r>
                <a:rPr lang="en-US" dirty="0">
                  <a:latin typeface="Arial"/>
                  <a:cs typeface="Arial"/>
                </a:rPr>
                <a:t> </a:t>
              </a:r>
              <a:r>
                <a:rPr lang="en-US" dirty="0" err="1">
                  <a:latin typeface="Arial"/>
                  <a:cs typeface="Arial"/>
                </a:rPr>
                <a:t>адресуемая</a:t>
              </a:r>
              <a:r>
                <a:rPr lang="en-US" dirty="0">
                  <a:latin typeface="Arial"/>
                  <a:cs typeface="Arial"/>
                </a:rPr>
                <a:t> </a:t>
              </a:r>
              <a:r>
                <a:rPr lang="en-US" dirty="0" err="1">
                  <a:latin typeface="Arial"/>
                  <a:cs typeface="Arial"/>
                </a:rPr>
                <a:t>иным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способом</a:t>
              </a:r>
              <a:r>
                <a:rPr lang="en-US" dirty="0">
                  <a:latin typeface="Arial"/>
                  <a:cs typeface="Arial"/>
                </a:rPr>
                <a:t> </a:t>
              </a:r>
              <a:r>
                <a:rPr lang="en-US" dirty="0" err="1">
                  <a:latin typeface="Arial"/>
                  <a:cs typeface="Arial"/>
                </a:rPr>
                <a:t>область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памяти</a:t>
              </a:r>
              <a:r>
                <a:rPr lang="en-US" dirty="0">
                  <a:latin typeface="Arial"/>
                  <a:cs typeface="Arial"/>
                </a:rPr>
                <a:t>, </a:t>
              </a:r>
              <a:r>
                <a:rPr lang="en-US" dirty="0" err="1">
                  <a:latin typeface="Arial"/>
                  <a:cs typeface="Arial"/>
                </a:rPr>
                <a:t>адрес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которой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можно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использовать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для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осуществления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доступа</a:t>
              </a:r>
              <a:r>
                <a:rPr lang="en-US" dirty="0">
                  <a:latin typeface="Arial"/>
                  <a:cs typeface="Arial"/>
                </a:rPr>
                <a:t> к </a:t>
              </a:r>
              <a:r>
                <a:rPr lang="en-US" dirty="0" err="1">
                  <a:latin typeface="Arial"/>
                  <a:cs typeface="Arial"/>
                </a:rPr>
                <a:t>данным</a:t>
              </a:r>
              <a:r>
                <a:rPr lang="en-US" dirty="0">
                  <a:latin typeface="Arial"/>
                  <a:cs typeface="Arial"/>
                </a:rPr>
                <a:t>.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Данные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,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находящиеся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в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переменной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(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то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есть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по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данному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адресу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памяти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),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называются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 </a:t>
              </a:r>
              <a:r>
                <a:rPr lang="en-US" b="1" dirty="0" err="1">
                  <a:solidFill>
                    <a:srgbClr val="FF6C3A"/>
                  </a:solidFill>
                  <a:latin typeface="Arial"/>
                  <a:cs typeface="Arial"/>
                </a:rPr>
                <a:t>значением</a:t>
              </a:r>
              <a:r>
                <a:rPr lang="en-US" dirty="0">
                  <a:solidFill>
                    <a:srgbClr val="FF6C3A"/>
                  </a:solidFill>
                  <a:latin typeface="Arial"/>
                  <a:cs typeface="Arial"/>
                </a:rPr>
                <a:t> 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этой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переменной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.</a:t>
              </a:r>
              <a:endParaRPr lang="en-US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575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4F45AB-4B3F-47A0-885F-A31CCB97B282}"/>
              </a:ext>
            </a:extLst>
          </p:cNvPr>
          <p:cNvSpPr txBox="1"/>
          <p:nvPr/>
        </p:nvSpPr>
        <p:spPr>
          <a:xfrm>
            <a:off x="3878729" y="280670"/>
            <a:ext cx="4546267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err="1">
                <a:solidFill>
                  <a:schemeClr val="tx1"/>
                </a:solidFill>
              </a:rPr>
              <a:t>Имена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идентификаторов</a:t>
            </a:r>
          </a:p>
        </p:txBody>
      </p:sp>
      <p:sp>
        <p:nvSpPr>
          <p:cNvPr id="7" name="Google Shape;114;p16">
            <a:extLst>
              <a:ext uri="{FF2B5EF4-FFF2-40B4-BE49-F238E27FC236}">
                <a16:creationId xmlns:a16="http://schemas.microsoft.com/office/drawing/2014/main" id="{28C3DC29-1B8D-49F4-B3CB-CB1449B7E569}"/>
              </a:ext>
            </a:extLst>
          </p:cNvPr>
          <p:cNvSpPr/>
          <p:nvPr/>
        </p:nvSpPr>
        <p:spPr>
          <a:xfrm>
            <a:off x="3548919" y="4721881"/>
            <a:ext cx="4914710" cy="825207"/>
          </a:xfrm>
          <a:prstGeom prst="roundRect">
            <a:avLst>
              <a:gd name="adj" fmla="val 16667"/>
            </a:avLst>
          </a:prstGeom>
          <a:solidFill>
            <a:srgbClr val="F4F5F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1800" dirty="0">
                <a:solidFill>
                  <a:srgbClr val="FF6C3A"/>
                </a:solidFill>
              </a:rPr>
              <a:t>Идентификаторы </a:t>
            </a:r>
            <a:r>
              <a:rPr lang="ru-RU" sz="1800" dirty="0"/>
              <a:t>– это имена, присвоенные чему-то для его обозначения.</a:t>
            </a:r>
            <a:endParaRPr lang="az-Cyrl-AZ" sz="1800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53CFB77-4F88-4E66-832A-D90D4FA97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630" y="1795584"/>
            <a:ext cx="4110893" cy="205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1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4F45AB-4B3F-47A0-885F-A31CCB97B282}"/>
              </a:ext>
            </a:extLst>
          </p:cNvPr>
          <p:cNvSpPr txBox="1"/>
          <p:nvPr/>
        </p:nvSpPr>
        <p:spPr>
          <a:xfrm>
            <a:off x="3878729" y="280670"/>
            <a:ext cx="4546267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err="1">
                <a:solidFill>
                  <a:schemeClr val="tx1"/>
                </a:solidFill>
              </a:rPr>
              <a:t>Имена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идентификаторов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E45AA5-3B1B-4C99-9114-A283C490820F}"/>
              </a:ext>
            </a:extLst>
          </p:cNvPr>
          <p:cNvSpPr txBox="1"/>
          <p:nvPr/>
        </p:nvSpPr>
        <p:spPr>
          <a:xfrm>
            <a:off x="1373553" y="1090246"/>
            <a:ext cx="965981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• </a:t>
            </a:r>
            <a:r>
              <a:rPr lang="en-US" sz="2000" err="1"/>
              <a:t>Первым</a:t>
            </a:r>
            <a:r>
              <a:rPr lang="en-US" sz="2000" dirty="0"/>
              <a:t> </a:t>
            </a:r>
            <a:r>
              <a:rPr lang="en-US" sz="2000" err="1"/>
              <a:t>символом</a:t>
            </a:r>
            <a:r>
              <a:rPr lang="en-US" sz="2000" dirty="0"/>
              <a:t> </a:t>
            </a:r>
            <a:r>
              <a:rPr lang="en-US" sz="2000" err="1"/>
              <a:t>идентификатора</a:t>
            </a:r>
            <a:r>
              <a:rPr lang="en-US" sz="2000" dirty="0"/>
              <a:t> </a:t>
            </a:r>
            <a:r>
              <a:rPr lang="en-US" sz="2000" err="1"/>
              <a:t>должна</a:t>
            </a:r>
            <a:r>
              <a:rPr lang="en-US" sz="2000" dirty="0"/>
              <a:t> </a:t>
            </a:r>
            <a:r>
              <a:rPr lang="en-US" sz="2000" err="1"/>
              <a:t>быть</a:t>
            </a:r>
            <a:r>
              <a:rPr lang="en-US" sz="2000" dirty="0"/>
              <a:t> </a:t>
            </a:r>
            <a:r>
              <a:rPr lang="en-US" sz="2000" err="1"/>
              <a:t>буква</a:t>
            </a:r>
            <a:r>
              <a:rPr lang="en-US" sz="2000" dirty="0"/>
              <a:t> </a:t>
            </a:r>
            <a:r>
              <a:rPr lang="en-US" sz="2000" err="1"/>
              <a:t>из</a:t>
            </a:r>
            <a:r>
              <a:rPr lang="en-US" sz="2000" dirty="0"/>
              <a:t> </a:t>
            </a:r>
            <a:r>
              <a:rPr lang="en-US" sz="2000" err="1"/>
              <a:t>алфавита</a:t>
            </a:r>
            <a:r>
              <a:rPr lang="en-US" sz="2000" dirty="0"/>
              <a:t> (</a:t>
            </a:r>
            <a:r>
              <a:rPr lang="en-US" sz="2000" err="1"/>
              <a:t>символ</a:t>
            </a:r>
            <a:r>
              <a:rPr lang="en-US" sz="2000" dirty="0"/>
              <a:t> ASCII в</a:t>
            </a:r>
            <a:endParaRPr lang="en-US" sz="2000" dirty="0">
              <a:cs typeface="Calibri"/>
            </a:endParaRPr>
          </a:p>
          <a:p>
            <a:r>
              <a:rPr lang="en-US" sz="2000" dirty="0" err="1"/>
              <a:t>верхнем</a:t>
            </a:r>
            <a:r>
              <a:rPr lang="en-US" sz="2000" dirty="0"/>
              <a:t> </a:t>
            </a:r>
            <a:r>
              <a:rPr lang="en-US" sz="2000" dirty="0" err="1"/>
              <a:t>или</a:t>
            </a:r>
            <a:r>
              <a:rPr lang="en-US" sz="2000" dirty="0"/>
              <a:t> </a:t>
            </a:r>
            <a:r>
              <a:rPr lang="en-US" sz="2000" dirty="0" err="1"/>
              <a:t>нижнем</a:t>
            </a:r>
            <a:r>
              <a:rPr lang="en-US" sz="2000" dirty="0"/>
              <a:t> </a:t>
            </a:r>
            <a:r>
              <a:rPr lang="en-US" sz="2000" dirty="0" err="1"/>
              <a:t>регистре</a:t>
            </a:r>
            <a:r>
              <a:rPr lang="en-US" sz="2000" dirty="0"/>
              <a:t>, </a:t>
            </a:r>
            <a:r>
              <a:rPr lang="en-US" sz="2000" dirty="0" err="1"/>
              <a:t>или</a:t>
            </a:r>
            <a:r>
              <a:rPr lang="en-US" sz="2000" dirty="0"/>
              <a:t> </a:t>
            </a:r>
            <a:r>
              <a:rPr lang="en-US" sz="2000" dirty="0" err="1"/>
              <a:t>символ</a:t>
            </a:r>
            <a:r>
              <a:rPr lang="en-US" sz="2000" dirty="0"/>
              <a:t> Unicode), а </a:t>
            </a:r>
            <a:r>
              <a:rPr lang="en-US" sz="2000" dirty="0" err="1"/>
              <a:t>также</a:t>
            </a:r>
            <a:r>
              <a:rPr lang="en-US" sz="2000" dirty="0"/>
              <a:t> </a:t>
            </a:r>
            <a:r>
              <a:rPr lang="en-US" sz="2000" dirty="0" err="1"/>
              <a:t>символ</a:t>
            </a:r>
            <a:r>
              <a:rPr lang="en-US" sz="2000" dirty="0"/>
              <a:t> </a:t>
            </a:r>
            <a:r>
              <a:rPr lang="en-US" sz="2000" dirty="0" err="1"/>
              <a:t>подчёркивания</a:t>
            </a:r>
            <a:r>
              <a:rPr lang="en-US" sz="2000" dirty="0"/>
              <a:t> («_»).</a:t>
            </a:r>
            <a:endParaRPr lang="en-US" sz="2000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77ECBA-2078-4D24-98CA-9113D1055333}"/>
              </a:ext>
            </a:extLst>
          </p:cNvPr>
          <p:cNvSpPr txBox="1"/>
          <p:nvPr/>
        </p:nvSpPr>
        <p:spPr>
          <a:xfrm>
            <a:off x="1373553" y="2106246"/>
            <a:ext cx="965981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• </a:t>
            </a:r>
            <a:r>
              <a:rPr lang="en-US" sz="2000" dirty="0" err="1"/>
              <a:t>Остальная</a:t>
            </a:r>
            <a:r>
              <a:rPr lang="en-US" sz="2000" dirty="0"/>
              <a:t> </a:t>
            </a:r>
            <a:r>
              <a:rPr lang="en-US" sz="2000" dirty="0" err="1"/>
              <a:t>часть</a:t>
            </a:r>
            <a:r>
              <a:rPr lang="en-US" sz="2000" dirty="0"/>
              <a:t> </a:t>
            </a:r>
            <a:r>
              <a:rPr lang="en-US" sz="2000" dirty="0" err="1"/>
              <a:t>идентификатора</a:t>
            </a:r>
            <a:r>
              <a:rPr lang="en-US" sz="2000" dirty="0"/>
              <a:t> </a:t>
            </a:r>
            <a:r>
              <a:rPr lang="en-US" sz="2000" dirty="0" err="1"/>
              <a:t>может</a:t>
            </a:r>
            <a:r>
              <a:rPr lang="en-US" sz="2000" dirty="0"/>
              <a:t> </a:t>
            </a:r>
            <a:r>
              <a:rPr lang="en-US" sz="2000" dirty="0" err="1"/>
              <a:t>состоять</a:t>
            </a:r>
            <a:r>
              <a:rPr lang="en-US" sz="2000" dirty="0"/>
              <a:t> </a:t>
            </a:r>
            <a:r>
              <a:rPr lang="en-US" sz="2000" dirty="0" err="1"/>
              <a:t>из</a:t>
            </a:r>
            <a:r>
              <a:rPr lang="en-US" sz="2000" dirty="0"/>
              <a:t> </a:t>
            </a:r>
            <a:r>
              <a:rPr lang="en-US" sz="2000" dirty="0" err="1"/>
              <a:t>букв</a:t>
            </a:r>
            <a:r>
              <a:rPr lang="en-US" sz="2000" dirty="0"/>
              <a:t> (</a:t>
            </a:r>
            <a:r>
              <a:rPr lang="en-US" sz="2000" dirty="0" err="1"/>
              <a:t>символы</a:t>
            </a:r>
            <a:r>
              <a:rPr lang="en-US" sz="2000" dirty="0"/>
              <a:t> ASCII в </a:t>
            </a:r>
            <a:r>
              <a:rPr lang="en-US" sz="2000" dirty="0" err="1"/>
              <a:t>верхнем</a:t>
            </a:r>
            <a:endParaRPr lang="en-US" sz="2000">
              <a:cs typeface="Calibri"/>
            </a:endParaRPr>
          </a:p>
          <a:p>
            <a:r>
              <a:rPr lang="en-US" sz="2000" dirty="0" err="1"/>
              <a:t>или</a:t>
            </a:r>
            <a:r>
              <a:rPr lang="en-US" sz="2000" dirty="0"/>
              <a:t> </a:t>
            </a:r>
            <a:r>
              <a:rPr lang="en-US" sz="2000" dirty="0" err="1"/>
              <a:t>нижнем</a:t>
            </a:r>
            <a:r>
              <a:rPr lang="en-US" sz="2000" dirty="0"/>
              <a:t> </a:t>
            </a:r>
            <a:r>
              <a:rPr lang="en-US" sz="2000" dirty="0" err="1"/>
              <a:t>регистре</a:t>
            </a:r>
            <a:r>
              <a:rPr lang="en-US" sz="2000" dirty="0"/>
              <a:t>, а </a:t>
            </a:r>
            <a:r>
              <a:rPr lang="en-US" sz="2000" dirty="0" err="1"/>
              <a:t>также</a:t>
            </a:r>
            <a:r>
              <a:rPr lang="en-US" sz="2000" dirty="0"/>
              <a:t> </a:t>
            </a:r>
            <a:r>
              <a:rPr lang="en-US" sz="2000" dirty="0" err="1"/>
              <a:t>символы</a:t>
            </a:r>
            <a:r>
              <a:rPr lang="en-US" sz="2000" dirty="0"/>
              <a:t> Unicode), </a:t>
            </a:r>
            <a:r>
              <a:rPr lang="en-US" sz="2000" dirty="0" err="1"/>
              <a:t>знаков</a:t>
            </a:r>
            <a:r>
              <a:rPr lang="en-US" sz="2000" dirty="0"/>
              <a:t> </a:t>
            </a:r>
            <a:r>
              <a:rPr lang="en-US" sz="2000" dirty="0" err="1"/>
              <a:t>подчёркивания</a:t>
            </a:r>
            <a:r>
              <a:rPr lang="en-US" sz="2000" dirty="0"/>
              <a:t> («_») </a:t>
            </a:r>
            <a:r>
              <a:rPr lang="en-US" sz="2000" dirty="0" err="1"/>
              <a:t>или</a:t>
            </a:r>
            <a:endParaRPr lang="en-US" sz="2000">
              <a:cs typeface="Calibri"/>
            </a:endParaRPr>
          </a:p>
          <a:p>
            <a:r>
              <a:rPr lang="en-US" sz="2000" dirty="0" err="1"/>
              <a:t>цифр</a:t>
            </a:r>
            <a:r>
              <a:rPr lang="en-US" sz="2000" dirty="0"/>
              <a:t> (0-9).</a:t>
            </a:r>
            <a:endParaRPr lang="en-US" sz="2000" dirty="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6F1138-E1BD-41FA-A4EE-843B1341FB22}"/>
              </a:ext>
            </a:extLst>
          </p:cNvPr>
          <p:cNvSpPr txBox="1"/>
          <p:nvPr/>
        </p:nvSpPr>
        <p:spPr>
          <a:xfrm>
            <a:off x="1373554" y="3122246"/>
            <a:ext cx="965981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• </a:t>
            </a:r>
            <a:r>
              <a:rPr lang="en-US" sz="2000" dirty="0" err="1"/>
              <a:t>Имена</a:t>
            </a:r>
            <a:r>
              <a:rPr lang="en-US" sz="2000" dirty="0"/>
              <a:t> </a:t>
            </a:r>
            <a:r>
              <a:rPr lang="en-US" sz="2000" dirty="0" err="1"/>
              <a:t>идентификаторов</a:t>
            </a:r>
            <a:r>
              <a:rPr lang="en-US" sz="2000" dirty="0"/>
              <a:t> </a:t>
            </a:r>
            <a:r>
              <a:rPr lang="en-US" sz="2000" dirty="0" err="1"/>
              <a:t>чувствительны</a:t>
            </a:r>
            <a:r>
              <a:rPr lang="en-US" sz="2000" dirty="0"/>
              <a:t> к </a:t>
            </a:r>
            <a:r>
              <a:rPr lang="en-US" sz="2000" dirty="0" err="1"/>
              <a:t>регистру</a:t>
            </a:r>
            <a:r>
              <a:rPr lang="en-US" sz="2000" dirty="0"/>
              <a:t>. </a:t>
            </a:r>
            <a:r>
              <a:rPr lang="en-US" sz="2000" dirty="0" err="1"/>
              <a:t>Например</a:t>
            </a:r>
            <a:r>
              <a:rPr lang="en-US" sz="2000" dirty="0"/>
              <a:t>, </a:t>
            </a:r>
            <a:r>
              <a:rPr lang="en-US" sz="2000" dirty="0" err="1"/>
              <a:t>myname</a:t>
            </a:r>
            <a:r>
              <a:rPr lang="en-US" sz="2000" dirty="0"/>
              <a:t> и </a:t>
            </a:r>
            <a:r>
              <a:rPr lang="en-US" sz="2000" dirty="0" err="1"/>
              <a:t>myName</a:t>
            </a:r>
            <a:r>
              <a:rPr lang="en-US" sz="2000" dirty="0"/>
              <a:t> –</a:t>
            </a:r>
            <a:endParaRPr lang="en-US" sz="2000">
              <a:cs typeface="Calibri"/>
            </a:endParaRPr>
          </a:p>
          <a:p>
            <a:r>
              <a:rPr lang="en-US" sz="2000" dirty="0" err="1"/>
              <a:t>это</a:t>
            </a:r>
            <a:r>
              <a:rPr lang="en-US" sz="2000" dirty="0"/>
              <a:t> </a:t>
            </a:r>
            <a:r>
              <a:rPr lang="en-US" sz="2000" dirty="0" err="1"/>
              <a:t>не</a:t>
            </a:r>
            <a:r>
              <a:rPr lang="en-US" sz="2000" dirty="0"/>
              <a:t> </a:t>
            </a:r>
            <a:r>
              <a:rPr lang="en-US" sz="2000" dirty="0" err="1"/>
              <a:t>одно</a:t>
            </a:r>
            <a:r>
              <a:rPr lang="en-US" sz="2000" dirty="0"/>
              <a:t> и </a:t>
            </a:r>
            <a:r>
              <a:rPr lang="en-US" sz="2000" dirty="0" err="1"/>
              <a:t>то</a:t>
            </a:r>
            <a:r>
              <a:rPr lang="en-US" sz="2000" dirty="0"/>
              <a:t> </a:t>
            </a:r>
            <a:r>
              <a:rPr lang="en-US" sz="2000" dirty="0" err="1"/>
              <a:t>же</a:t>
            </a:r>
            <a:r>
              <a:rPr lang="en-US" sz="2000" dirty="0"/>
              <a:t>. </a:t>
            </a:r>
            <a:r>
              <a:rPr lang="en-US" sz="2000" dirty="0" err="1"/>
              <a:t>Обратите</a:t>
            </a:r>
            <a:r>
              <a:rPr lang="en-US" sz="2000" dirty="0"/>
              <a:t> </a:t>
            </a:r>
            <a:r>
              <a:rPr lang="en-US" sz="2000" dirty="0" err="1"/>
              <a:t>внимание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« n » в </a:t>
            </a:r>
            <a:r>
              <a:rPr lang="en-US" sz="2000" dirty="0" err="1"/>
              <a:t>нижнем</a:t>
            </a:r>
            <a:r>
              <a:rPr lang="en-US" sz="2000" dirty="0"/>
              <a:t> </a:t>
            </a:r>
            <a:r>
              <a:rPr lang="en-US" sz="2000" dirty="0" err="1"/>
              <a:t>регистре</a:t>
            </a:r>
            <a:r>
              <a:rPr lang="en-US" sz="2000" dirty="0"/>
              <a:t> в </a:t>
            </a:r>
            <a:r>
              <a:rPr lang="en-US" sz="2000" dirty="0" err="1"/>
              <a:t>первом</a:t>
            </a:r>
            <a:r>
              <a:rPr lang="en-US" sz="2000" dirty="0"/>
              <a:t> </a:t>
            </a:r>
            <a:r>
              <a:rPr lang="en-US" sz="2000" dirty="0" err="1"/>
              <a:t>случае</a:t>
            </a:r>
            <a:endParaRPr lang="en-US" sz="2000">
              <a:cs typeface="Calibri"/>
            </a:endParaRPr>
          </a:p>
          <a:p>
            <a:r>
              <a:rPr lang="en-US" sz="2000" dirty="0"/>
              <a:t>и « N » в </a:t>
            </a:r>
            <a:r>
              <a:rPr lang="en-US" sz="2000" dirty="0" err="1"/>
              <a:t>верхнем</a:t>
            </a:r>
            <a:r>
              <a:rPr lang="en-US" sz="2000" dirty="0"/>
              <a:t> </a:t>
            </a:r>
            <a:r>
              <a:rPr lang="en-US" sz="2000" dirty="0" err="1"/>
              <a:t>во</a:t>
            </a:r>
            <a:r>
              <a:rPr lang="en-US" sz="2000" dirty="0"/>
              <a:t> </a:t>
            </a:r>
            <a:r>
              <a:rPr lang="en-US" sz="2000" dirty="0" err="1"/>
              <a:t>втором</a:t>
            </a:r>
            <a:r>
              <a:rPr lang="en-US" sz="2000" dirty="0"/>
              <a:t>.</a:t>
            </a:r>
            <a:endParaRPr lang="en-US" sz="2000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905A96-AA29-4A9F-B7DF-A73DDDABF26F}"/>
              </a:ext>
            </a:extLst>
          </p:cNvPr>
          <p:cNvSpPr txBox="1"/>
          <p:nvPr/>
        </p:nvSpPr>
        <p:spPr>
          <a:xfrm>
            <a:off x="1373553" y="4177323"/>
            <a:ext cx="9659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• </a:t>
            </a:r>
            <a:r>
              <a:rPr lang="en-US" sz="2000" dirty="0" err="1"/>
              <a:t>Примеры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6C3A"/>
                </a:solidFill>
              </a:rPr>
              <a:t>допустимых</a:t>
            </a:r>
            <a:r>
              <a:rPr lang="en-US" sz="2000" dirty="0">
                <a:solidFill>
                  <a:srgbClr val="FF6C3A"/>
                </a:solidFill>
              </a:rPr>
              <a:t> </a:t>
            </a:r>
            <a:r>
              <a:rPr lang="en-US" sz="2000" dirty="0" err="1"/>
              <a:t>имён</a:t>
            </a:r>
            <a:r>
              <a:rPr lang="en-US" sz="2000" dirty="0"/>
              <a:t> </a:t>
            </a:r>
            <a:r>
              <a:rPr lang="en-US" sz="2000" dirty="0" err="1"/>
              <a:t>идентификаторов</a:t>
            </a:r>
            <a:r>
              <a:rPr lang="en-US" sz="2000" dirty="0"/>
              <a:t>: </a:t>
            </a:r>
            <a:r>
              <a:rPr lang="en-US" sz="2000" dirty="0" err="1"/>
              <a:t>i</a:t>
            </a:r>
            <a:r>
              <a:rPr lang="en-US" sz="2000" dirty="0"/>
              <a:t> , __</a:t>
            </a:r>
            <a:r>
              <a:rPr lang="en-US" sz="2000" dirty="0" err="1"/>
              <a:t>my_name</a:t>
            </a:r>
            <a:r>
              <a:rPr lang="en-US" sz="2000" dirty="0"/>
              <a:t> , name_23 , a1b2_c3 и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любые_символы_utf8_δξѪђёўЩӆΞέά .</a:t>
            </a:r>
            <a:endParaRPr lang="en-US" sz="2000" dirty="0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4602BC-EBDF-4D9C-8121-C46B9D21B242}"/>
              </a:ext>
            </a:extLst>
          </p:cNvPr>
          <p:cNvSpPr txBox="1"/>
          <p:nvPr/>
        </p:nvSpPr>
        <p:spPr>
          <a:xfrm>
            <a:off x="1373554" y="4958862"/>
            <a:ext cx="911273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Segoe UI"/>
              </a:rPr>
              <a:t>​</a:t>
            </a:r>
            <a:r>
              <a:rPr lang="en-US" sz="2000" dirty="0">
                <a:cs typeface="Segoe UI"/>
              </a:rPr>
              <a:t>• </a:t>
            </a:r>
            <a:r>
              <a:rPr lang="en-US" sz="2000" dirty="0" err="1">
                <a:cs typeface="Segoe UI"/>
              </a:rPr>
              <a:t>Примеры</a:t>
            </a:r>
            <a:r>
              <a:rPr lang="en-US" sz="2000" dirty="0">
                <a:cs typeface="Segoe UI"/>
              </a:rPr>
              <a:t> </a:t>
            </a:r>
            <a:r>
              <a:rPr lang="en-US" sz="2000" dirty="0" err="1">
                <a:solidFill>
                  <a:srgbClr val="FF6C3A"/>
                </a:solidFill>
                <a:cs typeface="Segoe UI"/>
              </a:rPr>
              <a:t>недопустимых</a:t>
            </a:r>
            <a:r>
              <a:rPr lang="en-US" sz="2000" dirty="0">
                <a:solidFill>
                  <a:srgbClr val="FF6C3A"/>
                </a:solidFill>
                <a:cs typeface="Segoe UI"/>
              </a:rPr>
              <a:t> </a:t>
            </a:r>
            <a:r>
              <a:rPr lang="en-US" sz="2000" dirty="0" err="1">
                <a:cs typeface="Segoe UI"/>
              </a:rPr>
              <a:t>имён</a:t>
            </a:r>
            <a:r>
              <a:rPr lang="en-US" sz="2000" dirty="0">
                <a:cs typeface="Segoe UI"/>
              </a:rPr>
              <a:t> </a:t>
            </a:r>
            <a:r>
              <a:rPr lang="en-US" sz="2000" dirty="0" err="1">
                <a:cs typeface="Segoe UI"/>
              </a:rPr>
              <a:t>идентификаторов</a:t>
            </a:r>
            <a:r>
              <a:rPr lang="en-US" sz="2000" dirty="0">
                <a:cs typeface="Segoe UI"/>
              </a:rPr>
              <a:t>: 2things , </a:t>
            </a:r>
            <a:r>
              <a:rPr lang="en-US" sz="2000" dirty="0" err="1">
                <a:cs typeface="Segoe UI"/>
              </a:rPr>
              <a:t>здесь</a:t>
            </a:r>
            <a:r>
              <a:rPr lang="en-US" sz="2000" dirty="0">
                <a:cs typeface="Segoe UI"/>
              </a:rPr>
              <a:t> </a:t>
            </a:r>
            <a:r>
              <a:rPr lang="en-US" sz="2000" dirty="0" err="1">
                <a:cs typeface="Segoe UI"/>
              </a:rPr>
              <a:t>есть</a:t>
            </a:r>
            <a:r>
              <a:rPr lang="en-US" sz="2000" dirty="0">
                <a:cs typeface="Segoe UI"/>
              </a:rPr>
              <a:t> </a:t>
            </a:r>
            <a:r>
              <a:rPr lang="en-US" sz="2000" dirty="0" err="1">
                <a:cs typeface="Segoe UI"/>
              </a:rPr>
              <a:t>пробелы</a:t>
            </a:r>
            <a:r>
              <a:rPr lang="en-US" sz="2000" dirty="0">
                <a:cs typeface="Segoe UI"/>
              </a:rPr>
              <a:t> ,​</a:t>
            </a:r>
            <a:endParaRPr lang="en-US"/>
          </a:p>
          <a:p>
            <a:r>
              <a:rPr lang="en-US" sz="2000" dirty="0">
                <a:cs typeface="Segoe UI"/>
              </a:rPr>
              <a:t>my-name , &gt;a1b2_c3 и "</a:t>
            </a:r>
            <a:r>
              <a:rPr lang="en-US" sz="2000" dirty="0" err="1">
                <a:cs typeface="Segoe UI"/>
              </a:rPr>
              <a:t>это_в_кавычках</a:t>
            </a:r>
            <a:r>
              <a:rPr lang="en-US" sz="2000" dirty="0">
                <a:cs typeface="Segoe UI"/>
              </a:rPr>
              <a:t>" .</a:t>
            </a:r>
          </a:p>
        </p:txBody>
      </p:sp>
    </p:spTree>
    <p:extLst>
      <p:ext uri="{BB962C8B-B14F-4D97-AF65-F5344CB8AC3E}">
        <p14:creationId xmlns:p14="http://schemas.microsoft.com/office/powerpoint/2010/main" val="250201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6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90AED2-E1CB-4C87-AB0B-435A1126299D}"/>
              </a:ext>
            </a:extLst>
          </p:cNvPr>
          <p:cNvSpPr txBox="1"/>
          <p:nvPr/>
        </p:nvSpPr>
        <p:spPr>
          <a:xfrm>
            <a:off x="4640111" y="260513"/>
            <a:ext cx="2345222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err="1">
                <a:solidFill>
                  <a:schemeClr val="tx1"/>
                </a:solidFill>
              </a:rPr>
              <a:t>Метод</a:t>
            </a:r>
            <a:r>
              <a:rPr lang="en-US" sz="2400" b="1" dirty="0">
                <a:solidFill>
                  <a:schemeClr val="tx1"/>
                </a:solidFill>
              </a:rPr>
              <a:t> format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A1AA28-90B5-4FA3-B72F-80B60D1E1432}"/>
              </a:ext>
            </a:extLst>
          </p:cNvPr>
          <p:cNvGrpSpPr/>
          <p:nvPr/>
        </p:nvGrpSpPr>
        <p:grpSpPr>
          <a:xfrm>
            <a:off x="1438029" y="1408722"/>
            <a:ext cx="918308" cy="2041769"/>
            <a:chOff x="1438029" y="1408722"/>
            <a:chExt cx="918308" cy="204176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FB94D71-CEEE-427D-A6CC-2C3A4183BB61}"/>
                </a:ext>
              </a:extLst>
            </p:cNvPr>
            <p:cNvSpPr/>
            <p:nvPr/>
          </p:nvSpPr>
          <p:spPr>
            <a:xfrm>
              <a:off x="1438030" y="1408722"/>
              <a:ext cx="918307" cy="742461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cs typeface="Calibri"/>
                </a:rPr>
                <a:t>age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AD649E2-A658-4561-BA16-7764CB00A659}"/>
                </a:ext>
              </a:extLst>
            </p:cNvPr>
            <p:cNvSpPr/>
            <p:nvPr/>
          </p:nvSpPr>
          <p:spPr>
            <a:xfrm>
              <a:off x="1438029" y="2708030"/>
              <a:ext cx="918307" cy="742461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>
                  <a:cs typeface="Calibri"/>
                </a:rPr>
                <a:t>name</a:t>
              </a:r>
              <a:endParaRPr lang="en-US" dirty="0">
                <a:cs typeface="Calibri" panose="020F0502020204030204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D86DEE-8A48-4C5A-9781-899AB6687314}"/>
              </a:ext>
            </a:extLst>
          </p:cNvPr>
          <p:cNvGrpSpPr/>
          <p:nvPr/>
        </p:nvGrpSpPr>
        <p:grpSpPr>
          <a:xfrm>
            <a:off x="2360246" y="1549400"/>
            <a:ext cx="1609969" cy="1721895"/>
            <a:chOff x="2360246" y="1549400"/>
            <a:chExt cx="1609969" cy="172189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632B4C-7081-48C7-9D29-26B1D3249B13}"/>
                </a:ext>
              </a:extLst>
            </p:cNvPr>
            <p:cNvSpPr txBox="1"/>
            <p:nvPr/>
          </p:nvSpPr>
          <p:spPr>
            <a:xfrm>
              <a:off x="2360246" y="1549400"/>
              <a:ext cx="1189892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/>
                <a:t>= 65</a:t>
              </a:r>
              <a:endParaRPr lang="en-US" sz="2400">
                <a:cs typeface="Calibri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E46A64-79E7-4B07-A3DC-9B51CD55BB70}"/>
                </a:ext>
              </a:extLst>
            </p:cNvPr>
            <p:cNvSpPr txBox="1"/>
            <p:nvPr/>
          </p:nvSpPr>
          <p:spPr>
            <a:xfrm>
              <a:off x="2360246" y="2809630"/>
              <a:ext cx="1609969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/>
                <a:t>= "Guido"</a:t>
              </a:r>
              <a:endParaRPr lang="en-US" sz="2400" dirty="0">
                <a:cs typeface="Calibri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BA58969-792D-447D-A221-F40AAFB34BC5}"/>
              </a:ext>
            </a:extLst>
          </p:cNvPr>
          <p:cNvSpPr txBox="1"/>
          <p:nvPr/>
        </p:nvSpPr>
        <p:spPr>
          <a:xfrm>
            <a:off x="6297246" y="2330939"/>
            <a:ext cx="558604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/>
              <a:t>Нужно</a:t>
            </a:r>
            <a:r>
              <a:rPr lang="en-US" sz="2000" dirty="0"/>
              <a:t> </a:t>
            </a:r>
            <a:r>
              <a:rPr lang="en-US" sz="2000" dirty="0" err="1"/>
              <a:t>представить</a:t>
            </a:r>
            <a:r>
              <a:rPr lang="en-US" sz="2000" dirty="0"/>
              <a:t>, </a:t>
            </a:r>
            <a:r>
              <a:rPr lang="en-US" sz="2000" dirty="0" err="1"/>
              <a:t>Гвидо</a:t>
            </a:r>
            <a:r>
              <a:rPr lang="en-US" sz="2000" dirty="0"/>
              <a:t> и </a:t>
            </a:r>
            <a:r>
              <a:rPr lang="en-US" sz="2000" dirty="0" err="1"/>
              <a:t>сказать</a:t>
            </a:r>
            <a:r>
              <a:rPr lang="en-US" sz="2000" dirty="0"/>
              <a:t> </a:t>
            </a:r>
            <a:r>
              <a:rPr lang="en-US" sz="2000" dirty="0" err="1"/>
              <a:t>сколько</a:t>
            </a:r>
            <a:r>
              <a:rPr lang="en-US" sz="2000" dirty="0"/>
              <a:t> </a:t>
            </a:r>
            <a:r>
              <a:rPr lang="en-US" sz="2000" dirty="0" err="1"/>
              <a:t>ему</a:t>
            </a:r>
            <a:r>
              <a:rPr lang="en-US" sz="2000" dirty="0"/>
              <a:t> </a:t>
            </a:r>
            <a:r>
              <a:rPr lang="en-US" sz="2000" dirty="0" err="1"/>
              <a:t>лет</a:t>
            </a:r>
            <a:r>
              <a:rPr lang="en-US" sz="2000" dirty="0"/>
              <a:t> с </a:t>
            </a:r>
            <a:r>
              <a:rPr lang="en-US" sz="2000" dirty="0" err="1"/>
              <a:t>помощью</a:t>
            </a:r>
            <a:r>
              <a:rPr lang="en-US" sz="2000" dirty="0"/>
              <a:t> </a:t>
            </a:r>
            <a:r>
              <a:rPr lang="en-US" sz="2000" dirty="0" err="1"/>
              <a:t>переменных</a:t>
            </a:r>
            <a:r>
              <a:rPr lang="en-US" sz="2000" dirty="0"/>
              <a:t> age и name.</a:t>
            </a:r>
            <a:endParaRPr lang="en-US" sz="2000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6A2E11-A740-4FA9-8D83-20A16E298D3A}"/>
              </a:ext>
            </a:extLst>
          </p:cNvPr>
          <p:cNvSpPr txBox="1"/>
          <p:nvPr/>
        </p:nvSpPr>
        <p:spPr>
          <a:xfrm>
            <a:off x="6293583" y="1487121"/>
            <a:ext cx="151227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 err="1">
                <a:cs typeface="Calibri"/>
              </a:rPr>
              <a:t>Задача</a:t>
            </a:r>
            <a:r>
              <a:rPr lang="en-US" sz="2400" b="1" dirty="0">
                <a:cs typeface="Calibri"/>
              </a:rPr>
              <a:t>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582828-C5DB-4124-AEBF-DED50C2FCCE0}"/>
              </a:ext>
            </a:extLst>
          </p:cNvPr>
          <p:cNvSpPr txBox="1"/>
          <p:nvPr/>
        </p:nvSpPr>
        <p:spPr>
          <a:xfrm>
            <a:off x="1389429" y="4505813"/>
            <a:ext cx="52441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1) </a:t>
            </a:r>
            <a:r>
              <a:rPr lang="en-US" sz="2400" dirty="0" err="1">
                <a:cs typeface="Calibri"/>
              </a:rPr>
              <a:t>Вывод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переменных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через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запятые</a:t>
            </a:r>
            <a:r>
              <a:rPr lang="en-US" sz="2400" dirty="0">
                <a:cs typeface="Calibri"/>
              </a:rPr>
              <a:t>;</a:t>
            </a:r>
            <a:endParaRPr lang="en-US" dirty="0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F23D4B-B979-4082-A28F-123D970CD751}"/>
              </a:ext>
            </a:extLst>
          </p:cNvPr>
          <p:cNvSpPr txBox="1"/>
          <p:nvPr/>
        </p:nvSpPr>
        <p:spPr>
          <a:xfrm>
            <a:off x="1027968" y="3821967"/>
            <a:ext cx="151227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 err="1">
                <a:cs typeface="Calibri"/>
              </a:rPr>
              <a:t>Решение</a:t>
            </a:r>
            <a:r>
              <a:rPr lang="en-US" sz="2400" b="1" dirty="0">
                <a:cs typeface="Calibri"/>
              </a:rPr>
              <a:t>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F8CEA3-63E6-425A-BECF-4E73EB1CFE72}"/>
              </a:ext>
            </a:extLst>
          </p:cNvPr>
          <p:cNvSpPr txBox="1"/>
          <p:nvPr/>
        </p:nvSpPr>
        <p:spPr>
          <a:xfrm>
            <a:off x="1389429" y="5091967"/>
            <a:ext cx="52441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2) </a:t>
            </a:r>
            <a:r>
              <a:rPr lang="en-US" sz="2400" dirty="0" err="1">
                <a:cs typeface="Calibri"/>
              </a:rPr>
              <a:t>Конкатенация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строк</a:t>
            </a:r>
            <a:r>
              <a:rPr lang="en-US" sz="2400" dirty="0">
                <a:cs typeface="Calibri"/>
              </a:rPr>
              <a:t>;</a:t>
            </a:r>
            <a:endParaRPr lang="en-US" dirty="0" err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BA7C0B-BE11-4528-A185-7A1608C3EE37}"/>
              </a:ext>
            </a:extLst>
          </p:cNvPr>
          <p:cNvSpPr txBox="1"/>
          <p:nvPr/>
        </p:nvSpPr>
        <p:spPr>
          <a:xfrm>
            <a:off x="1389429" y="5766043"/>
            <a:ext cx="52441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6C3A"/>
                </a:solidFill>
                <a:cs typeface="Calibri"/>
              </a:rPr>
              <a:t>3) </a:t>
            </a:r>
            <a:r>
              <a:rPr lang="en-US" sz="2400" dirty="0" err="1">
                <a:solidFill>
                  <a:srgbClr val="FF6C3A"/>
                </a:solidFill>
                <a:cs typeface="Calibri"/>
              </a:rPr>
              <a:t>Метод</a:t>
            </a:r>
            <a:r>
              <a:rPr lang="en-US" sz="2400" dirty="0">
                <a:solidFill>
                  <a:srgbClr val="FF6C3A"/>
                </a:solidFill>
                <a:cs typeface="Calibri"/>
              </a:rPr>
              <a:t> format;</a:t>
            </a:r>
            <a:endParaRPr lang="en-US">
              <a:solidFill>
                <a:srgbClr val="FF6C3A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638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1" grpId="0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0F76E9BA-10F3-454E-9987-A6FF97BD0137}"/>
              </a:ext>
            </a:extLst>
          </p:cNvPr>
          <p:cNvSpPr txBox="1"/>
          <p:nvPr/>
        </p:nvSpPr>
        <p:spPr>
          <a:xfrm>
            <a:off x="4210265" y="221436"/>
            <a:ext cx="4123222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err="1">
                <a:solidFill>
                  <a:schemeClr val="tx1"/>
                </a:solidFill>
              </a:rPr>
              <a:t>Форматирование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строк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BFF5CD2-B0E7-4171-A326-9273ABCF9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84" r="27828" b="317"/>
          <a:stretch/>
        </p:blipFill>
        <p:spPr>
          <a:xfrm>
            <a:off x="797168" y="3672268"/>
            <a:ext cx="3584026" cy="30597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32E78E-9D08-46B3-9FDB-64AAAA4F8258}"/>
              </a:ext>
            </a:extLst>
          </p:cNvPr>
          <p:cNvSpPr txBox="1"/>
          <p:nvPr/>
        </p:nvSpPr>
        <p:spPr>
          <a:xfrm>
            <a:off x="523632" y="1139093"/>
            <a:ext cx="1051950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/>
              <a:t>print(</a:t>
            </a:r>
            <a:r>
              <a:rPr lang="en-US" sz="4400" dirty="0" err="1"/>
              <a:t>f"Меня</a:t>
            </a:r>
            <a:r>
              <a:rPr lang="en-US" sz="4400" dirty="0"/>
              <a:t> </a:t>
            </a:r>
            <a:r>
              <a:rPr lang="en-US" sz="4400" dirty="0" err="1"/>
              <a:t>зовут</a:t>
            </a:r>
            <a:r>
              <a:rPr lang="en-US" sz="4400" dirty="0"/>
              <a:t> {      }, и </a:t>
            </a:r>
            <a:r>
              <a:rPr lang="en-US" sz="4400" dirty="0" err="1"/>
              <a:t>мне</a:t>
            </a:r>
            <a:r>
              <a:rPr lang="en-US" sz="4400" dirty="0"/>
              <a:t> {      } </a:t>
            </a:r>
            <a:r>
              <a:rPr lang="en-US" sz="4400" dirty="0" err="1"/>
              <a:t>лет</a:t>
            </a:r>
            <a:r>
              <a:rPr lang="en-US" sz="4400" dirty="0"/>
              <a:t>.")</a:t>
            </a:r>
            <a:endParaRPr lang="en-US" sz="4400">
              <a:cs typeface="Calibri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B96AF2-039C-42E4-BE40-BD14CBEF3617}"/>
              </a:ext>
            </a:extLst>
          </p:cNvPr>
          <p:cNvGrpSpPr/>
          <p:nvPr/>
        </p:nvGrpSpPr>
        <p:grpSpPr>
          <a:xfrm>
            <a:off x="5267567" y="1232876"/>
            <a:ext cx="3683001" cy="605693"/>
            <a:chOff x="5267567" y="1232876"/>
            <a:chExt cx="3683001" cy="60569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AB2D700-DBB7-4B8A-BE15-A375410F5A55}"/>
                </a:ext>
              </a:extLst>
            </p:cNvPr>
            <p:cNvSpPr/>
            <p:nvPr/>
          </p:nvSpPr>
          <p:spPr>
            <a:xfrm>
              <a:off x="8169030" y="1232876"/>
              <a:ext cx="781538" cy="576385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cs typeface="Calibri"/>
                </a:rPr>
                <a:t>age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8C2BB64-7955-4D49-B47F-296B3AFF7F3E}"/>
                </a:ext>
              </a:extLst>
            </p:cNvPr>
            <p:cNvSpPr/>
            <p:nvPr/>
          </p:nvSpPr>
          <p:spPr>
            <a:xfrm>
              <a:off x="5267567" y="1262184"/>
              <a:ext cx="781538" cy="576385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>
                  <a:cs typeface="Calibri"/>
                </a:rPr>
                <a:t>name</a:t>
              </a:r>
              <a:endParaRPr lang="en-US" dirty="0">
                <a:cs typeface="Calibri" panose="020F0502020204030204"/>
              </a:endParaRPr>
            </a:p>
          </p:txBody>
        </p:sp>
      </p:grp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45659F94-C78E-4DAD-8A0C-E1E1E1C532A3}"/>
              </a:ext>
            </a:extLst>
          </p:cNvPr>
          <p:cNvSpPr/>
          <p:nvPr/>
        </p:nvSpPr>
        <p:spPr>
          <a:xfrm>
            <a:off x="1571135" y="1712242"/>
            <a:ext cx="6818920" cy="2256693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2021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202122"/>
                </a:solidFill>
                <a:cs typeface="Calibri"/>
              </a:rPr>
              <a:t>Меня</a:t>
            </a:r>
            <a:r>
              <a:rPr lang="en-US" sz="2400" dirty="0">
                <a:solidFill>
                  <a:srgbClr val="202122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rgbClr val="202122"/>
                </a:solidFill>
                <a:cs typeface="Calibri"/>
              </a:rPr>
              <a:t>зовут</a:t>
            </a:r>
            <a:r>
              <a:rPr lang="en-US" sz="2400" dirty="0">
                <a:solidFill>
                  <a:srgbClr val="202122"/>
                </a:solidFill>
                <a:cs typeface="Calibri"/>
              </a:rPr>
              <a:t> Guido, и </a:t>
            </a:r>
            <a:r>
              <a:rPr lang="en-US" sz="2400" dirty="0" err="1">
                <a:solidFill>
                  <a:srgbClr val="202122"/>
                </a:solidFill>
                <a:cs typeface="Calibri"/>
              </a:rPr>
              <a:t>мне</a:t>
            </a:r>
            <a:r>
              <a:rPr lang="en-US" sz="2400" dirty="0">
                <a:solidFill>
                  <a:srgbClr val="202122"/>
                </a:solidFill>
                <a:cs typeface="Calibri"/>
              </a:rPr>
              <a:t> 66 </a:t>
            </a:r>
            <a:r>
              <a:rPr lang="en-US" sz="2400" dirty="0" err="1">
                <a:solidFill>
                  <a:srgbClr val="202122"/>
                </a:solidFill>
                <a:cs typeface="Calibri"/>
              </a:rPr>
              <a:t>лет</a:t>
            </a:r>
            <a:r>
              <a:rPr lang="en-US" sz="2400" dirty="0">
                <a:solidFill>
                  <a:srgbClr val="202122"/>
                </a:solidFill>
                <a:cs typeface="Calibri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3CE7B-9067-4469-965C-984191526630}"/>
              </a:ext>
            </a:extLst>
          </p:cNvPr>
          <p:cNvSpPr txBox="1"/>
          <p:nvPr/>
        </p:nvSpPr>
        <p:spPr>
          <a:xfrm>
            <a:off x="4841630" y="4910015"/>
            <a:ext cx="65336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dirty="0">
                <a:solidFill>
                  <a:srgbClr val="202122"/>
                </a:solidFill>
                <a:cs typeface="Arial"/>
              </a:rPr>
              <a:t>В </a:t>
            </a:r>
            <a:r>
              <a:rPr lang="en-US" dirty="0" err="1">
                <a:solidFill>
                  <a:srgbClr val="202122"/>
                </a:solidFill>
                <a:cs typeface="Arial"/>
              </a:rPr>
              <a:t>методе</a:t>
            </a:r>
            <a:r>
              <a:rPr lang="en-US" dirty="0">
                <a:solidFill>
                  <a:srgbClr val="202122"/>
                </a:solidFill>
                <a:cs typeface="Arial"/>
              </a:rPr>
              <a:t> format Python </a:t>
            </a:r>
            <a:r>
              <a:rPr lang="en-US" dirty="0" err="1">
                <a:solidFill>
                  <a:srgbClr val="202122"/>
                </a:solidFill>
                <a:cs typeface="Arial"/>
              </a:rPr>
              <a:t>помещает</a:t>
            </a:r>
            <a:r>
              <a:rPr lang="en-US" dirty="0">
                <a:solidFill>
                  <a:srgbClr val="202122"/>
                </a:solidFill>
                <a:cs typeface="Arial"/>
              </a:rPr>
              <a:t> </a:t>
            </a:r>
            <a:r>
              <a:rPr lang="en-US" dirty="0" err="1">
                <a:solidFill>
                  <a:srgbClr val="202122"/>
                </a:solidFill>
                <a:cs typeface="Arial"/>
              </a:rPr>
              <a:t>значение</a:t>
            </a:r>
            <a:r>
              <a:rPr lang="en-US" dirty="0">
                <a:solidFill>
                  <a:srgbClr val="202122"/>
                </a:solidFill>
                <a:cs typeface="Arial"/>
              </a:rPr>
              <a:t> </a:t>
            </a:r>
            <a:r>
              <a:rPr lang="en-US" dirty="0" err="1">
                <a:solidFill>
                  <a:srgbClr val="202122"/>
                </a:solidFill>
                <a:cs typeface="Arial"/>
              </a:rPr>
              <a:t>каждого</a:t>
            </a:r>
            <a:r>
              <a:rPr lang="en-US" dirty="0">
                <a:solidFill>
                  <a:srgbClr val="202122"/>
                </a:solidFill>
                <a:cs typeface="Arial"/>
              </a:rPr>
              <a:t> </a:t>
            </a:r>
            <a:r>
              <a:rPr lang="en-US" dirty="0" err="1">
                <a:solidFill>
                  <a:srgbClr val="202122"/>
                </a:solidFill>
                <a:cs typeface="Arial"/>
              </a:rPr>
              <a:t>аргумента</a:t>
            </a:r>
            <a:r>
              <a:rPr lang="en-US" dirty="0">
                <a:solidFill>
                  <a:srgbClr val="202122"/>
                </a:solidFill>
                <a:cs typeface="Arial"/>
              </a:rPr>
              <a:t> в </a:t>
            </a:r>
            <a:r>
              <a:rPr lang="en-US" dirty="0" err="1">
                <a:solidFill>
                  <a:srgbClr val="202122"/>
                </a:solidFill>
                <a:cs typeface="Arial"/>
              </a:rPr>
              <a:t>обозначенное</a:t>
            </a:r>
            <a:r>
              <a:rPr lang="en-US" dirty="0">
                <a:solidFill>
                  <a:srgbClr val="202122"/>
                </a:solidFill>
                <a:cs typeface="Arial"/>
              </a:rPr>
              <a:t> </a:t>
            </a:r>
            <a:r>
              <a:rPr lang="en-US" dirty="0" err="1">
                <a:solidFill>
                  <a:srgbClr val="202122"/>
                </a:solidFill>
                <a:cs typeface="Arial"/>
              </a:rPr>
              <a:t>место</a:t>
            </a:r>
            <a:r>
              <a:rPr lang="en-US" dirty="0">
                <a:solidFill>
                  <a:srgbClr val="202122"/>
                </a:solidFill>
                <a:cs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7661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0F76E9BA-10F3-454E-9987-A6FF97BD0137}"/>
              </a:ext>
            </a:extLst>
          </p:cNvPr>
          <p:cNvSpPr txBox="1"/>
          <p:nvPr/>
        </p:nvSpPr>
        <p:spPr>
          <a:xfrm>
            <a:off x="5021111" y="133513"/>
            <a:ext cx="1651607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err="1">
                <a:solidFill>
                  <a:schemeClr val="tx1"/>
                </a:solidFill>
              </a:rPr>
              <a:t>Отступы</a:t>
            </a:r>
            <a:endParaRPr lang="en-US" dirty="0" err="1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2F3BAAA-2D2A-44F9-99C4-F6F42B79C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08" y="1453664"/>
            <a:ext cx="5449277" cy="27490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83859D-4FB9-4775-8856-AE1B564C655B}"/>
              </a:ext>
            </a:extLst>
          </p:cNvPr>
          <p:cNvSpPr txBox="1"/>
          <p:nvPr/>
        </p:nvSpPr>
        <p:spPr>
          <a:xfrm>
            <a:off x="513862" y="4529017"/>
            <a:ext cx="586935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202122"/>
                </a:solidFill>
              </a:rPr>
              <a:t>Передние отступы (пробелы и табуляции) в начале логической строки используются для определения уровня отступа логической строки, который, в свою очередь, используется для группировки предложений.</a:t>
            </a:r>
            <a:endParaRPr lang="en-US" dirty="0">
              <a:solidFill>
                <a:srgbClr val="202122"/>
              </a:solidFill>
              <a:cs typeface="Calibri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A707E3C9-F365-4574-A69A-2879B5D654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04" b="42857"/>
          <a:stretch/>
        </p:blipFill>
        <p:spPr>
          <a:xfrm>
            <a:off x="6671657" y="1440413"/>
            <a:ext cx="5341815" cy="2747611"/>
          </a:xfrm>
          <a:prstGeom prst="rect">
            <a:avLst/>
          </a:pr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DB6F483-DFDC-45E0-8619-AE6EBD38E87B}"/>
              </a:ext>
            </a:extLst>
          </p:cNvPr>
          <p:cNvSpPr/>
          <p:nvPr/>
        </p:nvSpPr>
        <p:spPr>
          <a:xfrm rot="5400000">
            <a:off x="11021764" y="465991"/>
            <a:ext cx="635000" cy="49823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E5150E-2B73-4409-82ED-9A7E61B37FF8}"/>
              </a:ext>
            </a:extLst>
          </p:cNvPr>
          <p:cNvGrpSpPr/>
          <p:nvPr/>
        </p:nvGrpSpPr>
        <p:grpSpPr>
          <a:xfrm>
            <a:off x="6676996" y="814109"/>
            <a:ext cx="5346248" cy="5424821"/>
            <a:chOff x="6676996" y="814109"/>
            <a:chExt cx="5346248" cy="54248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F7B5EB-EDC9-4EC1-8FEA-4B1D9E1D38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83" t="57551" b="-204"/>
            <a:stretch/>
          </p:blipFill>
          <p:spPr>
            <a:xfrm>
              <a:off x="6676996" y="4195335"/>
              <a:ext cx="5346248" cy="2043595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B17129C2-C088-46AF-8AF0-F629B39C0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76862" y="814109"/>
              <a:ext cx="2743200" cy="38816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835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203</Words>
  <Application>Microsoft Office PowerPoint</Application>
  <PresentationFormat>Widescreen</PresentationFormat>
  <Paragraphs>26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Боранбаев Азамат Қайратұлы</dc:creator>
  <cp:lastModifiedBy>Боранбаев Азамат Қайратұлы</cp:lastModifiedBy>
  <cp:revision>362</cp:revision>
  <dcterms:created xsi:type="dcterms:W3CDTF">2021-11-29T22:51:53Z</dcterms:created>
  <dcterms:modified xsi:type="dcterms:W3CDTF">2021-12-12T14:35:26Z</dcterms:modified>
</cp:coreProperties>
</file>